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6" r:id="rId7"/>
    <p:sldId id="264" r:id="rId8"/>
    <p:sldId id="267" r:id="rId9"/>
    <p:sldId id="259" r:id="rId10"/>
    <p:sldId id="260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C2C5-EE37-4DAB-9DDC-06053E395E3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EA3D-72E3-4820-AC83-E7BC21E17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hu-HU" sz="5300" b="1" cap="all" dirty="0"/>
              <a:t>Újabb súlyos </a:t>
            </a:r>
            <a:r>
              <a:rPr lang="hu-HU" sz="5300" b="1" cap="all" dirty="0" err="1"/>
              <a:t>poszt-Covid</a:t>
            </a:r>
            <a:r>
              <a:rPr lang="hu-HU" sz="5300" b="1" cap="all" dirty="0"/>
              <a:t> </a:t>
            </a:r>
            <a:r>
              <a:rPr lang="hu-HU" sz="5300" b="1" cap="all" dirty="0" smtClean="0"/>
              <a:t>hatás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704856" cy="175260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Durván megugrott az elhízottak száma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OTSZ on-line közlemény alapján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2021. szeptember 12-i szám</a:t>
            </a:r>
          </a:p>
          <a:p>
            <a:endParaRPr lang="hu-HU" dirty="0"/>
          </a:p>
        </p:txBody>
      </p:sp>
      <p:pic>
        <p:nvPicPr>
          <p:cNvPr id="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z új koronavírussal kapcsolatos hasznos ismeretek – tájékoztató, tanácsok,  teendők – Szent Magdolna Magánkórhá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672408" cy="1819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Egészségvédelem-egészségmegőrzés feladata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431032" y="162880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Mivel küszöbön a koronavírus-járvány negyedik hulláma,  várható, hogy központi intézkedéssel ismét  karantén, vagy csak kijárási korlátozás kerül elrendelésre.</a:t>
            </a:r>
          </a:p>
          <a:p>
            <a:r>
              <a:rPr lang="hu-HU" sz="2400" dirty="0" smtClean="0"/>
              <a:t>Ha csökken a mozgástér, ha nincs lehetőség  szabadtéri mozgásra, sportra, a bezártság miatt  ismét számolni kell a  testsúly további növekedésével, és ez nálunk az Alapítvány ügyfelei és dolgozói körében sincs másképp.</a:t>
            </a:r>
          </a:p>
          <a:p>
            <a:endParaRPr lang="hu-HU" sz="2400" dirty="0"/>
          </a:p>
          <a:p>
            <a:r>
              <a:rPr lang="hu-HU" sz="2400" dirty="0" smtClean="0"/>
              <a:t>Az egészségmegőrzés fontos és kiemelt feladata, hogy törekedjünk  a túlsúly csökkentésére, valamint az optimális testsúly megőrzésére.</a:t>
            </a:r>
          </a:p>
          <a:p>
            <a:r>
              <a:rPr lang="hu-HU" sz="2400" dirty="0" smtClean="0"/>
              <a:t>Olyan prevenciós megoldásokat kell alkalmazni, amely az Alapítvány  ügyfél körében  elősegíti a karantén </a:t>
            </a:r>
            <a:r>
              <a:rPr lang="hu-HU" sz="2400" dirty="0"/>
              <a:t>t</a:t>
            </a:r>
            <a:r>
              <a:rPr lang="hu-HU" sz="2400" dirty="0" smtClean="0"/>
              <a:t>úlsúly  további növekedésének megállítását, és gyakoriságának a csökkentését.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/>
              <a:t>A koronavírus-járvány kezdete óta 7 %-kal nőtt a túlsúlyosak aránya a felnőtt lakosság körében* !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5536" y="1628800"/>
            <a:ext cx="84969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Magyarországon a nők </a:t>
            </a:r>
            <a:r>
              <a:rPr lang="hu-HU" sz="2400" dirty="0"/>
              <a:t>átlagosan </a:t>
            </a:r>
            <a:r>
              <a:rPr lang="hu-HU" sz="2400" dirty="0" smtClean="0"/>
              <a:t>4, </a:t>
            </a:r>
            <a:r>
              <a:rPr lang="hu-HU" sz="2400" dirty="0"/>
              <a:t>a férfiak </a:t>
            </a:r>
            <a:r>
              <a:rPr lang="hu-HU" sz="2400" dirty="0" smtClean="0"/>
              <a:t>3 kg karantén túlsúlyt </a:t>
            </a:r>
            <a:r>
              <a:rPr lang="hu-HU" sz="2400" dirty="0"/>
              <a:t>szedtek magukra 2019 óta.  </a:t>
            </a:r>
            <a:r>
              <a:rPr lang="hu-HU" sz="2400" dirty="0" smtClean="0"/>
              <a:t>Ez önmagában is </a:t>
            </a:r>
            <a:r>
              <a:rPr lang="hu-HU" sz="2400" dirty="0"/>
              <a:t>aggasztó, </a:t>
            </a:r>
            <a:r>
              <a:rPr lang="hu-HU" sz="2400" dirty="0" smtClean="0"/>
              <a:t>de </a:t>
            </a:r>
            <a:r>
              <a:rPr lang="hu-HU" sz="2400" dirty="0"/>
              <a:t>különösen </a:t>
            </a:r>
            <a:r>
              <a:rPr lang="hu-HU" sz="2400" dirty="0" smtClean="0"/>
              <a:t>azért nyugtalanító mert a </a:t>
            </a:r>
            <a:r>
              <a:rPr lang="hu-HU" sz="2400" dirty="0"/>
              <a:t>túlsúly jelentős kockázati tényező a koronavírusos betegeknél</a:t>
            </a:r>
            <a:r>
              <a:rPr lang="hu-H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Több </a:t>
            </a:r>
            <a:r>
              <a:rPr lang="hu-HU" sz="2400" b="1" dirty="0"/>
              <a:t>nőt érint a </a:t>
            </a:r>
            <a:r>
              <a:rPr lang="hu-HU" sz="2400" b="1" dirty="0" smtClean="0"/>
              <a:t>karantén túlsúly</a:t>
            </a:r>
            <a:r>
              <a:rPr lang="hu-HU" sz="2400" dirty="0"/>
              <a:t>, </a:t>
            </a:r>
            <a:r>
              <a:rPr lang="hu-HU" sz="2400" b="1" dirty="0" smtClean="0">
                <a:solidFill>
                  <a:srgbClr val="FF0000"/>
                </a:solidFill>
              </a:rPr>
              <a:t>DE</a:t>
            </a:r>
            <a:r>
              <a:rPr lang="hu-HU" sz="2400" dirty="0" smtClean="0"/>
              <a:t> a férfiak elhízottabbak!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 túlsúlyosak hányadának növekedése a nők körében 3 százalékponttal több, mint 2019-ben volt.  A férfiak  esetében csupán1,5 százalékponttal magasabb a növekedés 2019-hez képest.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Bár a </a:t>
            </a:r>
            <a:r>
              <a:rPr lang="hu-HU" sz="2400" dirty="0"/>
              <a:t>nők körében jobban emelkedett az elhízottak és a túlsúlyosak aránya, azonban a férfiak </a:t>
            </a:r>
            <a:r>
              <a:rPr lang="hu-HU" sz="2400" dirty="0" smtClean="0"/>
              <a:t>között 2020-ban és 2021-ben </a:t>
            </a:r>
            <a:r>
              <a:rPr lang="hu-HU" sz="2400" dirty="0"/>
              <a:t>még így is </a:t>
            </a:r>
            <a:r>
              <a:rPr lang="hu-HU" sz="2400" dirty="0" smtClean="0"/>
              <a:t>lényegesen magasabb nemcsak a túlsúlyosak, de az elhízottak aránya is.</a:t>
            </a:r>
          </a:p>
          <a:p>
            <a:endParaRPr lang="hu-HU" dirty="0"/>
          </a:p>
          <a:p>
            <a:r>
              <a:rPr lang="hu-HU" i="1" dirty="0" smtClean="0"/>
              <a:t>*</a:t>
            </a:r>
            <a:r>
              <a:rPr lang="hu-HU" i="1" dirty="0" err="1" smtClean="0"/>
              <a:t>PeakShop.hu</a:t>
            </a:r>
            <a:r>
              <a:rPr lang="hu-HU" i="1" dirty="0" smtClean="0"/>
              <a:t> 2021 júliusában készült  reprezentatív kutatása alapján</a:t>
            </a:r>
            <a:endParaRPr lang="hu-HU" i="1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i="1" dirty="0" smtClean="0"/>
              <a:t>* </a:t>
            </a:r>
            <a:r>
              <a:rPr lang="hu-HU" i="1" dirty="0" err="1" smtClean="0"/>
              <a:t>PeakShop.hu</a:t>
            </a:r>
            <a:r>
              <a:rPr lang="hu-HU" i="1" dirty="0" smtClean="0"/>
              <a:t>  2021-es reprezentatív kutatása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662671" cy="43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899592" y="449377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MEGVÁLTOZOTT SZOKÁSOK A PANDÉMIA IDEJÉN*</a:t>
            </a:r>
            <a:endParaRPr lang="hu-HU" sz="4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*</a:t>
            </a:r>
            <a:r>
              <a:rPr lang="hu-HU" i="1" dirty="0" err="1" smtClean="0"/>
              <a:t>PeakShop.hu</a:t>
            </a:r>
            <a:r>
              <a:rPr lang="hu-HU" i="1" dirty="0" smtClean="0"/>
              <a:t> 2021 júliusában készült  reprezentatív kutatása alapján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61239" cy="61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611560" y="630932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err="1" smtClean="0"/>
              <a:t>PeakShop.hu</a:t>
            </a:r>
            <a:r>
              <a:rPr lang="hu-HU" i="1" dirty="0" smtClean="0"/>
              <a:t> 2021 júliusában készült  reprezentatív kutatása alapján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143000"/>
          </a:xfrm>
        </p:spPr>
        <p:txBody>
          <a:bodyPr>
            <a:noAutofit/>
          </a:bodyPr>
          <a:lstStyle/>
          <a:p>
            <a:r>
              <a:rPr lang="hu-HU" b="1" dirty="0" smtClean="0"/>
              <a:t>Mitől alakult ki a karantén túlsúly?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95536" y="1318022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kutatást végzők szerint a </a:t>
            </a:r>
            <a:r>
              <a:rPr lang="hu-HU" sz="2400" dirty="0"/>
              <a:t>kevesebb fizikai aktivitás és a beszűkült sportolási lehetőségek</a:t>
            </a:r>
            <a:r>
              <a:rPr lang="hu-HU" sz="2400" dirty="0" smtClean="0"/>
              <a:t>, mellett </a:t>
            </a:r>
            <a:r>
              <a:rPr lang="hu-HU" sz="2400" dirty="0"/>
              <a:t>két alapvető ok húzódik a </a:t>
            </a:r>
            <a:r>
              <a:rPr lang="hu-HU" sz="2400" dirty="0" smtClean="0"/>
              <a:t>karantén túlsúly </a:t>
            </a:r>
            <a:r>
              <a:rPr lang="hu-HU" sz="2400" dirty="0"/>
              <a:t>mögött. </a:t>
            </a:r>
            <a:endParaRPr lang="hu-HU" sz="2400" dirty="0" smtClean="0"/>
          </a:p>
          <a:p>
            <a:endParaRPr lang="hu-H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Énképünk attól </a:t>
            </a:r>
            <a:r>
              <a:rPr lang="hu-HU" sz="2400" dirty="0"/>
              <a:t>függ, ahogyan mások néznek ránk</a:t>
            </a:r>
            <a:r>
              <a:rPr lang="hu-HU" sz="2400" dirty="0" smtClean="0"/>
              <a:t>. </a:t>
            </a:r>
            <a:r>
              <a:rPr lang="hu-HU" sz="2400" dirty="0"/>
              <a:t>Ezért ha nem lehet közösségbe menni, párkapcsolatot létesíteni, óhatatlanul hanyatlik a motivációnk</a:t>
            </a:r>
            <a:r>
              <a:rPr lang="hu-HU" sz="2400" dirty="0" smtClean="0"/>
              <a:t>. </a:t>
            </a:r>
            <a:r>
              <a:rPr lang="hu-HU" sz="2400" dirty="0"/>
              <a:t>Emiatt nehezebben vesszük rá magunkat a mozgásra és kevésbé tartunk mértéket. </a:t>
            </a:r>
            <a:endParaRPr lang="hu-HU" sz="2400" dirty="0" smtClean="0"/>
          </a:p>
          <a:p>
            <a:pPr marL="342900" indent="-342900">
              <a:buFont typeface="+mj-lt"/>
              <a:buAutoNum type="arabicPeriod"/>
            </a:pPr>
            <a:endParaRPr lang="hu-HU" sz="2400" dirty="0"/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Másrészről, mivel az emberi viselkedés leginkább a gyönyör kereséséről és a fájdalom kerüléséről szól</a:t>
            </a:r>
            <a:r>
              <a:rPr lang="hu-HU" sz="2400" dirty="0" smtClean="0"/>
              <a:t>, </a:t>
            </a:r>
            <a:r>
              <a:rPr lang="hu-HU" sz="2400" dirty="0"/>
              <a:t>a karantén alatt sokak számára az evés volt az első számú </a:t>
            </a:r>
            <a:r>
              <a:rPr lang="hu-HU" sz="2400" dirty="0" smtClean="0"/>
              <a:t>stressz csökkentés </a:t>
            </a:r>
            <a:r>
              <a:rPr lang="hu-HU" sz="2400" dirty="0"/>
              <a:t>és örömforrás is </a:t>
            </a:r>
            <a:r>
              <a:rPr lang="hu-HU" sz="2400" dirty="0" smtClean="0"/>
              <a:t>egyben.</a:t>
            </a:r>
          </a:p>
          <a:p>
            <a:pPr marL="342900" indent="-342900">
              <a:buFont typeface="+mj-lt"/>
              <a:buAutoNum type="arabicPeriod"/>
            </a:pPr>
            <a:endParaRPr lang="hu-HU" sz="2400" dirty="0"/>
          </a:p>
          <a:p>
            <a:pPr marL="342900" indent="-342900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Így tehet örökre tönkre a koronavírus miatti karantén: mutatjuk, hogyan védeke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032448" cy="302433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95536" y="33265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  KARANTÉN MAGÁNY, BEZÁRTSÁG</a:t>
            </a:r>
            <a:endParaRPr lang="hu-HU" sz="4400" b="1" dirty="0"/>
          </a:p>
        </p:txBody>
      </p:sp>
      <p:pic>
        <p:nvPicPr>
          <p:cNvPr id="4" name="Picture 2" descr="Szigeti Alíz: A hosszú bezártság függőségeket eredményezhet –  pszichológusok a Makronóm kerekasztalánál | Mand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176464" cy="2860592"/>
          </a:xfrm>
          <a:prstGeom prst="rect">
            <a:avLst/>
          </a:prstGeom>
          <a:noFill/>
        </p:spPr>
      </p:pic>
      <p:pic>
        <p:nvPicPr>
          <p:cNvPr id="24580" name="Picture 4" descr="Trükkök, hogyan keltsd életre a hervadt virágokat | Kuff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2880320" cy="2218747"/>
          </a:xfrm>
          <a:prstGeom prst="rect">
            <a:avLst/>
          </a:prstGeom>
          <a:noFill/>
        </p:spPr>
      </p:pic>
      <p:pic>
        <p:nvPicPr>
          <p:cNvPr id="24582" name="Picture 6" descr="Blog: Azt mondták, a depresszió csak tőled függ? Jó vicc! - Belvárosi  Orvosi Centr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96752"/>
            <a:ext cx="284797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Az evés élvezete: a lélek öröme, vagy csak bűnös élvezet?</a:t>
            </a:r>
            <a:endParaRPr lang="hu-HU" b="1" dirty="0"/>
          </a:p>
        </p:txBody>
      </p:sp>
      <p:pic>
        <p:nvPicPr>
          <p:cNvPr id="3" name="Picture 2" descr="Középkori lakoma, ahol az étkezés a kor hagyományainak megfelelően kézzel  történik - Programturiz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312368" cy="2576286"/>
          </a:xfrm>
          <a:prstGeom prst="rect">
            <a:avLst/>
          </a:prstGeom>
          <a:noFill/>
        </p:spPr>
      </p:pic>
      <p:pic>
        <p:nvPicPr>
          <p:cNvPr id="23554" name="Picture 2" descr="Plus size memória, avagy Kiskövérhatározó Schobert Norbert számára -  Updateminusz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381500" cy="2695576"/>
          </a:xfrm>
          <a:prstGeom prst="rect">
            <a:avLst/>
          </a:prstGeom>
          <a:noFill/>
        </p:spPr>
      </p:pic>
      <p:pic>
        <p:nvPicPr>
          <p:cNvPr id="23556" name="Picture 4" descr="filter: Bazi nagy zabálá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4752528" cy="2016855"/>
          </a:xfrm>
          <a:prstGeom prst="rect">
            <a:avLst/>
          </a:prstGeom>
          <a:noFill/>
        </p:spPr>
      </p:pic>
      <p:pic>
        <p:nvPicPr>
          <p:cNvPr id="6" name="Picture 6" descr="Túró rudi torta | Bognár Andi receptje - Cookpad recept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25144"/>
            <a:ext cx="2750113" cy="144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z elhízás szövődmény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340768"/>
            <a:ext cx="9134475" cy="513397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827584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SOKKOLÓ TÉNYEK AZ ELHÍZÁS VESZÉLYEIVEL KAPCSOLATBAN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hu-HU" b="1" cap="all" dirty="0" smtClean="0"/>
              <a:t>K</a:t>
            </a:r>
            <a:r>
              <a:rPr lang="pt-BR" b="1" cap="all" dirty="0" smtClean="0"/>
              <a:t>orral jár az elhízás</a:t>
            </a:r>
            <a:br>
              <a:rPr lang="pt-BR" b="1" cap="all" dirty="0" smtClean="0"/>
            </a:br>
            <a:endParaRPr lang="hu-HU" cap="all" dirty="0"/>
          </a:p>
        </p:txBody>
      </p:sp>
      <p:sp>
        <p:nvSpPr>
          <p:cNvPr id="3" name="Téglalap 2"/>
          <p:cNvSpPr/>
          <p:nvPr/>
        </p:nvSpPr>
        <p:spPr>
          <a:xfrm>
            <a:off x="395536" y="112474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/>
              <a:t>Az életkor egyértelmű kapcsolatot mutat az elhízással. A kor </a:t>
            </a:r>
            <a:r>
              <a:rPr lang="hu-HU" sz="3000" dirty="0" err="1" smtClean="0"/>
              <a:t>előrehaladtával</a:t>
            </a:r>
            <a:r>
              <a:rPr lang="hu-HU" sz="3000" dirty="0" smtClean="0"/>
              <a:t> mind a férfiak, mind a nők testtömeg-indexe egyre magasabb értéket mutat.</a:t>
            </a:r>
          </a:p>
          <a:p>
            <a:endParaRPr lang="hu-HU" sz="3000" dirty="0"/>
          </a:p>
          <a:p>
            <a:r>
              <a:rPr lang="hu-HU" sz="3000" dirty="0" smtClean="0"/>
              <a:t>A férfiak 40 év fölött jelentősen elkezdenek hízni. Mind a túlsúlyosak, mind pedig az elhízottak aránya lényegesen nagyobb a körükben, mint a nők között. </a:t>
            </a:r>
          </a:p>
          <a:p>
            <a:endParaRPr lang="hu-HU" sz="3000" dirty="0"/>
          </a:p>
          <a:p>
            <a:r>
              <a:rPr lang="hu-HU" sz="3000" dirty="0" smtClean="0"/>
              <a:t>Érdekes , hogy a 18–39 évesek körében jóval több, 17 % az elhízott nő, mint férfi, akik aránya 13 %.</a:t>
            </a:r>
            <a:endParaRPr lang="hu-H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469</Words>
  <Application>Microsoft Office PowerPoint</Application>
  <PresentationFormat>Diavetítés a képernyőre (4:3 oldalarány)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Újabb súlyos poszt-Covid hatás </vt:lpstr>
      <vt:lpstr> A koronavírus-járvány kezdete óta 7 %-kal nőtt a túlsúlyosak aránya a felnőtt lakosság körében* ! </vt:lpstr>
      <vt:lpstr>3. dia</vt:lpstr>
      <vt:lpstr>4. dia</vt:lpstr>
      <vt:lpstr>Mitől alakult ki a karantén túlsúly?</vt:lpstr>
      <vt:lpstr>6. dia</vt:lpstr>
      <vt:lpstr>Az evés élvezete: a lélek öröme, vagy csak bűnös élvezet?</vt:lpstr>
      <vt:lpstr>8. dia</vt:lpstr>
      <vt:lpstr>Korral jár az elhízás </vt:lpstr>
      <vt:lpstr>Egészségvédelem-egészségmegőrzés feladata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Újabb súlyos poszt-Covid hatás</dc:title>
  <dc:creator>Admin</dc:creator>
  <cp:lastModifiedBy>Admin</cp:lastModifiedBy>
  <cp:revision>19</cp:revision>
  <dcterms:created xsi:type="dcterms:W3CDTF">2021-09-23T10:31:32Z</dcterms:created>
  <dcterms:modified xsi:type="dcterms:W3CDTF">2024-04-30T12:31:48Z</dcterms:modified>
</cp:coreProperties>
</file>