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3" r:id="rId8"/>
    <p:sldId id="264" r:id="rId9"/>
    <p:sldId id="261" r:id="rId10"/>
    <p:sldId id="262" r:id="rId11"/>
    <p:sldId id="266" r:id="rId12"/>
    <p:sldId id="267" r:id="rId13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09F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56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ocuments\BEJELENTKEZ&#201;SEK%20A%20DEK-BE\2023%20BEJELENTKEZ&#201;SEK%20DEC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Admin\Documents\BEJELENTKEZ&#201;SEK%20A%20DEK-BE\2023%20BEJELENTKEZ&#201;SEK%20DEC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0.14089506172839511"/>
          <c:y val="9.1684134404103612E-2"/>
          <c:w val="0.85910493827160528"/>
          <c:h val="0.86433450737445272"/>
        </c:manualLayout>
      </c:layout>
      <c:pie3DChart>
        <c:varyColors val="1"/>
        <c:ser>
          <c:idx val="0"/>
          <c:order val="0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Lbls>
            <c:dLbl>
              <c:idx val="0"/>
              <c:layout>
                <c:manualLayout>
                  <c:x val="-0.19458158355205607"/>
                  <c:y val="-0.27658974919801715"/>
                </c:manualLayout>
              </c:layout>
              <c:tx>
                <c:rich>
                  <a:bodyPr/>
                  <a:lstStyle/>
                  <a:p>
                    <a:pPr>
                      <a:defRPr sz="2400" b="1">
                        <a:solidFill>
                          <a:schemeClr val="bg1"/>
                        </a:solidFill>
                      </a:defRPr>
                    </a:pPr>
                    <a:r>
                      <a:rPr lang="en-US" sz="2400" b="1">
                        <a:solidFill>
                          <a:schemeClr val="bg1"/>
                        </a:solidFill>
                      </a:rPr>
                      <a:t>72%</a:t>
                    </a:r>
                    <a:r>
                      <a:rPr lang="hu-HU" sz="2400" b="1">
                        <a:solidFill>
                          <a:schemeClr val="bg1"/>
                        </a:solidFill>
                      </a:rPr>
                      <a:t> Alapítványi ügyfelek</a:t>
                    </a:r>
                    <a:endParaRPr lang="en-US" sz="2400" b="1">
                      <a:solidFill>
                        <a:schemeClr val="bg1"/>
                      </a:solidFill>
                    </a:endParaRPr>
                  </a:p>
                </c:rich>
              </c:tx>
              <c:spPr/>
              <c:showPercent val="1"/>
            </c:dLbl>
            <c:dLbl>
              <c:idx val="1"/>
              <c:layout>
                <c:manualLayout>
                  <c:x val="0.11353237095363095"/>
                  <c:y val="3.3564814814814818E-2"/>
                </c:manualLayout>
              </c:layout>
              <c:tx>
                <c:rich>
                  <a:bodyPr/>
                  <a:lstStyle/>
                  <a:p>
                    <a:pPr>
                      <a:defRPr sz="2400" b="1"/>
                    </a:pPr>
                    <a:r>
                      <a:rPr lang="en-US" sz="2400" b="1" dirty="0"/>
                      <a:t>2</a:t>
                    </a:r>
                    <a:r>
                      <a:rPr lang="en-US" sz="2400" dirty="0"/>
                      <a:t>8%</a:t>
                    </a:r>
                    <a:r>
                      <a:rPr lang="hu-HU" sz="2400" dirty="0"/>
                      <a:t>  </a:t>
                    </a:r>
                    <a:r>
                      <a:rPr lang="hu-HU" sz="2400" dirty="0" smtClean="0"/>
                      <a:t>külsős páciensek</a:t>
                    </a:r>
                    <a:endParaRPr lang="en-US" sz="2400" dirty="0"/>
                  </a:p>
                </c:rich>
              </c:tx>
              <c:spPr/>
              <c:showPercent val="1"/>
            </c:dLbl>
            <c:txPr>
              <a:bodyPr/>
              <a:lstStyle/>
              <a:p>
                <a:pPr>
                  <a:defRPr sz="1400" b="1"/>
                </a:pPr>
                <a:endParaRPr lang="hu-HU"/>
              </a:p>
            </c:txPr>
            <c:showPercent val="1"/>
            <c:showLeaderLines val="1"/>
          </c:dLbls>
          <c:cat>
            <c:strRef>
              <c:f>Munka6!$J$15:$J$16</c:f>
              <c:strCache>
                <c:ptCount val="2"/>
                <c:pt idx="0">
                  <c:v>alapítványiak</c:v>
                </c:pt>
                <c:pt idx="1">
                  <c:v>külsősök</c:v>
                </c:pt>
              </c:strCache>
            </c:strRef>
          </c:cat>
          <c:val>
            <c:numRef>
              <c:f>Munka6!$K$15:$K$16</c:f>
              <c:numCache>
                <c:formatCode>General</c:formatCode>
                <c:ptCount val="2"/>
                <c:pt idx="0">
                  <c:v>329</c:v>
                </c:pt>
                <c:pt idx="1">
                  <c:v>129</c:v>
                </c:pt>
              </c:numCache>
            </c:numRef>
          </c:val>
        </c:ser>
      </c:pie3DChart>
    </c:plotArea>
    <c:plotVisOnly val="1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plotArea>
      <c:layout>
        <c:manualLayout>
          <c:layoutTarget val="inner"/>
          <c:xMode val="edge"/>
          <c:yMode val="edge"/>
          <c:x val="3.458799090850103E-2"/>
          <c:y val="0.17549454732302475"/>
          <c:w val="0.60135392148473166"/>
          <c:h val="0.807342586934785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rgbClr val="FAB8F4"/>
              </a:solidFill>
            </c:spPr>
          </c:dPt>
          <c:dPt>
            <c:idx val="2"/>
            <c:spPr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c:spPr>
          </c:dPt>
          <c:dPt>
            <c:idx val="3"/>
            <c:spPr>
              <a:solidFill>
                <a:srgbClr val="FF66CC"/>
              </a:solidFill>
            </c:spPr>
          </c:dPt>
          <c:dPt>
            <c:idx val="4"/>
            <c:spPr>
              <a:solidFill>
                <a:schemeClr val="bg1">
                  <a:lumMod val="75000"/>
                </a:schemeClr>
              </a:solidFill>
            </c:spPr>
          </c:dPt>
          <c:dPt>
            <c:idx val="7"/>
            <c:spPr>
              <a:solidFill>
                <a:srgbClr val="FFFF00"/>
              </a:solidFill>
            </c:spPr>
          </c:dPt>
          <c:dPt>
            <c:idx val="10"/>
            <c:spPr>
              <a:solidFill>
                <a:srgbClr val="FF0000"/>
              </a:solidFill>
            </c:spPr>
          </c:dPt>
          <c:dPt>
            <c:idx val="11"/>
            <c:spPr>
              <a:solidFill>
                <a:srgbClr val="00FF00"/>
              </a:solidFill>
            </c:spPr>
          </c:dPt>
          <c:dLbls>
            <c:dLbl>
              <c:idx val="8"/>
              <c:spPr>
                <a:noFill/>
              </c:spPr>
              <c:txPr>
                <a:bodyPr/>
                <a:lstStyle/>
                <a:p>
                  <a:pPr>
                    <a:defRPr sz="2400"/>
                  </a:pPr>
                  <a:endParaRPr lang="hu-HU"/>
                </a:p>
              </c:txPr>
            </c:dLbl>
            <c:dLbl>
              <c:idx val="10"/>
              <c:layout>
                <c:manualLayout>
                  <c:x val="0.13735304889214442"/>
                  <c:y val="-7.975436084843468E-2"/>
                </c:manualLayout>
              </c:layout>
              <c:showPercent val="1"/>
            </c:dLbl>
            <c:txPr>
              <a:bodyPr/>
              <a:lstStyle/>
              <a:p>
                <a:pPr>
                  <a:defRPr sz="2400"/>
                </a:pPr>
                <a:endParaRPr lang="hu-HU"/>
              </a:p>
            </c:txPr>
            <c:showPercent val="1"/>
            <c:showLeaderLines val="1"/>
          </c:dLbls>
          <c:cat>
            <c:strRef>
              <c:f>Munka4!$E$1:$E$12</c:f>
              <c:strCache>
                <c:ptCount val="12"/>
                <c:pt idx="0">
                  <c:v>fogászat</c:v>
                </c:pt>
                <c:pt idx="1">
                  <c:v>ortopédia</c:v>
                </c:pt>
                <c:pt idx="2">
                  <c:v>sebészet</c:v>
                </c:pt>
                <c:pt idx="3">
                  <c:v>szemészet</c:v>
                </c:pt>
                <c:pt idx="4">
                  <c:v>bőrgyógyászat</c:v>
                </c:pt>
                <c:pt idx="5">
                  <c:v>endokrinológia</c:v>
                </c:pt>
                <c:pt idx="6">
                  <c:v>nőgyógyászat</c:v>
                </c:pt>
                <c:pt idx="7">
                  <c:v>neurológia</c:v>
                </c:pt>
                <c:pt idx="8">
                  <c:v>gasztroenterológia</c:v>
                </c:pt>
                <c:pt idx="9">
                  <c:v>kardiológia</c:v>
                </c:pt>
                <c:pt idx="10">
                  <c:v>pszichiátria</c:v>
                </c:pt>
                <c:pt idx="11">
                  <c:v>egyéb</c:v>
                </c:pt>
              </c:strCache>
            </c:strRef>
          </c:cat>
          <c:val>
            <c:numRef>
              <c:f>Munka4!$F$1:$F$12</c:f>
              <c:numCache>
                <c:formatCode>General</c:formatCode>
                <c:ptCount val="12"/>
                <c:pt idx="0">
                  <c:v>13</c:v>
                </c:pt>
                <c:pt idx="1">
                  <c:v>14</c:v>
                </c:pt>
                <c:pt idx="2">
                  <c:v>16</c:v>
                </c:pt>
                <c:pt idx="3">
                  <c:v>16</c:v>
                </c:pt>
                <c:pt idx="4">
                  <c:v>17</c:v>
                </c:pt>
                <c:pt idx="5">
                  <c:v>19</c:v>
                </c:pt>
                <c:pt idx="6">
                  <c:v>21</c:v>
                </c:pt>
                <c:pt idx="7">
                  <c:v>23</c:v>
                </c:pt>
                <c:pt idx="8">
                  <c:v>24</c:v>
                </c:pt>
                <c:pt idx="9">
                  <c:v>33</c:v>
                </c:pt>
                <c:pt idx="10">
                  <c:v>214</c:v>
                </c:pt>
                <c:pt idx="11">
                  <c:v>47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73020975503062113"/>
          <c:y val="0"/>
          <c:w val="0.26822609911604622"/>
          <c:h val="1"/>
        </c:manualLayout>
      </c:layout>
      <c:txPr>
        <a:bodyPr/>
        <a:lstStyle/>
        <a:p>
          <a:pPr>
            <a:defRPr sz="2000"/>
          </a:pPr>
          <a:endParaRPr lang="hu-HU"/>
        </a:p>
      </c:txPr>
    </c:legend>
    <c:plotVisOnly val="1"/>
  </c:chart>
  <c:spPr>
    <a:noFill/>
  </c:sp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0.02539</cdr:x>
      <cdr:y>0</cdr:y>
    </cdr:from>
    <cdr:to>
      <cdr:x>0.41475</cdr:x>
      <cdr:y>0.22727</cdr:y>
    </cdr:to>
    <cdr:sp macro="" textlink="">
      <cdr:nvSpPr>
        <cdr:cNvPr id="2" name="Szövegdoboz 1"/>
        <cdr:cNvSpPr txBox="1"/>
      </cdr:nvSpPr>
      <cdr:spPr>
        <a:xfrm xmlns:a="http://schemas.openxmlformats.org/drawingml/2006/main">
          <a:off x="216024" y="0"/>
          <a:ext cx="3312368" cy="14401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228600" indent="-228600">
            <a:buFont typeface="+mj-lt"/>
            <a:buAutoNum type="arabicPeriod"/>
          </a:pPr>
          <a:r>
            <a:rPr lang="hu-HU" sz="1800" dirty="0" smtClean="0"/>
            <a:t>Pszichiátria</a:t>
          </a:r>
        </a:p>
        <a:p xmlns:a="http://schemas.openxmlformats.org/drawingml/2006/main">
          <a:pPr marL="228600" indent="-228600">
            <a:buFont typeface="+mj-lt"/>
            <a:buAutoNum type="arabicPeriod"/>
          </a:pPr>
          <a:r>
            <a:rPr lang="hu-HU" sz="1800" dirty="0" smtClean="0"/>
            <a:t>Kardiológia</a:t>
          </a:r>
        </a:p>
        <a:p xmlns:a="http://schemas.openxmlformats.org/drawingml/2006/main">
          <a:pPr marL="228600" indent="-228600">
            <a:buFont typeface="+mj-lt"/>
            <a:buAutoNum type="arabicPeriod"/>
          </a:pPr>
          <a:r>
            <a:rPr lang="hu-HU" sz="1800" dirty="0" err="1" smtClean="0"/>
            <a:t>Gasztroenterológia</a:t>
          </a:r>
          <a:endParaRPr lang="hu-HU" sz="1800" dirty="0" smtClean="0"/>
        </a:p>
        <a:p xmlns:a="http://schemas.openxmlformats.org/drawingml/2006/main">
          <a:pPr marL="228600" indent="-228600">
            <a:buFont typeface="+mj-lt"/>
            <a:buAutoNum type="arabicPeriod"/>
          </a:pPr>
          <a:r>
            <a:rPr lang="hu-HU" sz="1800" dirty="0" smtClean="0"/>
            <a:t>Nőgyógyászat</a:t>
          </a:r>
        </a:p>
        <a:p xmlns:a="http://schemas.openxmlformats.org/drawingml/2006/main">
          <a:pPr marL="228600" indent="-228600">
            <a:buFont typeface="+mj-lt"/>
            <a:buAutoNum type="arabicPeriod"/>
          </a:pPr>
          <a:r>
            <a:rPr lang="hu-HU" sz="1800" dirty="0" smtClean="0"/>
            <a:t>Neurológia</a:t>
          </a:r>
          <a:endParaRPr lang="hu-HU" sz="18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468A-8484-44AF-8142-7AFC8A03AEA6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E52E-B4DA-4DF1-966A-8477D6ECC94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468A-8484-44AF-8142-7AFC8A03AEA6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E52E-B4DA-4DF1-966A-8477D6ECC94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468A-8484-44AF-8142-7AFC8A03AEA6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E52E-B4DA-4DF1-966A-8477D6ECC94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468A-8484-44AF-8142-7AFC8A03AEA6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E52E-B4DA-4DF1-966A-8477D6ECC94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468A-8484-44AF-8142-7AFC8A03AEA6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E52E-B4DA-4DF1-966A-8477D6ECC94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468A-8484-44AF-8142-7AFC8A03AEA6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E52E-B4DA-4DF1-966A-8477D6ECC94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468A-8484-44AF-8142-7AFC8A03AEA6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E52E-B4DA-4DF1-966A-8477D6ECC94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468A-8484-44AF-8142-7AFC8A03AEA6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E52E-B4DA-4DF1-966A-8477D6ECC94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468A-8484-44AF-8142-7AFC8A03AEA6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E52E-B4DA-4DF1-966A-8477D6ECC94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468A-8484-44AF-8142-7AFC8A03AEA6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E52E-B4DA-4DF1-966A-8477D6ECC94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5468A-8484-44AF-8142-7AFC8A03AEA6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E52E-B4DA-4DF1-966A-8477D6ECC94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5468A-8484-44AF-8142-7AFC8A03AEA6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3E52E-B4DA-4DF1-966A-8477D6ECC947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/>
              <a:t>Az Alapítvány 2023-as egészségügyi/járványügyi helyzete </a:t>
            </a:r>
            <a:endParaRPr lang="hu-HU" b="1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smtClean="0">
                <a:solidFill>
                  <a:schemeClr val="tx1"/>
                </a:solidFill>
              </a:rPr>
              <a:t>Egészségügyi felelősök konzultációs napja</a:t>
            </a:r>
          </a:p>
          <a:p>
            <a:r>
              <a:rPr lang="hu-HU" smtClean="0">
                <a:solidFill>
                  <a:schemeClr val="tx1"/>
                </a:solidFill>
              </a:rPr>
              <a:t>2024. január 19.</a:t>
            </a:r>
          </a:p>
          <a:p>
            <a:r>
              <a:rPr lang="hu-HU" smtClean="0">
                <a:solidFill>
                  <a:schemeClr val="tx1"/>
                </a:solidFill>
              </a:rPr>
              <a:t>Vámos Magdolna</a:t>
            </a:r>
            <a:endParaRPr lang="hu-HU" smtClean="0"/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8386" y="188640"/>
            <a:ext cx="1944216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hu-HU" b="1" dirty="0" smtClean="0"/>
              <a:t>Megelőzés, oltási lehetőség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2321496"/>
            <a:ext cx="8892480" cy="453650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u-HU" b="1" dirty="0" smtClean="0">
                <a:solidFill>
                  <a:srgbClr val="FF0000"/>
                </a:solidFill>
              </a:rPr>
              <a:t>    Magyarországon a koronavírust szezonális kórokozónak nyilvánították!</a:t>
            </a:r>
          </a:p>
          <a:p>
            <a:pPr>
              <a:buNone/>
            </a:pPr>
            <a:r>
              <a:rPr lang="hu-HU" dirty="0" smtClean="0"/>
              <a:t>    Az EESZT weboldalán, a </a:t>
            </a:r>
            <a:r>
              <a:rPr lang="hu-HU" b="1" i="1" dirty="0" smtClean="0"/>
              <a:t>COVID oltás időpont foglalás</a:t>
            </a:r>
            <a:r>
              <a:rPr lang="hu-HU" dirty="0" smtClean="0"/>
              <a:t> menüpont alatt már azok is foglalhatnak időpontot, akiket korábban elutasított a rendszer, mert felvették a maximális négy oltást</a:t>
            </a:r>
          </a:p>
          <a:p>
            <a:pPr>
              <a:buNone/>
            </a:pPr>
            <a:r>
              <a:rPr lang="hu-HU" dirty="0" smtClean="0"/>
              <a:t>    Az oltást kérők </a:t>
            </a:r>
            <a:r>
              <a:rPr lang="hu-HU" b="1" dirty="0" err="1" smtClean="0"/>
              <a:t>Moderna</a:t>
            </a:r>
            <a:r>
              <a:rPr lang="hu-HU" b="1" dirty="0" smtClean="0"/>
              <a:t> (</a:t>
            </a:r>
            <a:r>
              <a:rPr lang="hu-HU" b="1" dirty="0" err="1" smtClean="0"/>
              <a:t>Spikevax</a:t>
            </a:r>
            <a:r>
              <a:rPr lang="hu-HU" b="1" dirty="0" smtClean="0"/>
              <a:t> XBB 1.5) </a:t>
            </a:r>
            <a:r>
              <a:rPr lang="hu-HU" dirty="0" smtClean="0"/>
              <a:t>vakcinát kapnak a kórházi oltópontokon</a:t>
            </a:r>
            <a:endParaRPr lang="hu-HU" dirty="0"/>
          </a:p>
        </p:txBody>
      </p:sp>
      <p:pic>
        <p:nvPicPr>
          <p:cNvPr id="4" name="Kép 3" descr="Közérthetően az oltásokról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1052736"/>
            <a:ext cx="3096344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179512" y="332656"/>
            <a:ext cx="878497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/>
              <a:t>Nem tervezzük, hogy a COVID elleni 5. oltást alapítványi szinten megszervezzük.</a:t>
            </a:r>
          </a:p>
          <a:p>
            <a:r>
              <a:rPr lang="hu-HU" sz="3200" dirty="0" smtClean="0"/>
              <a:t>Az influenza elleni védőoltás azonban továbbra is kötelező az ügyfelek körében, és erősen javasolt a dolgozók részére is. </a:t>
            </a:r>
          </a:p>
          <a:p>
            <a:r>
              <a:rPr lang="hu-HU" sz="3200" dirty="0" smtClean="0"/>
              <a:t>Szülői, vagy gondnoki nyilatkozat szükséges!</a:t>
            </a:r>
          </a:p>
          <a:p>
            <a:r>
              <a:rPr lang="hu-HU" sz="3200" dirty="0" smtClean="0"/>
              <a:t>Amennyiben a szülő, vagy a gondnok nem járul hozzá az influenza elleni védőoltáshoz, úgy kötelezettséget vállal az oltás elmulasztásából származó megbetegedést </a:t>
            </a:r>
          </a:p>
          <a:p>
            <a:r>
              <a:rPr lang="hu-HU" sz="3200" dirty="0" smtClean="0"/>
              <a:t>elszenvedő ügyfél </a:t>
            </a:r>
          </a:p>
          <a:p>
            <a:r>
              <a:rPr lang="hu-HU" sz="3200" dirty="0" smtClean="0"/>
              <a:t>további ápolására. </a:t>
            </a:r>
            <a:endParaRPr lang="hu-HU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4797152"/>
            <a:ext cx="2232248" cy="1977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tt a tavasz! Válogatás tavaszi idézetekrő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648"/>
            <a:ext cx="9144000" cy="6453336"/>
          </a:xfrm>
          <a:prstGeom prst="rect">
            <a:avLst/>
          </a:prstGeom>
          <a:noFill/>
        </p:spPr>
      </p:pic>
      <p:sp>
        <p:nvSpPr>
          <p:cNvPr id="4" name="Szövegdoboz 3"/>
          <p:cNvSpPr txBox="1"/>
          <p:nvPr/>
        </p:nvSpPr>
        <p:spPr>
          <a:xfrm>
            <a:off x="755576" y="5157192"/>
            <a:ext cx="38884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dirty="0" smtClean="0"/>
              <a:t>Köszönöm a figyelmet!</a:t>
            </a:r>
            <a:endParaRPr lang="hu-HU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/>
              <a:t>A </a:t>
            </a:r>
            <a:r>
              <a:rPr lang="hu-HU" b="1" dirty="0" err="1" smtClean="0"/>
              <a:t>DEC-en</a:t>
            </a:r>
            <a:r>
              <a:rPr lang="hu-HU" b="1" dirty="0" smtClean="0"/>
              <a:t> keresztül orvosi ellátásban részesültek 2023-ban</a:t>
            </a:r>
            <a:endParaRPr lang="hu-HU" b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467544" y="1412776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179512" y="5661248"/>
            <a:ext cx="8964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458 beteget jutattunk orvosi ellátáshoz, közülük </a:t>
            </a:r>
            <a:r>
              <a:rPr lang="hu-HU" sz="2400" b="1" dirty="0" smtClean="0"/>
              <a:t>329 fő Alapítványhoz </a:t>
            </a:r>
            <a:r>
              <a:rPr lang="hu-HU" sz="2400" dirty="0" smtClean="0"/>
              <a:t>tartozó:</a:t>
            </a:r>
          </a:p>
          <a:p>
            <a:r>
              <a:rPr lang="hu-HU" sz="2400" dirty="0" smtClean="0"/>
              <a:t>Ebből: dolgozó:  </a:t>
            </a:r>
            <a:r>
              <a:rPr lang="hu-HU" sz="2400" b="1" dirty="0" smtClean="0"/>
              <a:t>57 fő</a:t>
            </a:r>
            <a:endParaRPr lang="hu-H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323528" y="188640"/>
          <a:ext cx="8507288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zövegdoboz 5"/>
          <p:cNvSpPr txBox="1"/>
          <p:nvPr/>
        </p:nvSpPr>
        <p:spPr>
          <a:xfrm>
            <a:off x="2987824" y="188640"/>
            <a:ext cx="37444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 smtClean="0"/>
              <a:t>SZAKELLÁTÁSOK IGÉNYBEVÉTELE 2023.</a:t>
            </a:r>
            <a:endParaRPr lang="hu-H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Járványügyi helyzet</a:t>
            </a:r>
            <a:endParaRPr lang="hu-HU" b="1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340768"/>
            <a:ext cx="8783491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/>
              <a:t>Influenzaszerű megbetegedések és szövődményei</a:t>
            </a:r>
            <a:endParaRPr lang="hu-HU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556792"/>
            <a:ext cx="8424936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zövegdoboz 4"/>
          <p:cNvSpPr txBox="1"/>
          <p:nvPr/>
        </p:nvSpPr>
        <p:spPr>
          <a:xfrm>
            <a:off x="611560" y="4149080"/>
            <a:ext cx="7992888" cy="2554545"/>
          </a:xfrm>
          <a:prstGeom prst="rect">
            <a:avLst/>
          </a:prstGeom>
          <a:gradFill flip="none" rotWithShape="1">
            <a:gsLst>
              <a:gs pos="0">
                <a:schemeClr val="accent4">
                  <a:tint val="50000"/>
                  <a:satMod val="300000"/>
                  <a:alpha val="98000"/>
                </a:schemeClr>
              </a:gs>
              <a:gs pos="35000">
                <a:schemeClr val="accent4">
                  <a:tint val="37000"/>
                  <a:satMod val="300000"/>
                </a:schemeClr>
              </a:gs>
              <a:gs pos="100000">
                <a:schemeClr val="accent4">
                  <a:tint val="15000"/>
                  <a:satMod val="350000"/>
                </a:schemeClr>
              </a:gs>
            </a:gsLst>
            <a:lin ang="2700000" scaled="1"/>
            <a:tileRect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3200" b="1" dirty="0" smtClean="0"/>
              <a:t>A </a:t>
            </a:r>
            <a:r>
              <a:rPr lang="hu-HU" sz="3200" b="1" dirty="0" err="1" smtClean="0"/>
              <a:t>DEC-be</a:t>
            </a:r>
            <a:r>
              <a:rPr lang="hu-HU" sz="3200" b="1" dirty="0" smtClean="0"/>
              <a:t> érkező adatok teljesen </a:t>
            </a:r>
            <a:r>
              <a:rPr lang="hu-HU" sz="3200" b="1" dirty="0" err="1" smtClean="0"/>
              <a:t>irrelevelánsak</a:t>
            </a:r>
            <a:r>
              <a:rPr lang="hu-HU" sz="3200" b="1" dirty="0" smtClean="0"/>
              <a:t>!</a:t>
            </a:r>
          </a:p>
          <a:p>
            <a:r>
              <a:rPr lang="hu-HU" sz="3200" b="1" dirty="0" smtClean="0"/>
              <a:t>Minden COVID fertőzést, és influenzát, valamint influenzaszerű megbetegedést, azok szövődményeit be kell jelenteni a </a:t>
            </a:r>
            <a:r>
              <a:rPr lang="hu-HU" sz="3200" b="1" dirty="0" err="1" smtClean="0"/>
              <a:t>DEC-be</a:t>
            </a:r>
            <a:r>
              <a:rPr lang="hu-HU" sz="3200" b="1" dirty="0" smtClean="0"/>
              <a:t>! </a:t>
            </a:r>
            <a:endParaRPr lang="hu-HU" sz="3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/>
              <a:t>A COVID és influenza alakulása </a:t>
            </a:r>
            <a:r>
              <a:rPr lang="hu-HU" b="1" dirty="0" err="1" smtClean="0"/>
              <a:t>M.o-n</a:t>
            </a:r>
            <a:r>
              <a:rPr lang="hu-HU" b="1" dirty="0" smtClean="0"/>
              <a:t>, legfrissebb országos adatok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u-HU" dirty="0" smtClean="0"/>
              <a:t>A légzőszervi megbetegedések időszaka legkorábban március végén érhet véget</a:t>
            </a:r>
          </a:p>
          <a:p>
            <a:pPr>
              <a:buNone/>
            </a:pPr>
            <a:r>
              <a:rPr lang="hu-HU" dirty="0" smtClean="0"/>
              <a:t>A jelenlegi járványhullám legfőbb okozója a koronavírus, amelynek helyét hamarosan az influenzavírus veszi át.</a:t>
            </a:r>
          </a:p>
          <a:p>
            <a:pPr>
              <a:buNone/>
            </a:pPr>
            <a:r>
              <a:rPr lang="hu-HU" dirty="0" smtClean="0"/>
              <a:t>A most zajló  </a:t>
            </a:r>
            <a:r>
              <a:rPr lang="hu-HU" dirty="0" err="1" smtClean="0"/>
              <a:t>COVID-járványért</a:t>
            </a:r>
            <a:r>
              <a:rPr lang="hu-HU" dirty="0" smtClean="0"/>
              <a:t> egy újabb variáns, a </a:t>
            </a:r>
            <a:r>
              <a:rPr lang="hu-HU" b="1" dirty="0" smtClean="0"/>
              <a:t>JN.1 vírus </a:t>
            </a:r>
            <a:r>
              <a:rPr lang="hu-HU" dirty="0" smtClean="0"/>
              <a:t>a felelős</a:t>
            </a:r>
          </a:p>
          <a:p>
            <a:pPr>
              <a:buNone/>
            </a:pPr>
            <a:r>
              <a:rPr lang="hu-HU" dirty="0" smtClean="0"/>
              <a:t>Januárban influenzaszerű tünetekkel 40 ezren fordultak orvoshoz. A levett minták 70 %-a SARS-CoV-2-vírusnak bizonyult, 20 %-a pedig influenzavírusnak.</a:t>
            </a:r>
          </a:p>
          <a:p>
            <a:pPr>
              <a:buNone/>
            </a:pPr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 descr="Szent Donát Kórház Várpalota Koronavír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88641"/>
            <a:ext cx="8928992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olyamatábra: Lyukszalag 2"/>
          <p:cNvSpPr/>
          <p:nvPr/>
        </p:nvSpPr>
        <p:spPr>
          <a:xfrm>
            <a:off x="1115616" y="4365104"/>
            <a:ext cx="7128792" cy="2160240"/>
          </a:xfrm>
          <a:prstGeom prst="flowChartPunchedTap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8000" b="1" dirty="0" smtClean="0"/>
              <a:t>Koronavírus</a:t>
            </a:r>
            <a:endParaRPr lang="hu-HU" sz="80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 descr="Az influenza vírus kevésbé ismert tulajdonságai, amikről fontos tudnod! -  Skyting magazi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640960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olyamatábra: Lyukszalag 2"/>
          <p:cNvSpPr/>
          <p:nvPr/>
        </p:nvSpPr>
        <p:spPr>
          <a:xfrm>
            <a:off x="1547664" y="5013176"/>
            <a:ext cx="6552728" cy="1700808"/>
          </a:xfrm>
          <a:prstGeom prst="flowChartPunchedTape">
            <a:avLst/>
          </a:prstGeom>
          <a:solidFill>
            <a:srgbClr val="1A09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8000" b="1" dirty="0" smtClean="0"/>
              <a:t>Influenzavírus</a:t>
            </a:r>
            <a:endParaRPr lang="hu-HU" sz="80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>A JN.1 koronavírus okozta </a:t>
            </a:r>
            <a:r>
              <a:rPr lang="hu-HU" b="1" dirty="0" err="1" smtClean="0"/>
              <a:t>megbete-gedés</a:t>
            </a:r>
            <a:r>
              <a:rPr lang="hu-HU" b="1" dirty="0" smtClean="0"/>
              <a:t> tünetei eltérnek a korábbiaktól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06916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u-HU" dirty="0" smtClean="0"/>
              <a:t>    Az íz- és szaglásvesztés már nem tartozik a gyakori tünetek közé, viszont 10-ből 1 beteg szorongásról számolt be.</a:t>
            </a:r>
          </a:p>
          <a:p>
            <a:r>
              <a:rPr lang="hu-HU" dirty="0" smtClean="0"/>
              <a:t>orrfolyás (31,1 %)</a:t>
            </a:r>
          </a:p>
          <a:p>
            <a:r>
              <a:rPr lang="hu-HU" dirty="0" smtClean="0"/>
              <a:t>köhögés (22,9 %)</a:t>
            </a:r>
          </a:p>
          <a:p>
            <a:r>
              <a:rPr lang="hu-HU" dirty="0" smtClean="0"/>
              <a:t>fejfájás (20,1 %)</a:t>
            </a:r>
          </a:p>
          <a:p>
            <a:r>
              <a:rPr lang="hu-HU" dirty="0" smtClean="0"/>
              <a:t>gyengeség, fáradtság (19,6 %)</a:t>
            </a:r>
          </a:p>
          <a:p>
            <a:r>
              <a:rPr lang="hu-HU" dirty="0" smtClean="0"/>
              <a:t>izomfájdalom (15,8 %)</a:t>
            </a:r>
          </a:p>
          <a:p>
            <a:r>
              <a:rPr lang="hu-HU" dirty="0" smtClean="0"/>
              <a:t>torokfájás (13,2 %)</a:t>
            </a:r>
          </a:p>
          <a:p>
            <a:r>
              <a:rPr lang="hu-HU" dirty="0" smtClean="0"/>
              <a:t>alvási problémák (10,8 %)</a:t>
            </a:r>
          </a:p>
          <a:p>
            <a:r>
              <a:rPr lang="hu-HU" dirty="0" smtClean="0"/>
              <a:t>aggodalom vagy szorongás (10,5 %)</a:t>
            </a:r>
          </a:p>
          <a:p>
            <a:pPr>
              <a:buNone/>
            </a:pPr>
            <a:endParaRPr lang="hu-HU" dirty="0"/>
          </a:p>
        </p:txBody>
      </p:sp>
      <p:pic>
        <p:nvPicPr>
          <p:cNvPr id="4" name="Kép 3" descr="www.egeszsegmegoldasshop.hu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2564904"/>
            <a:ext cx="2675890" cy="171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Kép 4" descr="szorongás! szorongásos zavar! pánikbetegség! fóbia! generalizált szorongás!  pszichológus! pszichoterápia! tünetek heves szívverés légzési nehézség hasi  panaszok szédülés remegés! figyelemelterelési technikák! kognitív terápia!  online Skype!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293096"/>
            <a:ext cx="2952328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Aspektus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362</Words>
  <Application>Microsoft Office PowerPoint</Application>
  <PresentationFormat>Diavetítés a képernyőre (4:3 oldalarány)</PresentationFormat>
  <Paragraphs>49</Paragraphs>
  <Slides>12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3" baseType="lpstr">
      <vt:lpstr>Office-téma</vt:lpstr>
      <vt:lpstr>Az Alapítvány 2023-as egészségügyi/járványügyi helyzete </vt:lpstr>
      <vt:lpstr>A DEC-en keresztül orvosi ellátásban részesültek 2023-ban</vt:lpstr>
      <vt:lpstr>3. dia</vt:lpstr>
      <vt:lpstr>Járványügyi helyzet</vt:lpstr>
      <vt:lpstr>Influenzaszerű megbetegedések és szövődményei</vt:lpstr>
      <vt:lpstr>A COVID és influenza alakulása M.o-n, legfrissebb országos adatok</vt:lpstr>
      <vt:lpstr>7. dia</vt:lpstr>
      <vt:lpstr>8. dia</vt:lpstr>
      <vt:lpstr>A JN.1 koronavírus okozta megbete-gedés tünetei eltérnek a korábbiaktól</vt:lpstr>
      <vt:lpstr>Megelőzés, oltási lehetőség</vt:lpstr>
      <vt:lpstr>11. dia</vt:lpstr>
      <vt:lpstr>12.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 Alapítvány 2023-as egészségügyi/járványügyi helyzete</dc:title>
  <dc:creator>Admin</dc:creator>
  <cp:lastModifiedBy>Admin</cp:lastModifiedBy>
  <cp:revision>30</cp:revision>
  <dcterms:created xsi:type="dcterms:W3CDTF">2024-01-15T11:46:09Z</dcterms:created>
  <dcterms:modified xsi:type="dcterms:W3CDTF">2024-04-30T12:24:49Z</dcterms:modified>
</cp:coreProperties>
</file>