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5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6EFF-D46D-4C41-8C2C-A69D64754267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C50F-B51D-4C6A-8BFD-643220D008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6EFF-D46D-4C41-8C2C-A69D64754267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C50F-B51D-4C6A-8BFD-643220D008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6EFF-D46D-4C41-8C2C-A69D64754267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C50F-B51D-4C6A-8BFD-643220D008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6EFF-D46D-4C41-8C2C-A69D64754267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C50F-B51D-4C6A-8BFD-643220D008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6EFF-D46D-4C41-8C2C-A69D64754267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C50F-B51D-4C6A-8BFD-643220D008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6EFF-D46D-4C41-8C2C-A69D64754267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C50F-B51D-4C6A-8BFD-643220D008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6EFF-D46D-4C41-8C2C-A69D64754267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C50F-B51D-4C6A-8BFD-643220D008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6EFF-D46D-4C41-8C2C-A69D64754267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C50F-B51D-4C6A-8BFD-643220D008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6EFF-D46D-4C41-8C2C-A69D64754267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C50F-B51D-4C6A-8BFD-643220D008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6EFF-D46D-4C41-8C2C-A69D64754267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C50F-B51D-4C6A-8BFD-643220D008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6EFF-D46D-4C41-8C2C-A69D64754267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C50F-B51D-4C6A-8BFD-643220D008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C6EFF-D46D-4C41-8C2C-A69D64754267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DC50F-B51D-4C6A-8BFD-643220D0084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4632" cy="2547715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COVID ELLENI 3. OLTÁS </a:t>
            </a:r>
            <a:r>
              <a:rPr lang="hu-HU" b="1" dirty="0" smtClean="0"/>
              <a:t>A LEGFRISSEBB </a:t>
            </a:r>
            <a:r>
              <a:rPr lang="hu-HU" b="1" dirty="0"/>
              <a:t>JÁRVÁNYÜGYI ADATOK TÜKRÉBEN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Egészségügyi felelősök konzultációs napja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2021. szeptember 23.</a:t>
            </a:r>
          </a:p>
          <a:p>
            <a:r>
              <a:rPr lang="hu-HU" b="1" dirty="0" smtClean="0">
                <a:solidFill>
                  <a:schemeClr val="tx1"/>
                </a:solidFill>
              </a:rPr>
              <a:t>Vámos Magdolna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szakmai vezető- </a:t>
            </a:r>
            <a:r>
              <a:rPr lang="hu-HU" dirty="0" err="1" smtClean="0">
                <a:solidFill>
                  <a:schemeClr val="tx1"/>
                </a:solidFill>
              </a:rPr>
              <a:t>epidemiológus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4" name="Kép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5970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algn="l"/>
            <a:r>
              <a:rPr lang="hu-HU" b="1" dirty="0" smtClean="0"/>
              <a:t>KONKLÚZIÓ A PANDÉMIÁVAL </a:t>
            </a:r>
            <a:br>
              <a:rPr lang="hu-HU" b="1" dirty="0" smtClean="0"/>
            </a:br>
            <a:r>
              <a:rPr lang="hu-HU" b="1" dirty="0" smtClean="0"/>
              <a:t>ÉS AZ OLTÁSOKKAL </a:t>
            </a:r>
            <a:br>
              <a:rPr lang="hu-HU" b="1" dirty="0" smtClean="0"/>
            </a:br>
            <a:r>
              <a:rPr lang="hu-HU" b="1" dirty="0" smtClean="0"/>
              <a:t>KAPCSOLATBAN</a:t>
            </a:r>
            <a:endParaRPr lang="hu-HU" b="1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3528" y="1844824"/>
            <a:ext cx="871296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Magyarországon jelentősen lazítottak a</a:t>
            </a:r>
            <a:r>
              <a:rPr kumimoji="0" lang="hu-HU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járványügyi korlátozásokon.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Emiatt </a:t>
            </a:r>
            <a:r>
              <a:rPr kumimoji="0" lang="hu-H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az eddiginél is nagyobb veszélyben vannak az oltatlanok, mivel </a:t>
            </a:r>
            <a:r>
              <a:rPr kumimoji="0" 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korlátozások enyhítésével párhuzamosan még nehezebb elkerülni a megfertőződést. </a:t>
            </a:r>
            <a:endParaRPr kumimoji="0" 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betegség súlyos lefolyása ellen továbbra is a védőoltás jelenti a legerősebb védelmet. A beoltottak kevesebb mint 1%-a betegszik meg, és a betegség lefolyása az oltottaknál általában jóval enyhébb.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800" dirty="0" smtClean="0">
                <a:latin typeface="Calibri" pitchFamily="34" charset="0"/>
                <a:cs typeface="Times New Roman" pitchFamily="18" charset="0"/>
              </a:rPr>
              <a:t>Fontos tehát, hogy az eddig nem oltottak is fogadják el a </a:t>
            </a:r>
            <a:r>
              <a:rPr lang="hu-HU" sz="2800" dirty="0" err="1" smtClean="0">
                <a:latin typeface="Calibri" pitchFamily="34" charset="0"/>
                <a:cs typeface="Times New Roman" pitchFamily="18" charset="0"/>
              </a:rPr>
              <a:t>vakcinációt</a:t>
            </a:r>
            <a:r>
              <a:rPr lang="hu-HU" sz="2800" dirty="0" smtClean="0">
                <a:latin typeface="Calibri" pitchFamily="34" charset="0"/>
                <a:cs typeface="Times New Roman" pitchFamily="18" charset="0"/>
              </a:rPr>
              <a:t>!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Koronavírus tájékoztat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692696"/>
            <a:ext cx="3923928" cy="118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80920" cy="2002234"/>
          </a:xfrm>
        </p:spPr>
        <p:txBody>
          <a:bodyPr>
            <a:noAutofit/>
          </a:bodyPr>
          <a:lstStyle/>
          <a:p>
            <a:r>
              <a:rPr lang="hu-HU" sz="2800" dirty="0" smtClean="0"/>
              <a:t>A baltimore-i </a:t>
            </a:r>
            <a:r>
              <a:rPr lang="hu-HU" sz="2800" dirty="0" err="1" smtClean="0"/>
              <a:t>Johns</a:t>
            </a:r>
            <a:r>
              <a:rPr lang="hu-HU" sz="2800" dirty="0" smtClean="0"/>
              <a:t> </a:t>
            </a:r>
            <a:r>
              <a:rPr lang="hu-HU" sz="2800" dirty="0" err="1" smtClean="0"/>
              <a:t>Hopkins</a:t>
            </a:r>
            <a:r>
              <a:rPr lang="hu-HU" sz="2800" dirty="0" smtClean="0"/>
              <a:t> Egyetem legfrissebb adatai </a:t>
            </a:r>
            <a:br>
              <a:rPr lang="hu-HU" sz="2800" dirty="0" smtClean="0"/>
            </a:br>
            <a:r>
              <a:rPr lang="hu-HU" sz="2800" dirty="0" smtClean="0"/>
              <a:t>A világon eddig </a:t>
            </a:r>
            <a:r>
              <a:rPr lang="hu-HU" sz="2800" b="1" dirty="0" smtClean="0"/>
              <a:t>230.050.677 </a:t>
            </a:r>
            <a:r>
              <a:rPr lang="hu-HU" sz="2800" dirty="0" smtClean="0"/>
              <a:t>ember fertőződött meg a koronavírus-járványban, a halálos áldozatok száma </a:t>
            </a:r>
            <a:br>
              <a:rPr lang="hu-HU" sz="2800" dirty="0" smtClean="0"/>
            </a:br>
            <a:r>
              <a:rPr lang="hu-HU" sz="2800" b="1" dirty="0" smtClean="0"/>
              <a:t>4.718.849 !!!!</a:t>
            </a:r>
            <a:endParaRPr lang="hu-HU" sz="2800" b="1" dirty="0"/>
          </a:p>
        </p:txBody>
      </p:sp>
      <p:pic>
        <p:nvPicPr>
          <p:cNvPr id="1026" name="Picture 2" descr="https://koronavirus.gov.hu/sites/default/files/sites/default/files/imce/world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7804736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1143000"/>
          </a:xfrm>
        </p:spPr>
        <p:txBody>
          <a:bodyPr>
            <a:normAutofit/>
          </a:bodyPr>
          <a:lstStyle/>
          <a:p>
            <a:pPr algn="l"/>
            <a:r>
              <a:rPr lang="hu-HU" sz="4700" b="1" dirty="0" smtClean="0"/>
              <a:t>Hazai adatok 2021. 09. </a:t>
            </a:r>
            <a:r>
              <a:rPr lang="hu-HU" b="1" dirty="0" smtClean="0"/>
              <a:t>23-án</a:t>
            </a:r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3528" y="1628800"/>
            <a:ext cx="8496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Új fertőzöttek száma: </a:t>
            </a:r>
            <a:r>
              <a:rPr lang="hu-HU" sz="2800" b="1" dirty="0" smtClean="0"/>
              <a:t>526</a:t>
            </a:r>
            <a:r>
              <a:rPr lang="hu-HU" sz="2800" dirty="0" smtClean="0"/>
              <a:t> fő, ezzel a járvány kezdete óta összesen </a:t>
            </a:r>
            <a:r>
              <a:rPr lang="hu-HU" sz="2800" b="1" dirty="0" smtClean="0"/>
              <a:t>819 547 </a:t>
            </a:r>
            <a:r>
              <a:rPr lang="hu-HU" sz="2800" dirty="0" smtClean="0"/>
              <a:t>főre nőtt a beazonosított fertőzöttek száma. </a:t>
            </a:r>
          </a:p>
          <a:p>
            <a:r>
              <a:rPr lang="hu-HU" sz="2800" dirty="0" smtClean="0"/>
              <a:t>Elhunyt </a:t>
            </a:r>
            <a:r>
              <a:rPr lang="hu-HU" sz="2800" b="1" dirty="0" smtClean="0"/>
              <a:t>2</a:t>
            </a:r>
            <a:r>
              <a:rPr lang="hu-HU" sz="2800" dirty="0" smtClean="0"/>
              <a:t> beteg, így az elhunytak száma </a:t>
            </a:r>
            <a:r>
              <a:rPr lang="hu-HU" sz="2800" b="1" dirty="0" smtClean="0"/>
              <a:t>30 145 </a:t>
            </a:r>
            <a:r>
              <a:rPr lang="hu-HU" sz="2800" dirty="0" smtClean="0"/>
              <a:t>főre emelkedett.</a:t>
            </a:r>
          </a:p>
          <a:p>
            <a:r>
              <a:rPr lang="hu-HU" sz="2800" b="1" dirty="0" smtClean="0"/>
              <a:t>411</a:t>
            </a:r>
            <a:r>
              <a:rPr lang="hu-HU" sz="2800" dirty="0" smtClean="0"/>
              <a:t> koronavírusos beteget ápolnak kórházban, közülük </a:t>
            </a:r>
            <a:r>
              <a:rPr lang="hu-HU" sz="2800" b="1" dirty="0" smtClean="0"/>
              <a:t>48</a:t>
            </a:r>
            <a:r>
              <a:rPr lang="hu-HU" sz="2800" dirty="0" smtClean="0"/>
              <a:t>-an vannak </a:t>
            </a:r>
            <a:r>
              <a:rPr lang="hu-HU" sz="2800" dirty="0" err="1" smtClean="0"/>
              <a:t>lélegeztetőgépen</a:t>
            </a:r>
            <a:r>
              <a:rPr lang="hu-HU" sz="2800" dirty="0" smtClean="0"/>
              <a:t>.</a:t>
            </a:r>
          </a:p>
          <a:p>
            <a:endParaRPr lang="hu-HU" sz="2800" dirty="0" smtClean="0"/>
          </a:p>
          <a:p>
            <a:r>
              <a:rPr lang="hu-HU" sz="2800" dirty="0" smtClean="0"/>
              <a:t>A beoltottak száma </a:t>
            </a:r>
            <a:r>
              <a:rPr lang="hu-HU" sz="2800" b="1" dirty="0" smtClean="0"/>
              <a:t>5.869.259</a:t>
            </a:r>
            <a:r>
              <a:rPr lang="hu-HU" sz="2800" dirty="0" smtClean="0"/>
              <a:t>, közülük </a:t>
            </a:r>
            <a:r>
              <a:rPr lang="hu-HU" sz="2800" b="1" dirty="0" smtClean="0"/>
              <a:t>5.600.425 </a:t>
            </a:r>
            <a:r>
              <a:rPr lang="hu-HU" sz="2800" dirty="0" smtClean="0"/>
              <a:t>fő már a második oltását is megkapta, </a:t>
            </a:r>
            <a:r>
              <a:rPr lang="hu-HU" sz="2800" b="1" dirty="0" smtClean="0"/>
              <a:t>667 ezren </a:t>
            </a:r>
            <a:r>
              <a:rPr lang="hu-HU" sz="2800" dirty="0" smtClean="0"/>
              <a:t>pedig már a harmadik oltást is felvették. </a:t>
            </a:r>
            <a:endParaRPr lang="hu-HU" sz="2800" dirty="0"/>
          </a:p>
        </p:txBody>
      </p:sp>
      <p:pic>
        <p:nvPicPr>
          <p:cNvPr id="15362" name="Picture 2" descr="Koronavírus tájékoztatók Koronavírus tájékoztatók (csak aloldalra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6062" y="188640"/>
            <a:ext cx="1426418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68952" cy="1143000"/>
          </a:xfrm>
        </p:spPr>
        <p:txBody>
          <a:bodyPr>
            <a:noAutofit/>
          </a:bodyPr>
          <a:lstStyle/>
          <a:p>
            <a:r>
              <a:rPr lang="hu-HU" sz="4200" b="1" dirty="0" smtClean="0"/>
              <a:t>A COVID elleni 3. oltás indoka: új agresszívabb mutánsok megjelenése </a:t>
            </a:r>
            <a:endParaRPr lang="hu-HU" sz="4200" b="1" dirty="0"/>
          </a:p>
        </p:txBody>
      </p:sp>
      <p:sp>
        <p:nvSpPr>
          <p:cNvPr id="3" name="Téglalap 2"/>
          <p:cNvSpPr/>
          <p:nvPr/>
        </p:nvSpPr>
        <p:spPr>
          <a:xfrm>
            <a:off x="539552" y="2060848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/>
              <a:t>A </a:t>
            </a:r>
            <a:r>
              <a:rPr lang="hu-HU" sz="3200" dirty="0"/>
              <a:t>3. </a:t>
            </a:r>
            <a:r>
              <a:rPr lang="hu-HU" sz="3200" dirty="0" smtClean="0"/>
              <a:t>oltás </a:t>
            </a:r>
            <a:r>
              <a:rPr lang="hu-HU" sz="3200" dirty="0"/>
              <a:t>beadatása </a:t>
            </a:r>
            <a:r>
              <a:rPr lang="hu-HU" sz="3200" dirty="0" smtClean="0"/>
              <a:t>azoknál indokolt </a:t>
            </a:r>
            <a:r>
              <a:rPr lang="hu-HU" sz="3200" dirty="0"/>
              <a:t>akiket az elsők között, azaz 4-6 hónappal ezelőtt oltottak be másodjára</a:t>
            </a:r>
            <a:r>
              <a:rPr lang="hu-HU" sz="3200" dirty="0" smtClean="0"/>
              <a:t>.</a:t>
            </a:r>
            <a:endParaRPr lang="hu-HU" sz="3200" dirty="0"/>
          </a:p>
          <a:p>
            <a:r>
              <a:rPr lang="hu-HU" sz="3200" dirty="0" smtClean="0"/>
              <a:t>Az </a:t>
            </a:r>
            <a:r>
              <a:rPr lang="hu-HU" sz="3200" dirty="0" err="1"/>
              <a:t>u.n</a:t>
            </a:r>
            <a:r>
              <a:rPr lang="hu-HU" sz="3200" dirty="0"/>
              <a:t>. </a:t>
            </a:r>
            <a:r>
              <a:rPr lang="hu-HU" sz="3200" dirty="0" err="1"/>
              <a:t>booster</a:t>
            </a:r>
            <a:r>
              <a:rPr lang="hu-HU" sz="3200" dirty="0"/>
              <a:t>, vagy emlékeztető </a:t>
            </a:r>
            <a:r>
              <a:rPr lang="hu-HU" sz="3200" dirty="0" smtClean="0"/>
              <a:t>oltás </a:t>
            </a:r>
            <a:r>
              <a:rPr lang="hu-HU" sz="3200" b="1" dirty="0"/>
              <a:t>célja,</a:t>
            </a:r>
            <a:r>
              <a:rPr lang="hu-HU" sz="3200" dirty="0"/>
              <a:t> hogy </a:t>
            </a:r>
            <a:r>
              <a:rPr lang="hu-HU" sz="3200" dirty="0" smtClean="0"/>
              <a:t>megerősödjön </a:t>
            </a:r>
            <a:r>
              <a:rPr lang="hu-HU" sz="3200" dirty="0"/>
              <a:t>a szervezet </a:t>
            </a:r>
            <a:r>
              <a:rPr lang="hu-HU" sz="3200" dirty="0" smtClean="0"/>
              <a:t>védettsége</a:t>
            </a:r>
            <a:r>
              <a:rPr lang="hu-HU" sz="3200" dirty="0"/>
              <a:t> a delta vírusvariánssal szemben is.</a:t>
            </a:r>
          </a:p>
          <a:p>
            <a:r>
              <a:rPr lang="hu-HU" sz="3200" dirty="0" smtClean="0"/>
              <a:t>Küszöbön </a:t>
            </a:r>
            <a:r>
              <a:rPr lang="hu-HU" sz="3200" dirty="0"/>
              <a:t>a negyedik hullám, élen a </a:t>
            </a:r>
            <a:r>
              <a:rPr lang="hu-HU" sz="3200" dirty="0" smtClean="0"/>
              <a:t>DELTA variánssal, amely </a:t>
            </a:r>
            <a:r>
              <a:rPr lang="hu-HU" sz="3200" dirty="0"/>
              <a:t>a legveszélyesebb az </a:t>
            </a:r>
            <a:r>
              <a:rPr lang="hu-HU" sz="3200" dirty="0" smtClean="0"/>
              <a:t>eddigi </a:t>
            </a:r>
            <a:r>
              <a:rPr lang="hu-HU" sz="3200" dirty="0"/>
              <a:t>mutánsokhoz </a:t>
            </a:r>
            <a:r>
              <a:rPr lang="hu-HU" sz="3200" dirty="0" smtClean="0"/>
              <a:t>viszonyítva. 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Élet+Stílus: Ezekről a tünetekről ismerhető fel a delta mutáns | hvg.h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08912" cy="3607432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323528" y="3933056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dirty="0" smtClean="0"/>
              <a:t>60 %-kal fertőző </a:t>
            </a:r>
            <a:r>
              <a:rPr lang="hu-HU" sz="2200" dirty="0" err="1" smtClean="0"/>
              <a:t>képesebbb</a:t>
            </a:r>
            <a:r>
              <a:rPr lang="hu-HU" sz="2200" dirty="0" smtClean="0"/>
              <a:t>, gyorsabban terjed és az eddigi jellemző tünetek mellett allergiaszerű tüneteket is okoz. Lappangási ideje </a:t>
            </a:r>
            <a:r>
              <a:rPr lang="hu-HU" sz="2200" b="1" dirty="0" smtClean="0"/>
              <a:t>4 nap. </a:t>
            </a:r>
          </a:p>
          <a:p>
            <a:r>
              <a:rPr lang="hu-HU" sz="2200" dirty="0" smtClean="0"/>
              <a:t>Ízlés- és szaglásvesztés ritka, légzőszervi, náthaszerű tünetek jellemzőek.</a:t>
            </a:r>
          </a:p>
          <a:p>
            <a:r>
              <a:rPr lang="hu-HU" sz="2200" dirty="0"/>
              <a:t>L</a:t>
            </a:r>
            <a:r>
              <a:rPr lang="hu-HU" sz="2200" dirty="0" smtClean="0"/>
              <a:t>eggyakrabban fejfájást, torokfájást, orrfolyást,tüsszögést,hőemelkedést, bágyadtságot és levertséget okoz.</a:t>
            </a:r>
          </a:p>
          <a:p>
            <a:r>
              <a:rPr lang="hu-HU" sz="2200" dirty="0" smtClean="0"/>
              <a:t>Emésztőszervi panaszok közül hányinger, hányás, hasmenés is gyakrabban jelentkezhetnek, sőt a hallással kapcsolatos panaszok: fülzúgás, fülcsengés, szédülés sem ritkák.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39552" y="692696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chemeClr val="bg1"/>
                </a:solidFill>
              </a:rPr>
              <a:t>DELTA VÍRUSVARIÁNS</a:t>
            </a:r>
            <a:endParaRPr lang="hu-H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u-HU" b="1" dirty="0" smtClean="0"/>
              <a:t>    Veszélyeztetett </a:t>
            </a:r>
            <a:br>
              <a:rPr lang="hu-HU" b="1" dirty="0" smtClean="0"/>
            </a:br>
            <a:r>
              <a:rPr lang="hu-HU" b="1" dirty="0" smtClean="0"/>
              <a:t>        csoportok</a:t>
            </a:r>
            <a:endParaRPr lang="hu-HU" b="1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5536" y="1988840"/>
            <a:ext cx="846193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u-H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Az oltatlanok</a:t>
            </a:r>
            <a:r>
              <a:rPr kumimoji="0" lang="hu-H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és a 12 év alatti gyermekek, akik számára még nincs kifejlesztve </a:t>
            </a:r>
            <a:r>
              <a:rPr kumimoji="0" lang="hu-HU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u.n</a:t>
            </a:r>
            <a:r>
              <a:rPr kumimoji="0" lang="hu-H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junior vakcina</a:t>
            </a:r>
            <a:endParaRPr kumimoji="0" lang="hu-H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u-H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már oltottak, de kellő immunitással nem rendelkező személyek</a:t>
            </a:r>
            <a:endParaRPr kumimoji="0" lang="hu-H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Down szindrómások körében gyakori, hogy az 1. és 2. oltást követően vagy nem alakul ki hosszabb távú védettség, vagy nagyon alacsony szinten, ami nem biztosíték arra, hogy védelmet nyújt a rendkívül agresszív </a:t>
            </a:r>
            <a:r>
              <a:rPr kumimoji="0" lang="hu-HU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vírusvariánsal</a:t>
            </a:r>
            <a:r>
              <a:rPr kumimoji="0" lang="hu-H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a delta vírussal szemben.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dirty="0">
              <a:latin typeface="Calibri" pitchFamily="34" charset="0"/>
              <a:cs typeface="Times New Roman" pitchFamily="18" charset="0"/>
            </a:endParaRPr>
          </a:p>
          <a:p>
            <a:r>
              <a:rPr lang="hu-HU" sz="800" dirty="0" smtClean="0"/>
              <a:t>.</a:t>
            </a:r>
            <a:endParaRPr lang="hu-HU" sz="800" dirty="0"/>
          </a:p>
          <a:p>
            <a:r>
              <a:rPr lang="hu-HU" sz="800" dirty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A delta támadja a beoltottakat is, de jellemzően enyhébb a betegség  lefolyá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1" y="188640"/>
            <a:ext cx="3439873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A Down </a:t>
            </a:r>
            <a:r>
              <a:rPr lang="hu-HU" b="1" dirty="0"/>
              <a:t>Alapítványban alapvető </a:t>
            </a:r>
            <a:r>
              <a:rPr lang="hu-HU" b="1" dirty="0" smtClean="0"/>
              <a:t>követelmény mind a három oltás!</a:t>
            </a:r>
            <a:endParaRPr lang="hu-HU" b="1" dirty="0"/>
          </a:p>
        </p:txBody>
      </p:sp>
      <p:sp>
        <p:nvSpPr>
          <p:cNvPr id="3" name="Téglalap 2"/>
          <p:cNvSpPr/>
          <p:nvPr/>
        </p:nvSpPr>
        <p:spPr>
          <a:xfrm>
            <a:off x="395536" y="1844824"/>
            <a:ext cx="84249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 smtClean="0"/>
              <a:t>Azoknak </a:t>
            </a:r>
            <a:r>
              <a:rPr lang="hu-HU" sz="3000" dirty="0"/>
              <a:t>a </a:t>
            </a:r>
            <a:r>
              <a:rPr lang="hu-HU" sz="3000" dirty="0" smtClean="0"/>
              <a:t>dolgozóknak </a:t>
            </a:r>
            <a:r>
              <a:rPr lang="hu-HU" sz="3000" dirty="0"/>
              <a:t>akik kontaktban foglalkoznak </a:t>
            </a:r>
            <a:r>
              <a:rPr lang="hu-HU" sz="3000" dirty="0" smtClean="0"/>
              <a:t>fogyatékossággal </a:t>
            </a:r>
            <a:r>
              <a:rPr lang="hu-HU" sz="3000" dirty="0"/>
              <a:t>élő ügyfelekkel pl. gondoznak, vagy foglalkoztatást vezetnek, </a:t>
            </a:r>
            <a:r>
              <a:rPr lang="hu-HU" sz="3000" dirty="0" smtClean="0"/>
              <a:t>sportoltatnak,  be kell oltatni  </a:t>
            </a:r>
            <a:r>
              <a:rPr lang="hu-HU" sz="3000" dirty="0"/>
              <a:t>magukat harmadszorra </a:t>
            </a:r>
            <a:r>
              <a:rPr lang="hu-HU" sz="3000" dirty="0" smtClean="0"/>
              <a:t>is. </a:t>
            </a:r>
          </a:p>
          <a:p>
            <a:r>
              <a:rPr lang="hu-HU" sz="3000" b="1" dirty="0" smtClean="0">
                <a:solidFill>
                  <a:srgbClr val="FF0000"/>
                </a:solidFill>
              </a:rPr>
              <a:t>Miért?</a:t>
            </a:r>
            <a:r>
              <a:rPr lang="hu-HU" sz="3000" dirty="0" smtClean="0"/>
              <a:t> mert az </a:t>
            </a:r>
            <a:r>
              <a:rPr lang="hu-HU" sz="3000" dirty="0"/>
              <a:t>ügyfeleinkkel szembeni felelősség megköveteli a védettség lehető legmagasabb szinten</a:t>
            </a:r>
          </a:p>
          <a:p>
            <a:r>
              <a:rPr lang="hu-HU" sz="3000" dirty="0" smtClean="0"/>
              <a:t>tartását!</a:t>
            </a:r>
            <a:endParaRPr lang="hu-HU" sz="3000" dirty="0"/>
          </a:p>
        </p:txBody>
      </p:sp>
      <p:pic>
        <p:nvPicPr>
          <p:cNvPr id="4" name="Picture 4" descr="Államtitkár: érvénytelen tajszám esetén is beadják az oltá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725144"/>
            <a:ext cx="5760639" cy="1901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Vezetői utasítás a 3. oltást elutasítókkal szemben</a:t>
            </a:r>
            <a:endParaRPr lang="hu-HU" b="1" dirty="0"/>
          </a:p>
        </p:txBody>
      </p:sp>
      <p:sp>
        <p:nvSpPr>
          <p:cNvPr id="3" name="Téglalap 2"/>
          <p:cNvSpPr/>
          <p:nvPr/>
        </p:nvSpPr>
        <p:spPr>
          <a:xfrm>
            <a:off x="251520" y="1484784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IDÉZET: </a:t>
            </a:r>
            <a:r>
              <a:rPr lang="hu-HU" sz="2800" dirty="0" smtClean="0"/>
              <a:t>Aki </a:t>
            </a:r>
            <a:r>
              <a:rPr lang="hu-HU" sz="2800" dirty="0"/>
              <a:t>saját döntése alapján nem veszi fel a 3. oltást – függetlenül attól, hogy most még </a:t>
            </a:r>
            <a:r>
              <a:rPr lang="hu-HU" sz="2800" dirty="0" smtClean="0"/>
              <a:t>megfelelő ellenanyag </a:t>
            </a:r>
            <a:r>
              <a:rPr lang="hu-HU" sz="2800" dirty="0"/>
              <a:t>szintet mutató vizsgálati eredménnyel rendelkezik – köteles havonkénti </a:t>
            </a:r>
            <a:r>
              <a:rPr lang="hu-HU" sz="2800" dirty="0" smtClean="0"/>
              <a:t>gyakorisággal ellenanyagszintet </a:t>
            </a:r>
            <a:r>
              <a:rPr lang="hu-HU" sz="2800" dirty="0"/>
              <a:t>méretni, annak eredményét felettesének bemutatni, majd a </a:t>
            </a:r>
            <a:r>
              <a:rPr lang="hu-HU" sz="2800" dirty="0" smtClean="0"/>
              <a:t>Down Egészségközpont </a:t>
            </a:r>
            <a:r>
              <a:rPr lang="hu-HU" sz="2800" dirty="0"/>
              <a:t>nyilvántartásába eljuttatni. Ellenkező esetben nem dolgozhat/foglalkozhat </a:t>
            </a:r>
            <a:r>
              <a:rPr lang="hu-HU" sz="2800" dirty="0" smtClean="0"/>
              <a:t>kontakt munkakörökben ügyfelekkel.</a:t>
            </a:r>
            <a:endParaRPr lang="hu-HU" sz="2800" dirty="0"/>
          </a:p>
        </p:txBody>
      </p:sp>
      <p:pic>
        <p:nvPicPr>
          <p:cNvPr id="22530" name="Picture 2" descr="VaLiD Kft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869160"/>
            <a:ext cx="6984776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Oltástagadók és egészségügyi okból nem oltható dolgozók kötelezettségei</a:t>
            </a:r>
            <a:endParaRPr lang="hu-HU" b="1" dirty="0"/>
          </a:p>
        </p:txBody>
      </p:sp>
      <p:pic>
        <p:nvPicPr>
          <p:cNvPr id="1026" name="Picture 2" descr="Antitest mérés oltás után: melyik teszt, milyen eredménye a jó? -  EgészségKalau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89040"/>
            <a:ext cx="3960440" cy="2641613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5004048" y="1772816"/>
            <a:ext cx="374441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 smtClean="0"/>
              <a:t>Heti két alkalommal COVID fertőzésmentességet, vagy fertőzöttséget igazoló gyorsteszt végzése. </a:t>
            </a:r>
          </a:p>
          <a:p>
            <a:r>
              <a:rPr lang="hu-HU" sz="2600" dirty="0" smtClean="0"/>
              <a:t>Ehhez egyenlőre rendelkezésre állnak a Kormányhivatal által térítésmentesen rendelkezésünkre bocsátott gyorstesztek.</a:t>
            </a:r>
            <a:endParaRPr lang="hu-HU" sz="2600" dirty="0"/>
          </a:p>
        </p:txBody>
      </p:sp>
      <p:pic>
        <p:nvPicPr>
          <p:cNvPr id="8" name="Picture 2" descr="PCR teszt Budán, II. kerület | Akár 4 óra alatt eredmény | Foglaljon online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3901132" cy="1868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533</Words>
  <Application>Microsoft Office PowerPoint</Application>
  <PresentationFormat>Diavetítés a képernyőre (4:3 oldalarány)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COVID ELLENI 3. OLTÁS A LEGFRISSEBB JÁRVÁNYÜGYI ADATOK TÜKRÉBEN </vt:lpstr>
      <vt:lpstr>A baltimore-i Johns Hopkins Egyetem legfrissebb adatai  A világon eddig 230.050.677 ember fertőződött meg a koronavírus-járványban, a halálos áldozatok száma  4.718.849 !!!!</vt:lpstr>
      <vt:lpstr>Hazai adatok 2021. 09. 23-án</vt:lpstr>
      <vt:lpstr>A COVID elleni 3. oltás indoka: új agresszívabb mutánsok megjelenése </vt:lpstr>
      <vt:lpstr>5. dia</vt:lpstr>
      <vt:lpstr>    Veszélyeztetett          csoportok</vt:lpstr>
      <vt:lpstr>A Down Alapítványban alapvető követelmény mind a három oltás!</vt:lpstr>
      <vt:lpstr>Vezetői utasítás a 3. oltást elutasítókkal szemben</vt:lpstr>
      <vt:lpstr>Oltástagadók és egészségügyi okból nem oltható dolgozók kötelezettségei</vt:lpstr>
      <vt:lpstr>KONKLÚZIÓ A PANDÉMIÁVAL  ÉS AZ OLTÁSOKKAL  KAPCSOLATBAN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ELLENI 3. OLTÁS SZÜKSÉGESSÉGE  A LEGFRISSEBB JÁRVÁNYÜGYI ADATOK TÜKRÉBEN</dc:title>
  <dc:creator>Admin</dc:creator>
  <cp:lastModifiedBy>Admin</cp:lastModifiedBy>
  <cp:revision>28</cp:revision>
  <dcterms:created xsi:type="dcterms:W3CDTF">2021-09-23T08:14:23Z</dcterms:created>
  <dcterms:modified xsi:type="dcterms:W3CDTF">2024-04-30T12:29:57Z</dcterms:modified>
</cp:coreProperties>
</file>