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2AC7B-0D35-4896-B3B3-758CA4EF45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960E0-45F9-4DF9-BE7C-D5A81839CD7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044B8-AEEA-45E8-8A22-380DDE36996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051C5-095D-41A9-85D9-83D50164D71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9E4B8-879A-4EE9-B7EC-C7A5B452D7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686C4-EB99-477E-B50A-FB58F988D88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6945-00C0-41A7-99AC-569E370CD92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B46AF-65EE-4971-B4AD-CDFC19E3AF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6876B-F8D3-4135-8CFA-69FCF054128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051C2-6B54-4523-B0BC-4B5C09DBBC2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A9535-A975-407D-B984-C11D4C1A3E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100000">
              <a:srgbClr val="CC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809D8E9-355E-43B7-86BF-DB1D104579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Word_97-2003_dokumentum1.doc"/><Relationship Id="rId5" Type="http://schemas.openxmlformats.org/officeDocument/2006/relationships/hyperlink" Target="mailto:down@downalapitvany.hu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downalapitvany.hu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9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hu/imgres?imgurl=http://www.hirextra.hu/data/Image/belfold/2007/11/20/vonat.jpg&amp;imgrefurl=http://www.hirextra.hu/2007/11/20/8222-mindenki-8221-sztrajkol/&amp;usg=__qdyt_NESjRTHEGjPImi63ePPzsA=&amp;h=320&amp;w=558&amp;sz=70&amp;hl=hu&amp;start=12&amp;tbnid=ov--P9LrN4v4oM:&amp;tbnh=76&amp;tbnw=133&amp;prev=/images?q=vonat&amp;gbv=2&amp;hl=hu" TargetMode="External"/><Relationship Id="rId5" Type="http://schemas.openxmlformats.org/officeDocument/2006/relationships/image" Target="../media/image18.jpeg"/><Relationship Id="rId4" Type="http://schemas.openxmlformats.org/officeDocument/2006/relationships/hyperlink" Target="http://images.google.hu/imgres?imgurl=http://www.bkv.hu/galeria/hev_pic03_large.jpg&amp;imgrefurl=http://www.bkv.hu/galeria/hev_page03.html&amp;usg=__Pak2RZSxyBhi8G6Sny6ciy2xZ4g=&amp;h=433&amp;w=675&amp;sz=118&amp;hl=hu&amp;start=1&amp;tbnid=6RbPToAEGWK-PM:&amp;tbnh=89&amp;tbnw=138&amp;prev=/images?q=h%C3%A9v&amp;gbv=2&amp;hl=hu&amp;sa=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3716338"/>
            <a:ext cx="5334000" cy="1079500"/>
          </a:xfrm>
        </p:spPr>
        <p:txBody>
          <a:bodyPr/>
          <a:lstStyle/>
          <a:p>
            <a:pPr eaLnBrk="1" hangingPunct="1">
              <a:defRPr/>
            </a:pPr>
            <a:r>
              <a:rPr lang="hu-HU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FOGYATÉKOSSÁGI TÁMOGATÁS IGÉNYLÉSE</a:t>
            </a:r>
            <a:endParaRPr lang="hu-HU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028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2286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13"/>
          <p:cNvSpPr txBox="1">
            <a:spLocks noChangeArrowheads="1"/>
          </p:cNvSpPr>
          <p:nvPr/>
        </p:nvSpPr>
        <p:spPr bwMode="auto">
          <a:xfrm>
            <a:off x="2411413" y="476250"/>
            <a:ext cx="40386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200">
                <a:solidFill>
                  <a:schemeClr val="tx2"/>
                </a:solidFill>
              </a:rPr>
              <a:t>Down Alapítvány</a:t>
            </a:r>
          </a:p>
          <a:p>
            <a:pPr algn="ctr"/>
            <a:r>
              <a:rPr lang="hu-HU" sz="1200">
                <a:solidFill>
                  <a:schemeClr val="tx2"/>
                </a:solidFill>
              </a:rPr>
              <a:t>TÁMOGATOTT ÜGYINTÉZÉS</a:t>
            </a:r>
          </a:p>
          <a:p>
            <a:pPr algn="ctr"/>
            <a:r>
              <a:rPr lang="hu-HU" sz="1200">
                <a:solidFill>
                  <a:schemeClr val="tx2"/>
                </a:solidFill>
              </a:rPr>
              <a:t>1145 Budapest, Amerikai út 14.</a:t>
            </a:r>
          </a:p>
          <a:p>
            <a:pPr algn="ctr"/>
            <a:r>
              <a:rPr lang="hu-HU" sz="1200">
                <a:solidFill>
                  <a:schemeClr val="tx2"/>
                </a:solidFill>
              </a:rPr>
              <a:t>Tel.: (061) 363-63-53    e-mail: </a:t>
            </a:r>
            <a:r>
              <a:rPr lang="hu-HU" sz="1200" u="sng">
                <a:solidFill>
                  <a:schemeClr val="tx2"/>
                </a:solidFill>
                <a:hlinkClick r:id="rId5"/>
              </a:rPr>
              <a:t>down@downalapitvany.hu</a:t>
            </a:r>
            <a:endParaRPr lang="en-GB" sz="12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hu-HU" sz="120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308850" y="5084763"/>
          <a:ext cx="1524000" cy="1463675"/>
        </p:xfrm>
        <a:graphic>
          <a:graphicData uri="http://schemas.openxmlformats.org/presentationml/2006/ole">
            <p:oleObj spid="_x0000_s1026" name="Document" r:id="rId6" imgW="2143800" imgH="2134080" progId="Word.Document.8">
              <p:embed/>
            </p:oleObj>
          </a:graphicData>
        </a:graphic>
      </p:graphicFrame>
      <p:pic>
        <p:nvPicPr>
          <p:cNvPr id="1031" name="Picture 15" descr="fszk-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8313" y="5157788"/>
            <a:ext cx="1512887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17"/>
          <p:cNvSpPr>
            <a:spLocks noChangeArrowheads="1"/>
          </p:cNvSpPr>
          <p:nvPr/>
        </p:nvSpPr>
        <p:spPr bwMode="auto">
          <a:xfrm>
            <a:off x="2195513" y="5661025"/>
            <a:ext cx="4826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u-HU" sz="1000">
                <a:solidFill>
                  <a:schemeClr val="folHlink"/>
                </a:solidFill>
              </a:rPr>
              <a:t>A Támogatott Ügyintézés Projektet támogatja a Fogyatékos Személyek Esélyegyenlőségéért Közhasznú Nonprofit Kft.                                                                                                                     Kódszám: 41321/ 185, Szerződésszám: 2497/5/2013</a:t>
            </a:r>
          </a:p>
        </p:txBody>
      </p:sp>
      <p:pic>
        <p:nvPicPr>
          <p:cNvPr id="1033" name="Kép 5" descr="thumbscolour-1-584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08400" y="1628775"/>
            <a:ext cx="141128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9" descr="Down logo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388" y="188913"/>
            <a:ext cx="1728787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09600"/>
            <a:ext cx="6858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Mi a teendő, ha gondnokolt személy szeretne fogyatékossági támogatást?</a:t>
            </a:r>
            <a:r>
              <a:rPr lang="hu-HU" sz="3600" smtClean="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5562600" cy="3581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az illető korlátozó gondnokság alatt áll, akkor a gondnoka </a:t>
            </a:r>
            <a:r>
              <a:rPr lang="hu-HU" sz="2400" smtClean="0"/>
              <a:t>meghatalmazásával</a:t>
            </a:r>
            <a:r>
              <a:rPr lang="hu-HU" sz="2400" smtClean="0">
                <a:cs typeface="Times New Roman" charset="0"/>
              </a:rPr>
              <a:t> tud fogyatékossági támogatást </a:t>
            </a:r>
            <a:r>
              <a:rPr lang="hu-HU" sz="2400" smtClean="0"/>
              <a:t>igényelni</a:t>
            </a:r>
            <a:r>
              <a:rPr lang="hu-HU" sz="2400" smtClean="0">
                <a:cs typeface="Times New Roman" charset="0"/>
              </a:rPr>
              <a:t>.</a:t>
            </a:r>
            <a:endParaRPr lang="hu-HU" sz="240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az illető kizáró gondnokság alatt áll, a gondnok </a:t>
            </a:r>
            <a:r>
              <a:rPr lang="hu-HU" sz="2400" smtClean="0"/>
              <a:t>igényelhet</a:t>
            </a:r>
            <a:r>
              <a:rPr lang="hu-HU" sz="2400" smtClean="0">
                <a:cs typeface="Times New Roman" charset="0"/>
              </a:rPr>
              <a:t> számára fogyatékossági támogatást.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hu-HU" sz="2400" smtClean="0"/>
          </a:p>
        </p:txBody>
      </p:sp>
      <p:pic>
        <p:nvPicPr>
          <p:cNvPr id="11268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858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C:\Documents and Settings\Rendszergazda\Application Data\Microsoft\Media Catalog\Downloaded Clips\cl2\bd06699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124200"/>
            <a:ext cx="1939925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0" y="188913"/>
            <a:ext cx="9144000" cy="98107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hu-HU" sz="3200" b="1" kern="0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KÉR</a:t>
            </a:r>
            <a:r>
              <a:rPr lang="hu-HU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kiadványaink megtalálhatók, és letölthetők a </a:t>
            </a:r>
            <a:r>
              <a:rPr lang="hu-HU" sz="3200" kern="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2"/>
              </a:rPr>
              <a:t>http://downalapitvany.hu/</a:t>
            </a:r>
            <a:r>
              <a:rPr lang="hu-HU" sz="32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oldalon:</a:t>
            </a:r>
          </a:p>
        </p:txBody>
      </p:sp>
      <p:pic>
        <p:nvPicPr>
          <p:cNvPr id="12291" name="Tartalom helye 3" descr="tuzvedel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484313"/>
            <a:ext cx="14732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Kép 3" descr="ugyinteze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4437063"/>
            <a:ext cx="14414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Szövegdoboz 4"/>
          <p:cNvSpPr txBox="1">
            <a:spLocks noChangeArrowheads="1"/>
          </p:cNvSpPr>
          <p:nvPr/>
        </p:nvSpPr>
        <p:spPr bwMode="auto">
          <a:xfrm>
            <a:off x="1979613" y="1989138"/>
            <a:ext cx="2520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1. </a:t>
            </a:r>
            <a:r>
              <a:rPr lang="hu-HU" sz="2000" b="1">
                <a:solidFill>
                  <a:srgbClr val="FFCCCC"/>
                </a:solidFill>
              </a:rPr>
              <a:t>TŰZVÉDELEM</a:t>
            </a:r>
            <a:r>
              <a:rPr lang="hu-HU" sz="2000" b="1"/>
              <a:t>- megelőzés, jelzés, menekülés</a:t>
            </a:r>
            <a:endParaRPr lang="hu-HU" sz="2000"/>
          </a:p>
        </p:txBody>
      </p:sp>
      <p:sp>
        <p:nvSpPr>
          <p:cNvPr id="12294" name="Szövegdoboz 5"/>
          <p:cNvSpPr txBox="1">
            <a:spLocks noChangeArrowheads="1"/>
          </p:cNvSpPr>
          <p:nvPr/>
        </p:nvSpPr>
        <p:spPr bwMode="auto">
          <a:xfrm>
            <a:off x="1908175" y="4292600"/>
            <a:ext cx="2447925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2. </a:t>
            </a:r>
            <a:r>
              <a:rPr lang="hu-HU" sz="2000" b="1"/>
              <a:t>HOGYAN INTÉZZÜNK ÜGYET?</a:t>
            </a:r>
            <a:r>
              <a:rPr lang="hu-HU" sz="2000" b="1">
                <a:solidFill>
                  <a:srgbClr val="262699"/>
                </a:solidFill>
              </a:rPr>
              <a:t> </a:t>
            </a:r>
            <a:r>
              <a:rPr lang="hu-HU" sz="2000" b="1"/>
              <a:t>Tudakozódás és ügyintézés hivatalokban, szolgáltatóknál</a:t>
            </a:r>
            <a:endParaRPr lang="hu-HU" sz="2000"/>
          </a:p>
        </p:txBody>
      </p:sp>
      <p:pic>
        <p:nvPicPr>
          <p:cNvPr id="12295" name="Kép 6" descr="MAK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825" y="1484313"/>
            <a:ext cx="14398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Szövegdoboz 7"/>
          <p:cNvSpPr txBox="1">
            <a:spLocks noChangeArrowheads="1"/>
          </p:cNvSpPr>
          <p:nvPr/>
        </p:nvSpPr>
        <p:spPr bwMode="auto">
          <a:xfrm>
            <a:off x="6659563" y="1773238"/>
            <a:ext cx="23050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 b="1" i="1"/>
              <a:t>3.Gruiz Katalin:</a:t>
            </a:r>
            <a:r>
              <a:rPr lang="hu-HU" sz="2000"/>
              <a:t> </a:t>
            </a:r>
            <a:r>
              <a:rPr lang="hu-HU" sz="2000" b="1"/>
              <a:t>MENTÁLIS AKADÁLYMENTESÍTÉS- Elvek, Etika, Gyakorlat</a:t>
            </a:r>
            <a:endParaRPr lang="hu-HU" sz="2000"/>
          </a:p>
        </p:txBody>
      </p:sp>
      <p:pic>
        <p:nvPicPr>
          <p:cNvPr id="12297" name="Kép 8" descr="KER_keszites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4508500"/>
            <a:ext cx="14398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8" name="Szövegdoboz 9"/>
          <p:cNvSpPr txBox="1">
            <a:spLocks noChangeArrowheads="1"/>
          </p:cNvSpPr>
          <p:nvPr/>
        </p:nvSpPr>
        <p:spPr bwMode="auto">
          <a:xfrm>
            <a:off x="6659563" y="4652963"/>
            <a:ext cx="223361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u-HU" sz="2000"/>
              <a:t>4. </a:t>
            </a:r>
            <a:r>
              <a:rPr lang="hu-HU" sz="2000" b="1"/>
              <a:t>HOGYAN KÉSZÍTSÜNK KÖNNYEN ÉRTHETŐ ANYAGOT? - Útmutató</a:t>
            </a:r>
            <a:endParaRPr lang="hu-HU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609600"/>
            <a:ext cx="6629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Mi a fogyatékossági támogatás?</a:t>
            </a:r>
            <a:r>
              <a:rPr lang="hu-HU" sz="360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1981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A fogyatékossági támogatás a súlyosan fogyatékos embernek </a:t>
            </a:r>
            <a:r>
              <a:rPr lang="hu-HU" sz="2400" smtClean="0"/>
              <a:t>rendszeresen járó</a:t>
            </a:r>
            <a:r>
              <a:rPr lang="hu-HU" sz="2400" smtClean="0">
                <a:cs typeface="Times New Roman" charset="0"/>
              </a:rPr>
              <a:t> pénzösszeg</a:t>
            </a:r>
            <a:r>
              <a:rPr lang="hu-HU" sz="2400" smtClean="0"/>
              <a:t>.</a:t>
            </a:r>
          </a:p>
        </p:txBody>
      </p:sp>
      <p:pic>
        <p:nvPicPr>
          <p:cNvPr id="3076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C:\Documents and Settings\Rendszergazda\Dokumentumok\Képek\CAWXYNG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191000"/>
            <a:ext cx="1981200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6781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Kik kaphatnak fogyatékossági támogatást?</a:t>
            </a:r>
            <a:r>
              <a:rPr lang="hu-HU" sz="3600" smtClean="0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5791200" cy="3733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akik elmúltak 18 évesek, és valamilyen fogyatékosság</a:t>
            </a:r>
            <a:r>
              <a:rPr lang="hu-HU" sz="2800" smtClean="0"/>
              <a:t>gal élnek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/>
              <a:t>akik</a:t>
            </a:r>
            <a:r>
              <a:rPr lang="hu-HU" sz="2800" smtClean="0">
                <a:cs typeface="Times New Roman" charset="0"/>
              </a:rPr>
              <a:t> fogyatékosságuk miatt nem tudnak önállóan élni, segítségre szorulnak </a:t>
            </a:r>
          </a:p>
        </p:txBody>
      </p:sp>
      <p:pic>
        <p:nvPicPr>
          <p:cNvPr id="4100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762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C:\Documents and Settings\Rendszergazda\Dokumentumok\Képek\DSCF53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743200"/>
            <a:ext cx="17145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010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Hogyan juthatok fogyatékossági támogatáshoz?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6478488" cy="4476328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hu-HU" sz="2400" dirty="0" smtClean="0">
                <a:cs typeface="Times New Roman" charset="0"/>
              </a:rPr>
              <a:t>először el kell mennünk a </a:t>
            </a:r>
            <a:r>
              <a:rPr lang="hu-HU" sz="2400" dirty="0" smtClean="0">
                <a:cs typeface="Times New Roman" charset="0"/>
              </a:rPr>
              <a:t>háziorvosunkhoz</a:t>
            </a:r>
            <a:r>
              <a:rPr lang="hu-HU" sz="2400" dirty="0" smtClean="0"/>
              <a:t>.</a:t>
            </a:r>
            <a:endParaRPr lang="hu-HU" sz="2400" dirty="0" smtClean="0"/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000" dirty="0" smtClean="0">
                <a:cs typeface="Times New Roman" charset="0"/>
              </a:rPr>
              <a:t> Ő fog beutalót adni.</a:t>
            </a:r>
            <a:endParaRPr lang="hu-HU" sz="2000" dirty="0" smtClean="0"/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000" dirty="0" smtClean="0">
                <a:cs typeface="Times New Roman" charset="0"/>
              </a:rPr>
              <a:t>A</a:t>
            </a:r>
            <a:r>
              <a:rPr lang="hu-HU" sz="2000" dirty="0" smtClean="0">
                <a:cs typeface="Times New Roman" charset="0"/>
              </a:rPr>
              <a:t>z </a:t>
            </a:r>
            <a:r>
              <a:rPr lang="hu-HU" sz="2000" dirty="0" smtClean="0">
                <a:cs typeface="Times New Roman" charset="0"/>
              </a:rPr>
              <a:t>orvosunk megállapítja, hogy képesek vagyunk-e önálló életvitelre</a:t>
            </a:r>
            <a:r>
              <a:rPr lang="hu-HU" sz="2000" dirty="0" smtClean="0"/>
              <a:t>,</a:t>
            </a:r>
            <a:r>
              <a:rPr lang="hu-HU" sz="2000" dirty="0" smtClean="0">
                <a:cs typeface="Times New Roman" charset="0"/>
              </a:rPr>
              <a:t> és erről igazolást is </a:t>
            </a:r>
            <a:r>
              <a:rPr lang="hu-HU" sz="2000" dirty="0" smtClean="0">
                <a:cs typeface="Times New Roman" charset="0"/>
              </a:rPr>
              <a:t>ad</a:t>
            </a:r>
            <a:r>
              <a:rPr lang="hu-HU" sz="2000" dirty="0" smtClean="0">
                <a:cs typeface="Times New Roman" charset="0"/>
              </a:rPr>
              <a:t>.</a:t>
            </a:r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000" dirty="0" smtClean="0"/>
              <a:t>További részleteket talál az alábbi </a:t>
            </a:r>
            <a:r>
              <a:rPr lang="hu-HU" sz="2000" dirty="0" smtClean="0"/>
              <a:t>linken: https</a:t>
            </a:r>
            <a:r>
              <a:rPr lang="hu-HU" sz="2000" smtClean="0"/>
              <a:t>://</a:t>
            </a:r>
            <a:r>
              <a:rPr lang="hu-HU" sz="2000" smtClean="0"/>
              <a:t>www.allamkincstar.gov.hu/egeszsegbiztositas/Betegseg/Fogyatekossagi_tamogatas/fogyatekossagi-tamogatas</a:t>
            </a:r>
          </a:p>
          <a:p>
            <a:pPr marL="914400" lvl="1" indent="-457200" eaLnBrk="1" hangingPunct="1">
              <a:lnSpc>
                <a:spcPct val="150000"/>
              </a:lnSpc>
              <a:buNone/>
            </a:pPr>
            <a:endParaRPr lang="hu-HU" sz="2000" dirty="0" smtClean="0"/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hu-HU" sz="2000" dirty="0" smtClean="0"/>
          </a:p>
          <a:p>
            <a:pPr marL="914400" lvl="1" indent="-45720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hu-HU" sz="2000" dirty="0" smtClean="0"/>
          </a:p>
        </p:txBody>
      </p:sp>
      <p:pic>
        <p:nvPicPr>
          <p:cNvPr id="5124" name="Picture 4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858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6" descr="C:\Documents and Settings\Rendszergazda\Application Data\Microsoft\Media Catalog\Downloaded Clips\clae\j043601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124744"/>
            <a:ext cx="1616075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5334000" cy="5029200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2"/>
            </a:pPr>
            <a:r>
              <a:rPr lang="hu-HU" sz="2800" smtClean="0"/>
              <a:t>e</a:t>
            </a:r>
            <a:r>
              <a:rPr lang="hu-HU" sz="2800" smtClean="0">
                <a:cs typeface="Times New Roman" charset="0"/>
              </a:rPr>
              <a:t>zután el kell mennünk a lakóhelyünkhöz legközelebbi Magyar Államkincstárhoz, és itt kérni kell a fogyatékossági támogatást</a:t>
            </a:r>
            <a:r>
              <a:rPr lang="hu-HU" sz="2800" smtClean="0"/>
              <a:t> 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2"/>
            </a:pPr>
            <a:r>
              <a:rPr lang="hu-HU" sz="2800" smtClean="0"/>
              <a:t>a m</a:t>
            </a:r>
            <a:r>
              <a:rPr lang="hu-HU" sz="2800" smtClean="0">
                <a:cs typeface="Times New Roman" charset="0"/>
              </a:rPr>
              <a:t>egadott időpontban el kell mennünk az ORSZI-hoz, ahol megvizsgálnak minket</a:t>
            </a:r>
            <a:r>
              <a:rPr lang="hu-HU" sz="2800" smtClean="0"/>
              <a:t>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hu-HU" sz="2800" smtClean="0"/>
          </a:p>
        </p:txBody>
      </p:sp>
      <p:pic>
        <p:nvPicPr>
          <p:cNvPr id="6147" name="Picture 5" descr="C:\Documents and Settings\Rendszergazda\Application Data\Microsoft\Media Catalog\Downloaded Clips\cla1\j040417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352800"/>
            <a:ext cx="170815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981200" y="228600"/>
            <a:ext cx="6629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Hogyan juthatok fogyatékossági támogatáshoz?</a:t>
            </a:r>
          </a:p>
        </p:txBody>
      </p:sp>
      <p:pic>
        <p:nvPicPr>
          <p:cNvPr id="6149" name="Picture 9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81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5638800" cy="3048000"/>
          </a:xfrm>
        </p:spPr>
        <p:txBody>
          <a:bodyPr/>
          <a:lstStyle/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4"/>
            </a:pPr>
            <a:r>
              <a:rPr lang="hu-HU" sz="2400" smtClean="0">
                <a:cs typeface="Times New Roman" charset="0"/>
              </a:rPr>
              <a:t>A vizsgálat eredménye</a:t>
            </a:r>
            <a:r>
              <a:rPr lang="hu-HU" sz="2400" smtClean="0"/>
              <a:t> </a:t>
            </a:r>
            <a:r>
              <a:rPr lang="hu-HU" sz="2400" smtClean="0">
                <a:cs typeface="Times New Roman" charset="0"/>
              </a:rPr>
              <a:t>alapján döntik el, hogy </a:t>
            </a:r>
            <a:r>
              <a:rPr lang="hu-HU" sz="2400" smtClean="0"/>
              <a:t>kapunk-e támogatást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None/>
            </a:pPr>
            <a:endParaRPr lang="hu-HU" sz="2400" smtClean="0"/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AutoNum type="arabicPeriod" startAt="5"/>
            </a:pPr>
            <a:r>
              <a:rPr lang="hu-HU" sz="2400" smtClean="0"/>
              <a:t>Ha kapunk, a </a:t>
            </a:r>
            <a:r>
              <a:rPr lang="hu-HU" sz="2400" smtClean="0">
                <a:cs typeface="Times New Roman" charset="0"/>
              </a:rPr>
              <a:t>fogyatékossági támogatást a </a:t>
            </a:r>
            <a:r>
              <a:rPr lang="hu-HU" sz="2400" smtClean="0"/>
              <a:t>Magyar Államkincstár fo</a:t>
            </a:r>
            <a:r>
              <a:rPr lang="hu-HU" sz="2400" smtClean="0">
                <a:cs typeface="Times New Roman" charset="0"/>
              </a:rPr>
              <a:t>gja kiküldeni a lakóhelyünkre</a:t>
            </a:r>
            <a:r>
              <a:rPr lang="hu-HU" sz="2400" smtClean="0"/>
              <a:t>.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hu-HU" sz="2400" smtClean="0">
                <a:cs typeface="Times New Roman" charset="0"/>
              </a:rPr>
              <a:t> </a:t>
            </a:r>
          </a:p>
        </p:txBody>
      </p:sp>
      <p:pic>
        <p:nvPicPr>
          <p:cNvPr id="7171" name="Picture 4" descr="C:\Documents and Settings\Rendszergazda\Application Data\Microsoft\Media Catalog\Downloaded Clips\clae\j0436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981200"/>
            <a:ext cx="18288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5" descr="C:\Documents and Settings\Rendszergazda\Dokumentumok\Képek\CAR779G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5029200"/>
            <a:ext cx="156527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81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1905000" y="228600"/>
            <a:ext cx="7029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Hogyan juthatok fogyatékossági támogatáshoz?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6096000" cy="3429000"/>
          </a:xfrm>
        </p:spPr>
        <p:txBody>
          <a:bodyPr/>
          <a:lstStyle/>
          <a:p>
            <a:pPr marL="990600" lvl="1" indent="-5334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/>
              <a:t>Általában ötévente</a:t>
            </a:r>
          </a:p>
          <a:p>
            <a:pPr marL="990600" lvl="1" indent="-5334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/>
              <a:t>Ha az állapotunk visszafordíthatatlan, felülvizsgálat nem szükséges</a:t>
            </a:r>
          </a:p>
          <a:p>
            <a:pPr marL="990600" lvl="1" indent="-53340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/>
              <a:t>Ha az állapotunk változott, jelentkezzünk háziorvosunknál</a:t>
            </a:r>
          </a:p>
        </p:txBody>
      </p:sp>
      <p:pic>
        <p:nvPicPr>
          <p:cNvPr id="8195" name="Picture 4" descr="C:\Documents and Settings\Rendszergazda\Application Data\Microsoft\Media Catalog\Downloaded Clips\cla1\j040417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43200"/>
            <a:ext cx="166687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209800" y="533400"/>
            <a:ext cx="6343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Felülvizsgálat</a:t>
            </a:r>
          </a:p>
        </p:txBody>
      </p:sp>
      <p:pic>
        <p:nvPicPr>
          <p:cNvPr id="2" name="Picture 6" descr="C:\Program Files\Common Files\Microsoft Shared\Clipart\cagcat50\BD00028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81000"/>
            <a:ext cx="86201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5181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360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Utazási kedvezmény</a:t>
            </a:r>
            <a:r>
              <a:rPr lang="hu-HU" sz="3600" smtClean="0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64770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 fogyatékossági támogatás</a:t>
            </a:r>
            <a:r>
              <a:rPr lang="hu-HU" sz="2800" smtClean="0"/>
              <a:t>ra jogosultak ut</a:t>
            </a:r>
            <a:r>
              <a:rPr lang="hu-HU" sz="2800" smtClean="0">
                <a:cs typeface="Times New Roman" charset="0"/>
              </a:rPr>
              <a:t>azási kedvezményt </a:t>
            </a:r>
            <a:r>
              <a:rPr lang="hu-HU" sz="2800" smtClean="0"/>
              <a:t>kapnak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 Magyar Államkincstár a fogyatékossági támogatás</a:t>
            </a:r>
            <a:r>
              <a:rPr lang="hu-HU" sz="2800" smtClean="0"/>
              <a:t>ról kiad </a:t>
            </a:r>
            <a:r>
              <a:rPr lang="hu-HU" sz="2800" smtClean="0">
                <a:cs typeface="Times New Roman" charset="0"/>
              </a:rPr>
              <a:t> egy igazolást </a:t>
            </a:r>
            <a:endParaRPr lang="hu-HU" sz="280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800" smtClean="0">
                <a:cs typeface="Times New Roman" charset="0"/>
              </a:rPr>
              <a:t>Az igazolás</a:t>
            </a:r>
            <a:r>
              <a:rPr lang="hu-HU" sz="2800" smtClean="0"/>
              <a:t>t</a:t>
            </a:r>
            <a:r>
              <a:rPr lang="hu-HU" sz="2800" smtClean="0">
                <a:cs typeface="Times New Roman" charset="0"/>
              </a:rPr>
              <a:t> mindig vigyük magunkkal, amikor utazunk</a:t>
            </a:r>
            <a:r>
              <a:rPr lang="hu-HU" sz="2800" smtClean="0"/>
              <a:t>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hu-HU" sz="2800" smtClean="0"/>
          </a:p>
        </p:txBody>
      </p:sp>
      <p:pic>
        <p:nvPicPr>
          <p:cNvPr id="9220" name="Picture 4" descr="C:\Documents and Settings\Rendszergazda\Dokumentumok\Képek\utazás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609600"/>
            <a:ext cx="19812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article66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1613" y="5084763"/>
            <a:ext cx="2268537" cy="1446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5486400" cy="5105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vasúton, HÉV-vel, vagy autóbuszon utazunk, akkor 90 </a:t>
            </a:r>
            <a:r>
              <a:rPr lang="hu-HU" sz="2400" smtClean="0"/>
              <a:t>százalékos jegyet</a:t>
            </a:r>
            <a:r>
              <a:rPr lang="hu-HU" sz="2400" smtClean="0">
                <a:cs typeface="Times New Roman" charset="0"/>
              </a:rPr>
              <a:t> </a:t>
            </a:r>
            <a:r>
              <a:rPr lang="hu-HU" sz="2400" smtClean="0"/>
              <a:t>vehetünk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kísérővel utazunk, </a:t>
            </a:r>
            <a:r>
              <a:rPr lang="hu-HU" sz="2400" smtClean="0"/>
              <a:t>egy</a:t>
            </a:r>
            <a:r>
              <a:rPr lang="hu-HU" sz="2400" smtClean="0">
                <a:cs typeface="Times New Roman" charset="0"/>
              </a:rPr>
              <a:t> kísérő szintén 90 </a:t>
            </a:r>
            <a:r>
              <a:rPr lang="hu-HU" sz="2400" smtClean="0"/>
              <a:t>százalékos jeggyel utazhat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hu-HU" sz="2400" smtClean="0">
                <a:cs typeface="Times New Roman" charset="0"/>
              </a:rPr>
              <a:t>Ha helyi közlekedéssel utazunk </a:t>
            </a:r>
            <a:r>
              <a:rPr lang="hu-HU" sz="2400" smtClean="0"/>
              <a:t>(</a:t>
            </a:r>
            <a:r>
              <a:rPr lang="hu-HU" sz="2400" smtClean="0">
                <a:cs typeface="Times New Roman" charset="0"/>
              </a:rPr>
              <a:t>például Budapesten BKV-val</a:t>
            </a:r>
            <a:r>
              <a:rPr lang="hu-HU" sz="2400" smtClean="0"/>
              <a:t>),</a:t>
            </a:r>
            <a:r>
              <a:rPr lang="hu-HU" sz="2400" smtClean="0">
                <a:cs typeface="Times New Roman" charset="0"/>
              </a:rPr>
              <a:t> akkor ingyenesen utazhatunk</a:t>
            </a:r>
            <a:r>
              <a:rPr lang="hu-HU" sz="2400" smtClean="0"/>
              <a:t> </a:t>
            </a:r>
          </a:p>
        </p:txBody>
      </p:sp>
      <p:pic>
        <p:nvPicPr>
          <p:cNvPr id="10243" name="Picture 4" descr="C:\Documents and Settings\Rendszergazda\Dokumentumok\Képek\utazás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819400"/>
            <a:ext cx="1600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C:\Documents and Settings\Rendszergazda\Dokumentumok\Képek\utazás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5105400"/>
            <a:ext cx="14636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447800" y="533400"/>
            <a:ext cx="3981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hu-HU" sz="36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Utazási kedvezmény</a:t>
            </a:r>
          </a:p>
        </p:txBody>
      </p:sp>
      <p:pic>
        <p:nvPicPr>
          <p:cNvPr id="2" name="Picture 8" descr="http://t3.gstatic.com/images?q=tbn:6RbPToAEGWK-PM:http://www.bkv.hu/galeria/hev_pic03_larg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2200" y="1981200"/>
            <a:ext cx="1447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0" descr="http://t2.gstatic.com/images?q=tbn:ov--P9LrN4v4oM:http://www.hirextra.hu/data/Image/belfold/2007/11/20/vonat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1284288"/>
            <a:ext cx="152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373</Words>
  <Application>Microsoft Office PowerPoint</Application>
  <PresentationFormat>Diavetítés a képernyőre (4:3 oldalarány)</PresentationFormat>
  <Paragraphs>45</Paragraphs>
  <Slides>11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3" baseType="lpstr">
      <vt:lpstr>Alapértelmezett terv</vt:lpstr>
      <vt:lpstr>Document</vt:lpstr>
      <vt:lpstr>FOGYATÉKOSSÁGI TÁMOGATÁS IGÉNYLÉSE</vt:lpstr>
      <vt:lpstr>Mi a fogyatékossági támogatás? </vt:lpstr>
      <vt:lpstr>Kik kaphatnak fogyatékossági támogatást? </vt:lpstr>
      <vt:lpstr>Hogyan juthatok fogyatékossági támogatáshoz?</vt:lpstr>
      <vt:lpstr>5. dia</vt:lpstr>
      <vt:lpstr>6. dia</vt:lpstr>
      <vt:lpstr>7. dia</vt:lpstr>
      <vt:lpstr>Utazási kedvezmény </vt:lpstr>
      <vt:lpstr>9. dia</vt:lpstr>
      <vt:lpstr>Mi a teendő, ha gondnokolt személy szeretne fogyatékossági támogatást? </vt:lpstr>
      <vt:lpstr>11.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Fogyatékossági támogatás igénylése</dc:title>
  <dc:creator>Admin</dc:creator>
  <cp:lastModifiedBy>Admin</cp:lastModifiedBy>
  <cp:revision>16</cp:revision>
  <dcterms:created xsi:type="dcterms:W3CDTF">2009-09-01T08:33:54Z</dcterms:created>
  <dcterms:modified xsi:type="dcterms:W3CDTF">2024-02-09T14:46:59Z</dcterms:modified>
</cp:coreProperties>
</file>