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302" r:id="rId3"/>
    <p:sldId id="269" r:id="rId4"/>
    <p:sldId id="319" r:id="rId5"/>
    <p:sldId id="258" r:id="rId6"/>
    <p:sldId id="301" r:id="rId7"/>
    <p:sldId id="322" r:id="rId8"/>
    <p:sldId id="438" r:id="rId9"/>
    <p:sldId id="437" r:id="rId10"/>
    <p:sldId id="430" r:id="rId11"/>
    <p:sldId id="363" r:id="rId12"/>
    <p:sldId id="320" r:id="rId13"/>
    <p:sldId id="434" r:id="rId14"/>
    <p:sldId id="435" r:id="rId15"/>
    <p:sldId id="433" r:id="rId16"/>
    <p:sldId id="431" r:id="rId17"/>
    <p:sldId id="365" r:id="rId18"/>
    <p:sldId id="439" r:id="rId19"/>
    <p:sldId id="367" r:id="rId20"/>
    <p:sldId id="474" r:id="rId21"/>
    <p:sldId id="440" r:id="rId22"/>
    <p:sldId id="441" r:id="rId23"/>
    <p:sldId id="443" r:id="rId24"/>
    <p:sldId id="442" r:id="rId25"/>
    <p:sldId id="444" r:id="rId26"/>
    <p:sldId id="446" r:id="rId27"/>
    <p:sldId id="447" r:id="rId28"/>
    <p:sldId id="448" r:id="rId29"/>
    <p:sldId id="449" r:id="rId30"/>
    <p:sldId id="271" r:id="rId31"/>
    <p:sldId id="455" r:id="rId32"/>
    <p:sldId id="453" r:id="rId33"/>
    <p:sldId id="451" r:id="rId34"/>
    <p:sldId id="452" r:id="rId35"/>
    <p:sldId id="472" r:id="rId36"/>
    <p:sldId id="456" r:id="rId37"/>
    <p:sldId id="470" r:id="rId38"/>
    <p:sldId id="471" r:id="rId39"/>
    <p:sldId id="457" r:id="rId40"/>
    <p:sldId id="458" r:id="rId41"/>
    <p:sldId id="460" r:id="rId42"/>
    <p:sldId id="459" r:id="rId43"/>
    <p:sldId id="461" r:id="rId44"/>
    <p:sldId id="473" r:id="rId45"/>
    <p:sldId id="462" r:id="rId46"/>
    <p:sldId id="396" r:id="rId47"/>
    <p:sldId id="464" r:id="rId48"/>
    <p:sldId id="475" r:id="rId49"/>
    <p:sldId id="426" r:id="rId50"/>
    <p:sldId id="469" r:id="rId51"/>
    <p:sldId id="466" r:id="rId52"/>
    <p:sldId id="463" r:id="rId53"/>
    <p:sldId id="467" r:id="rId54"/>
    <p:sldId id="30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uiz Katalin" initials="GK" lastIdx="10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47BA"/>
    <a:srgbClr val="EA3E3A"/>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84E427A-3D55-4303-BF80-6455036E1DE7}" styleName="Téma alapján készült stílus 1 – 2. jelölőszín">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Világos stílus 3 – 2. jelölőszín">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Világos stílus 3 – 4. jelölőszín">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Világos stílus 2 – 4. jelölőszín">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Világos stílus 3 – 5. jelölőszín">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3612" autoAdjust="0"/>
  </p:normalViewPr>
  <p:slideViewPr>
    <p:cSldViewPr snapToGrid="0">
      <p:cViewPr varScale="1">
        <p:scale>
          <a:sx n="68" d="100"/>
          <a:sy n="68" d="100"/>
        </p:scale>
        <p:origin x="-64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762"/>
    </p:cViewPr>
  </p:sorterViewPr>
  <p:notesViewPr>
    <p:cSldViewPr snapToGrid="0">
      <p:cViewPr varScale="1">
        <p:scale>
          <a:sx n="52" d="100"/>
          <a:sy n="52" d="100"/>
        </p:scale>
        <p:origin x="2680"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image" Target="../media/image42.jpe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EAC42-CB50-49E1-BAED-EFE90AD2CDE0}"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hu-HU"/>
        </a:p>
      </dgm:t>
    </dgm:pt>
    <dgm:pt modelId="{3C2792B8-C0E6-4ED0-B23B-4EA957428DCA}">
      <dgm:prSet phldrT="[Szöveg]" custT="1"/>
      <dgm:spPr>
        <a:ln>
          <a:solidFill>
            <a:srgbClr val="FF0000"/>
          </a:solidFill>
        </a:ln>
      </dgm:spPr>
      <dgm:t>
        <a:bodyPr/>
        <a:lstStyle/>
        <a:p>
          <a:r>
            <a:rPr lang="hu-HU" sz="2400">
              <a:solidFill>
                <a:schemeClr val="bg1"/>
              </a:solidFill>
              <a:latin typeface="Arial" pitchFamily="34" charset="0"/>
              <a:cs typeface="Arial" pitchFamily="34" charset="0"/>
            </a:rPr>
            <a:t>Sok a szennyezett</a:t>
          </a:r>
          <a:r>
            <a:rPr lang="hu-HU" sz="2400" dirty="0">
              <a:solidFill>
                <a:schemeClr val="bg1"/>
              </a:solidFill>
              <a:latin typeface="Arial" pitchFamily="34" charset="0"/>
              <a:cs typeface="Arial" pitchFamily="34" charset="0"/>
            </a:rPr>
            <a:t>, vagy idegen anyag az alapanyagban </a:t>
          </a:r>
          <a:endParaRPr lang="hu-HU" sz="2400" dirty="0">
            <a:solidFill>
              <a:schemeClr val="bg1"/>
            </a:solidFill>
          </a:endParaRPr>
        </a:p>
      </dgm:t>
    </dgm:pt>
    <dgm:pt modelId="{7ACE2081-AED8-43C6-BEB6-240A950B3C29}" type="parTrans" cxnId="{5D2373AB-6407-4A91-AAD4-95E0093B29FF}">
      <dgm:prSet/>
      <dgm:spPr/>
      <dgm:t>
        <a:bodyPr/>
        <a:lstStyle/>
        <a:p>
          <a:endParaRPr lang="hu-HU" sz="2400"/>
        </a:p>
      </dgm:t>
    </dgm:pt>
    <dgm:pt modelId="{87299C9D-55B5-4491-8100-588E27823352}" type="sibTrans" cxnId="{5D2373AB-6407-4A91-AAD4-95E0093B29FF}">
      <dgm:prSet/>
      <dgm:spPr/>
      <dgm:t>
        <a:bodyPr/>
        <a:lstStyle/>
        <a:p>
          <a:endParaRPr lang="hu-HU" sz="2400"/>
        </a:p>
      </dgm:t>
    </dgm:pt>
    <dgm:pt modelId="{EB6FD6E3-8C53-4195-A87E-742A73DF583F}">
      <dgm:prSet phldrT="[Szöveg]" custT="1"/>
      <dgm:spPr>
        <a:ln>
          <a:solidFill>
            <a:srgbClr val="00B050">
              <a:alpha val="90000"/>
            </a:srgbClr>
          </a:solidFill>
        </a:ln>
      </dgm:spPr>
      <dgm:t>
        <a:bodyPr/>
        <a:lstStyle/>
        <a:p>
          <a:r>
            <a:rPr lang="hu-HU" sz="2400" dirty="0">
              <a:latin typeface="Arial" pitchFamily="34" charset="0"/>
              <a:cs typeface="Arial" pitchFamily="34" charset="0"/>
            </a:rPr>
            <a:t>Szigorítani kell </a:t>
          </a:r>
          <a:br>
            <a:rPr lang="hu-HU" sz="2400" dirty="0">
              <a:latin typeface="Arial" pitchFamily="34" charset="0"/>
              <a:cs typeface="Arial" pitchFamily="34" charset="0"/>
            </a:rPr>
          </a:br>
          <a:r>
            <a:rPr lang="hu-HU" sz="2400" dirty="0">
              <a:latin typeface="Arial" pitchFamily="34" charset="0"/>
              <a:cs typeface="Arial" pitchFamily="34" charset="0"/>
            </a:rPr>
            <a:t>a beérkező alapanyag ellenőrzését!</a:t>
          </a:r>
          <a:endParaRPr lang="hu-HU" sz="2400" dirty="0"/>
        </a:p>
      </dgm:t>
    </dgm:pt>
    <dgm:pt modelId="{B49E8656-91E6-4F26-9080-A6E063961748}" type="parTrans" cxnId="{0832B954-E421-45BF-B4D0-D893058B5E75}">
      <dgm:prSet/>
      <dgm:spPr/>
      <dgm:t>
        <a:bodyPr/>
        <a:lstStyle/>
        <a:p>
          <a:endParaRPr lang="hu-HU" sz="2400"/>
        </a:p>
      </dgm:t>
    </dgm:pt>
    <dgm:pt modelId="{B6FD5E04-9A4C-4AC0-8A9D-413EBED40FF7}" type="sibTrans" cxnId="{0832B954-E421-45BF-B4D0-D893058B5E75}">
      <dgm:prSet/>
      <dgm:spPr/>
      <dgm:t>
        <a:bodyPr/>
        <a:lstStyle/>
        <a:p>
          <a:endParaRPr lang="hu-HU" sz="2400"/>
        </a:p>
      </dgm:t>
    </dgm:pt>
    <dgm:pt modelId="{8C8BFB33-6155-43DB-A092-B86F8D11417D}">
      <dgm:prSet phldrT="[Szöveg]" custT="1"/>
      <dgm:spPr>
        <a:ln>
          <a:solidFill>
            <a:srgbClr val="FF0000"/>
          </a:solidFill>
        </a:ln>
      </dgm:spPr>
      <dgm:t>
        <a:bodyPr/>
        <a:lstStyle/>
        <a:p>
          <a:r>
            <a:rPr lang="hu-HU" sz="2400" dirty="0">
              <a:solidFill>
                <a:schemeClr val="bg1"/>
              </a:solidFill>
              <a:latin typeface="Arial" pitchFamily="34" charset="0"/>
              <a:cs typeface="Arial" pitchFamily="34" charset="0"/>
            </a:rPr>
            <a:t>Melegebb a húsos hűtőszekrény, mint a megengedett </a:t>
          </a:r>
          <a:endParaRPr lang="hu-HU" sz="2400" dirty="0">
            <a:solidFill>
              <a:schemeClr val="bg1"/>
            </a:solidFill>
          </a:endParaRPr>
        </a:p>
      </dgm:t>
    </dgm:pt>
    <dgm:pt modelId="{F6A2EFAB-B341-47F1-8084-D5466BBC79C5}" type="parTrans" cxnId="{B8D176B7-75E1-48BA-B7CE-80C0D1530F06}">
      <dgm:prSet/>
      <dgm:spPr/>
      <dgm:t>
        <a:bodyPr/>
        <a:lstStyle/>
        <a:p>
          <a:endParaRPr lang="hu-HU" sz="2400"/>
        </a:p>
      </dgm:t>
    </dgm:pt>
    <dgm:pt modelId="{34F3DD52-418F-41B9-B707-BDBD37A2E951}" type="sibTrans" cxnId="{B8D176B7-75E1-48BA-B7CE-80C0D1530F06}">
      <dgm:prSet/>
      <dgm:spPr/>
      <dgm:t>
        <a:bodyPr/>
        <a:lstStyle/>
        <a:p>
          <a:endParaRPr lang="hu-HU" sz="2400"/>
        </a:p>
      </dgm:t>
    </dgm:pt>
    <dgm:pt modelId="{B57F68F5-028E-4080-BDC5-6D79DBA65B98}">
      <dgm:prSet phldrT="[Szöveg]" custT="1"/>
      <dgm:spPr>
        <a:ln>
          <a:solidFill>
            <a:srgbClr val="00B050">
              <a:alpha val="90000"/>
            </a:srgbClr>
          </a:solidFill>
        </a:ln>
      </dgm:spPr>
      <dgm:t>
        <a:bodyPr/>
        <a:lstStyle/>
        <a:p>
          <a:r>
            <a:rPr lang="hu-HU" sz="2400" dirty="0">
              <a:latin typeface="Arial" pitchFamily="34" charset="0"/>
              <a:cs typeface="Arial" pitchFamily="34" charset="0"/>
            </a:rPr>
            <a:t>Hidegebbre kell állítani </a:t>
          </a:r>
          <a:br>
            <a:rPr lang="hu-HU" sz="2400" dirty="0">
              <a:latin typeface="Arial" pitchFamily="34" charset="0"/>
              <a:cs typeface="Arial" pitchFamily="34" charset="0"/>
            </a:rPr>
          </a:br>
          <a:r>
            <a:rPr lang="hu-HU" sz="2400" dirty="0">
              <a:latin typeface="Arial" pitchFamily="34" charset="0"/>
              <a:cs typeface="Arial" pitchFamily="34" charset="0"/>
            </a:rPr>
            <a:t>és gyakrabban leolvasni </a:t>
          </a:r>
          <a:br>
            <a:rPr lang="hu-HU" sz="2400" dirty="0">
              <a:latin typeface="Arial" pitchFamily="34" charset="0"/>
              <a:cs typeface="Arial" pitchFamily="34" charset="0"/>
            </a:rPr>
          </a:br>
          <a:r>
            <a:rPr lang="hu-HU" sz="2400" dirty="0">
              <a:latin typeface="Arial" pitchFamily="34" charset="0"/>
              <a:cs typeface="Arial" pitchFamily="34" charset="0"/>
            </a:rPr>
            <a:t>a hőmérőt!</a:t>
          </a:r>
          <a:endParaRPr lang="hu-HU" sz="2400" dirty="0"/>
        </a:p>
      </dgm:t>
    </dgm:pt>
    <dgm:pt modelId="{D9665D42-087C-419E-B70F-A30EA33872E8}" type="parTrans" cxnId="{C4617DAD-CEF3-4AA9-94D2-B6A5258C42A2}">
      <dgm:prSet/>
      <dgm:spPr/>
      <dgm:t>
        <a:bodyPr/>
        <a:lstStyle/>
        <a:p>
          <a:endParaRPr lang="hu-HU" sz="2400"/>
        </a:p>
      </dgm:t>
    </dgm:pt>
    <dgm:pt modelId="{2AAE175D-76AF-4FBB-B94D-976DB44651A4}" type="sibTrans" cxnId="{C4617DAD-CEF3-4AA9-94D2-B6A5258C42A2}">
      <dgm:prSet/>
      <dgm:spPr/>
      <dgm:t>
        <a:bodyPr/>
        <a:lstStyle/>
        <a:p>
          <a:endParaRPr lang="hu-HU" sz="2400"/>
        </a:p>
      </dgm:t>
    </dgm:pt>
    <dgm:pt modelId="{426B518E-BB72-4302-9A01-DBE49B09676F}">
      <dgm:prSet phldrT="[Szöveg]" custT="1"/>
      <dgm:spPr>
        <a:ln>
          <a:solidFill>
            <a:srgbClr val="FF0000"/>
          </a:solidFill>
        </a:ln>
      </dgm:spPr>
      <dgm:t>
        <a:bodyPr/>
        <a:lstStyle/>
        <a:p>
          <a:r>
            <a:rPr lang="hu-HU" sz="2400" dirty="0">
              <a:solidFill>
                <a:schemeClr val="bg1"/>
              </a:solidFill>
              <a:latin typeface="Arial" pitchFamily="34" charset="0"/>
              <a:cs typeface="Arial" pitchFamily="34" charset="0"/>
            </a:rPr>
            <a:t>Zsíros marad az edény mosogatáskor</a:t>
          </a:r>
          <a:endParaRPr lang="hu-HU" sz="2400" dirty="0">
            <a:solidFill>
              <a:schemeClr val="bg1"/>
            </a:solidFill>
          </a:endParaRPr>
        </a:p>
      </dgm:t>
    </dgm:pt>
    <dgm:pt modelId="{3F62B0C2-2530-432A-9D06-837035E3C8A5}" type="parTrans" cxnId="{DCCD79CC-78C4-418B-A6DB-FF3250233163}">
      <dgm:prSet/>
      <dgm:spPr/>
      <dgm:t>
        <a:bodyPr/>
        <a:lstStyle/>
        <a:p>
          <a:endParaRPr lang="hu-HU" sz="2400"/>
        </a:p>
      </dgm:t>
    </dgm:pt>
    <dgm:pt modelId="{8160FD58-FA43-4B38-8674-77F31D4EF47B}" type="sibTrans" cxnId="{DCCD79CC-78C4-418B-A6DB-FF3250233163}">
      <dgm:prSet/>
      <dgm:spPr/>
      <dgm:t>
        <a:bodyPr/>
        <a:lstStyle/>
        <a:p>
          <a:endParaRPr lang="hu-HU" sz="2400"/>
        </a:p>
      </dgm:t>
    </dgm:pt>
    <dgm:pt modelId="{6696521B-34D0-49B9-8C39-ACFD1A89CCC7}">
      <dgm:prSet phldrT="[Szöveg]" custT="1"/>
      <dgm:spPr>
        <a:ln>
          <a:solidFill>
            <a:srgbClr val="00B050">
              <a:alpha val="90000"/>
            </a:srgbClr>
          </a:solidFill>
        </a:ln>
      </dgm:spPr>
      <dgm:t>
        <a:bodyPr/>
        <a:lstStyle/>
        <a:p>
          <a:r>
            <a:rPr lang="hu-HU" sz="2400" dirty="0">
              <a:latin typeface="Arial" pitchFamily="34" charset="0"/>
              <a:cs typeface="Arial" pitchFamily="34" charset="0"/>
            </a:rPr>
            <a:t>Szigorúbban kell ellenőrizni a higiénia szabályainak betartását!</a:t>
          </a:r>
          <a:endParaRPr lang="hu-HU" sz="2400" dirty="0"/>
        </a:p>
      </dgm:t>
    </dgm:pt>
    <dgm:pt modelId="{5BC422C6-8BCE-4D64-9CA7-7483602F3E9A}" type="parTrans" cxnId="{32C68EBA-71CF-44C4-A5EB-631BEA9C5A23}">
      <dgm:prSet/>
      <dgm:spPr/>
      <dgm:t>
        <a:bodyPr/>
        <a:lstStyle/>
        <a:p>
          <a:endParaRPr lang="hu-HU" sz="2400"/>
        </a:p>
      </dgm:t>
    </dgm:pt>
    <dgm:pt modelId="{680DA119-0E8D-4DF7-893D-5EFAC4BACEBE}" type="sibTrans" cxnId="{32C68EBA-71CF-44C4-A5EB-631BEA9C5A23}">
      <dgm:prSet/>
      <dgm:spPr/>
      <dgm:t>
        <a:bodyPr/>
        <a:lstStyle/>
        <a:p>
          <a:endParaRPr lang="hu-HU" sz="2400"/>
        </a:p>
      </dgm:t>
    </dgm:pt>
    <dgm:pt modelId="{3F14CA18-FB82-43CD-82C7-BABBE4F14364}">
      <dgm:prSet phldrT="[Szöveg]" custT="1"/>
      <dgm:spPr>
        <a:ln>
          <a:solidFill>
            <a:srgbClr val="FF0000"/>
          </a:solidFill>
        </a:ln>
      </dgm:spPr>
      <dgm:t>
        <a:bodyPr/>
        <a:lstStyle/>
        <a:p>
          <a:r>
            <a:rPr lang="hu-HU" sz="2400" dirty="0">
              <a:solidFill>
                <a:schemeClr val="bg1"/>
              </a:solidFill>
              <a:latin typeface="Arial" pitchFamily="34" charset="0"/>
              <a:cs typeface="Arial" pitchFamily="34" charset="0"/>
            </a:rPr>
            <a:t>Piszkos munkaruha</a:t>
          </a:r>
        </a:p>
      </dgm:t>
    </dgm:pt>
    <dgm:pt modelId="{8B2E2ADE-26D4-4144-B405-7A0E94C5DE2A}" type="parTrans" cxnId="{928FE8D7-19D0-46B2-858C-734ED0AFFF8B}">
      <dgm:prSet/>
      <dgm:spPr/>
      <dgm:t>
        <a:bodyPr/>
        <a:lstStyle/>
        <a:p>
          <a:endParaRPr lang="hu-HU" sz="2400"/>
        </a:p>
      </dgm:t>
    </dgm:pt>
    <dgm:pt modelId="{1A7857DC-D945-4F33-BA31-930EA0E1C385}" type="sibTrans" cxnId="{928FE8D7-19D0-46B2-858C-734ED0AFFF8B}">
      <dgm:prSet/>
      <dgm:spPr/>
      <dgm:t>
        <a:bodyPr/>
        <a:lstStyle/>
        <a:p>
          <a:endParaRPr lang="hu-HU" sz="2400"/>
        </a:p>
      </dgm:t>
    </dgm:pt>
    <dgm:pt modelId="{CEDB6F59-E7BA-43D7-9225-63A8B09BD1FD}">
      <dgm:prSet phldrT="[Szöveg]" custT="1"/>
      <dgm:spPr>
        <a:ln>
          <a:solidFill>
            <a:srgbClr val="00B050">
              <a:alpha val="90000"/>
            </a:srgbClr>
          </a:solidFill>
        </a:ln>
      </dgm:spPr>
      <dgm:t>
        <a:bodyPr/>
        <a:lstStyle/>
        <a:p>
          <a:r>
            <a:rPr lang="hu-HU" sz="2400" dirty="0">
              <a:latin typeface="Arial" pitchFamily="34" charset="0"/>
              <a:cs typeface="Arial" pitchFamily="34" charset="0"/>
            </a:rPr>
            <a:t>Szigorítani kell a mosogatás </a:t>
          </a:r>
          <a:r>
            <a:rPr lang="hu-HU" sz="2400">
              <a:latin typeface="Arial" pitchFamily="34" charset="0"/>
              <a:cs typeface="Arial" pitchFamily="34" charset="0"/>
            </a:rPr>
            <a:t>ellenőrzését!</a:t>
          </a:r>
        </a:p>
        <a:p>
          <a:r>
            <a:rPr lang="hu-HU" sz="2400">
              <a:latin typeface="Arial" pitchFamily="34" charset="0"/>
              <a:cs typeface="Arial" pitchFamily="34" charset="0"/>
            </a:rPr>
            <a:t>Oktatás a mosogatónak!</a:t>
          </a:r>
          <a:endParaRPr lang="hu-HU" sz="2400" dirty="0"/>
        </a:p>
      </dgm:t>
    </dgm:pt>
    <dgm:pt modelId="{5C21C749-7C37-4B92-83CD-56E15A228F9B}" type="parTrans" cxnId="{A9BA394B-37BC-480A-BD75-598AC0D96AD9}">
      <dgm:prSet/>
      <dgm:spPr/>
      <dgm:t>
        <a:bodyPr/>
        <a:lstStyle/>
        <a:p>
          <a:endParaRPr lang="hu-HU" sz="2400"/>
        </a:p>
      </dgm:t>
    </dgm:pt>
    <dgm:pt modelId="{818E6E46-3CF2-436E-93BF-57BD5DDC646E}" type="sibTrans" cxnId="{A9BA394B-37BC-480A-BD75-598AC0D96AD9}">
      <dgm:prSet/>
      <dgm:spPr/>
      <dgm:t>
        <a:bodyPr/>
        <a:lstStyle/>
        <a:p>
          <a:endParaRPr lang="hu-HU" sz="2400"/>
        </a:p>
      </dgm:t>
    </dgm:pt>
    <dgm:pt modelId="{16F91FC8-97F9-4203-93E1-F4515E8171E0}" type="pres">
      <dgm:prSet presAssocID="{02FEAC42-CB50-49E1-BAED-EFE90AD2CDE0}" presName="Name0" presStyleCnt="0">
        <dgm:presLayoutVars>
          <dgm:chPref val="3"/>
          <dgm:dir/>
          <dgm:animLvl val="lvl"/>
          <dgm:resizeHandles/>
        </dgm:presLayoutVars>
      </dgm:prSet>
      <dgm:spPr/>
      <dgm:t>
        <a:bodyPr/>
        <a:lstStyle/>
        <a:p>
          <a:endParaRPr lang="hu-HU"/>
        </a:p>
      </dgm:t>
    </dgm:pt>
    <dgm:pt modelId="{387E5259-A605-4DA0-8E29-E86AAF55FA49}" type="pres">
      <dgm:prSet presAssocID="{3C2792B8-C0E6-4ED0-B23B-4EA957428DCA}" presName="horFlow" presStyleCnt="0"/>
      <dgm:spPr/>
    </dgm:pt>
    <dgm:pt modelId="{203432C2-2330-410D-B2D7-2DBECB52DD6C}" type="pres">
      <dgm:prSet presAssocID="{3C2792B8-C0E6-4ED0-B23B-4EA957428DCA}" presName="bigChev" presStyleLbl="node1" presStyleIdx="0" presStyleCnt="4" custScaleX="143487" custLinFactX="13428" custLinFactNeighborX="100000" custLinFactNeighborY="3740"/>
      <dgm:spPr/>
      <dgm:t>
        <a:bodyPr/>
        <a:lstStyle/>
        <a:p>
          <a:endParaRPr lang="hu-HU"/>
        </a:p>
      </dgm:t>
    </dgm:pt>
    <dgm:pt modelId="{41FAA24F-A51A-44C3-A20E-5A92264193BA}" type="pres">
      <dgm:prSet presAssocID="{B49E8656-91E6-4F26-9080-A6E063961748}" presName="parTrans" presStyleCnt="0"/>
      <dgm:spPr/>
    </dgm:pt>
    <dgm:pt modelId="{DD827228-EEB1-40E6-BFDD-DF11D386F038}" type="pres">
      <dgm:prSet presAssocID="{EB6FD6E3-8C53-4195-A87E-742A73DF583F}" presName="node" presStyleLbl="alignAccFollowNode1" presStyleIdx="0" presStyleCnt="4" custScaleX="221229" custScaleY="147494" custLinFactX="24588" custLinFactNeighborX="100000" custLinFactNeighborY="4766">
        <dgm:presLayoutVars>
          <dgm:bulletEnabled val="1"/>
        </dgm:presLayoutVars>
      </dgm:prSet>
      <dgm:spPr/>
      <dgm:t>
        <a:bodyPr/>
        <a:lstStyle/>
        <a:p>
          <a:endParaRPr lang="hu-HU"/>
        </a:p>
      </dgm:t>
    </dgm:pt>
    <dgm:pt modelId="{E3F7DBD8-B91D-407D-B950-A9CF37F5E871}" type="pres">
      <dgm:prSet presAssocID="{3C2792B8-C0E6-4ED0-B23B-4EA957428DCA}" presName="vSp" presStyleCnt="0"/>
      <dgm:spPr/>
    </dgm:pt>
    <dgm:pt modelId="{3BB87835-2D53-46D0-B1FC-2A488B2D0168}" type="pres">
      <dgm:prSet presAssocID="{8C8BFB33-6155-43DB-A092-B86F8D11417D}" presName="horFlow" presStyleCnt="0"/>
      <dgm:spPr/>
    </dgm:pt>
    <dgm:pt modelId="{8BFC01D5-E1C0-4C09-92EE-9BAAF9AA5F99}" type="pres">
      <dgm:prSet presAssocID="{8C8BFB33-6155-43DB-A092-B86F8D11417D}" presName="bigChev" presStyleLbl="node1" presStyleIdx="1" presStyleCnt="4" custScaleX="143487" custLinFactX="13428" custLinFactNeighborX="100000" custLinFactNeighborY="3740"/>
      <dgm:spPr/>
      <dgm:t>
        <a:bodyPr/>
        <a:lstStyle/>
        <a:p>
          <a:endParaRPr lang="hu-HU"/>
        </a:p>
      </dgm:t>
    </dgm:pt>
    <dgm:pt modelId="{CBB6FCD6-D3EB-411B-BAA8-94CD7E09B3F4}" type="pres">
      <dgm:prSet presAssocID="{D9665D42-087C-419E-B70F-A30EA33872E8}" presName="parTrans" presStyleCnt="0"/>
      <dgm:spPr/>
    </dgm:pt>
    <dgm:pt modelId="{1166FC40-FBF4-4A9F-87E7-BE4C1C53F773}" type="pres">
      <dgm:prSet presAssocID="{B57F68F5-028E-4080-BDC5-6D79DBA65B98}" presName="node" presStyleLbl="alignAccFollowNode1" presStyleIdx="1" presStyleCnt="4" custScaleX="221229" custScaleY="147494" custLinFactX="24588" custLinFactNeighborX="100000" custLinFactNeighborY="4766">
        <dgm:presLayoutVars>
          <dgm:bulletEnabled val="1"/>
        </dgm:presLayoutVars>
      </dgm:prSet>
      <dgm:spPr/>
      <dgm:t>
        <a:bodyPr/>
        <a:lstStyle/>
        <a:p>
          <a:endParaRPr lang="hu-HU"/>
        </a:p>
      </dgm:t>
    </dgm:pt>
    <dgm:pt modelId="{EFB34FB6-09D7-41F8-B60D-5733CD13D7B5}" type="pres">
      <dgm:prSet presAssocID="{8C8BFB33-6155-43DB-A092-B86F8D11417D}" presName="vSp" presStyleCnt="0"/>
      <dgm:spPr/>
    </dgm:pt>
    <dgm:pt modelId="{92B2393F-FADD-4B7B-B90F-39D32F45D6AA}" type="pres">
      <dgm:prSet presAssocID="{426B518E-BB72-4302-9A01-DBE49B09676F}" presName="horFlow" presStyleCnt="0"/>
      <dgm:spPr/>
    </dgm:pt>
    <dgm:pt modelId="{FE6FAE6B-03D4-475A-B4B7-B7139A9FE62D}" type="pres">
      <dgm:prSet presAssocID="{426B518E-BB72-4302-9A01-DBE49B09676F}" presName="bigChev" presStyleLbl="node1" presStyleIdx="2" presStyleCnt="4" custScaleX="143487" custLinFactX="13428" custLinFactNeighborX="100000" custLinFactNeighborY="3740"/>
      <dgm:spPr/>
      <dgm:t>
        <a:bodyPr/>
        <a:lstStyle/>
        <a:p>
          <a:endParaRPr lang="hu-HU"/>
        </a:p>
      </dgm:t>
    </dgm:pt>
    <dgm:pt modelId="{24D705A4-3D54-473D-B1B1-7F3F622664D2}" type="pres">
      <dgm:prSet presAssocID="{5C21C749-7C37-4B92-83CD-56E15A228F9B}" presName="parTrans" presStyleCnt="0"/>
      <dgm:spPr/>
    </dgm:pt>
    <dgm:pt modelId="{4F0E6A41-00FE-4AA2-93BD-DDAA666AE7B3}" type="pres">
      <dgm:prSet presAssocID="{CEDB6F59-E7BA-43D7-9225-63A8B09BD1FD}" presName="node" presStyleLbl="alignAccFollowNode1" presStyleIdx="2" presStyleCnt="4" custScaleX="221229" custScaleY="147494" custLinFactX="24588" custLinFactNeighborX="100000" custLinFactNeighborY="4766">
        <dgm:presLayoutVars>
          <dgm:bulletEnabled val="1"/>
        </dgm:presLayoutVars>
      </dgm:prSet>
      <dgm:spPr/>
      <dgm:t>
        <a:bodyPr/>
        <a:lstStyle/>
        <a:p>
          <a:endParaRPr lang="hu-HU"/>
        </a:p>
      </dgm:t>
    </dgm:pt>
    <dgm:pt modelId="{39FE31FB-CBAC-4C74-B095-58511695B736}" type="pres">
      <dgm:prSet presAssocID="{426B518E-BB72-4302-9A01-DBE49B09676F}" presName="vSp" presStyleCnt="0"/>
      <dgm:spPr/>
    </dgm:pt>
    <dgm:pt modelId="{FFA6A35E-AD65-40C0-BA81-4130ADA8B8B9}" type="pres">
      <dgm:prSet presAssocID="{3F14CA18-FB82-43CD-82C7-BABBE4F14364}" presName="horFlow" presStyleCnt="0"/>
      <dgm:spPr/>
    </dgm:pt>
    <dgm:pt modelId="{AB130211-18CB-43F2-9543-9690C8D3937F}" type="pres">
      <dgm:prSet presAssocID="{3F14CA18-FB82-43CD-82C7-BABBE4F14364}" presName="bigChev" presStyleLbl="node1" presStyleIdx="3" presStyleCnt="4" custScaleX="143487" custLinFactX="13428" custLinFactNeighborX="100000" custLinFactNeighborY="3740"/>
      <dgm:spPr/>
      <dgm:t>
        <a:bodyPr/>
        <a:lstStyle/>
        <a:p>
          <a:endParaRPr lang="hu-HU"/>
        </a:p>
      </dgm:t>
    </dgm:pt>
    <dgm:pt modelId="{03F30CBE-64E8-4F75-AABD-D314ADC5EF3D}" type="pres">
      <dgm:prSet presAssocID="{5BC422C6-8BCE-4D64-9CA7-7483602F3E9A}" presName="parTrans" presStyleCnt="0"/>
      <dgm:spPr/>
    </dgm:pt>
    <dgm:pt modelId="{BE8C7999-D353-4332-997C-A740B15E32D5}" type="pres">
      <dgm:prSet presAssocID="{6696521B-34D0-49B9-8C39-ACFD1A89CCC7}" presName="node" presStyleLbl="alignAccFollowNode1" presStyleIdx="3" presStyleCnt="4" custScaleX="222540" custScaleY="147494" custLinFactX="24588" custLinFactNeighborX="100000" custLinFactNeighborY="4766">
        <dgm:presLayoutVars>
          <dgm:bulletEnabled val="1"/>
        </dgm:presLayoutVars>
      </dgm:prSet>
      <dgm:spPr/>
      <dgm:t>
        <a:bodyPr/>
        <a:lstStyle/>
        <a:p>
          <a:endParaRPr lang="hu-HU"/>
        </a:p>
      </dgm:t>
    </dgm:pt>
  </dgm:ptLst>
  <dgm:cxnLst>
    <dgm:cxn modelId="{AEB5006F-EA73-4572-BD67-1CFDA34AF4DF}" type="presOf" srcId="{CEDB6F59-E7BA-43D7-9225-63A8B09BD1FD}" destId="{4F0E6A41-00FE-4AA2-93BD-DDAA666AE7B3}" srcOrd="0" destOrd="0" presId="urn:microsoft.com/office/officeart/2005/8/layout/lProcess3"/>
    <dgm:cxn modelId="{7D5F554D-3198-4C55-9D73-0C78419A2462}" type="presOf" srcId="{3F14CA18-FB82-43CD-82C7-BABBE4F14364}" destId="{AB130211-18CB-43F2-9543-9690C8D3937F}" srcOrd="0" destOrd="0" presId="urn:microsoft.com/office/officeart/2005/8/layout/lProcess3"/>
    <dgm:cxn modelId="{E5B2F240-5EE3-4C99-9107-13D208D8B8F1}" type="presOf" srcId="{3C2792B8-C0E6-4ED0-B23B-4EA957428DCA}" destId="{203432C2-2330-410D-B2D7-2DBECB52DD6C}" srcOrd="0" destOrd="0" presId="urn:microsoft.com/office/officeart/2005/8/layout/lProcess3"/>
    <dgm:cxn modelId="{C061AFF3-9F7B-479A-A5F0-E4ABF3017007}" type="presOf" srcId="{02FEAC42-CB50-49E1-BAED-EFE90AD2CDE0}" destId="{16F91FC8-97F9-4203-93E1-F4515E8171E0}" srcOrd="0" destOrd="0" presId="urn:microsoft.com/office/officeart/2005/8/layout/lProcess3"/>
    <dgm:cxn modelId="{0832B954-E421-45BF-B4D0-D893058B5E75}" srcId="{3C2792B8-C0E6-4ED0-B23B-4EA957428DCA}" destId="{EB6FD6E3-8C53-4195-A87E-742A73DF583F}" srcOrd="0" destOrd="0" parTransId="{B49E8656-91E6-4F26-9080-A6E063961748}" sibTransId="{B6FD5E04-9A4C-4AC0-8A9D-413EBED40FF7}"/>
    <dgm:cxn modelId="{E1F00D50-AB7D-4C67-B892-53EDC82B8B1A}" type="presOf" srcId="{EB6FD6E3-8C53-4195-A87E-742A73DF583F}" destId="{DD827228-EEB1-40E6-BFDD-DF11D386F038}" srcOrd="0" destOrd="0" presId="urn:microsoft.com/office/officeart/2005/8/layout/lProcess3"/>
    <dgm:cxn modelId="{DCCD79CC-78C4-418B-A6DB-FF3250233163}" srcId="{02FEAC42-CB50-49E1-BAED-EFE90AD2CDE0}" destId="{426B518E-BB72-4302-9A01-DBE49B09676F}" srcOrd="2" destOrd="0" parTransId="{3F62B0C2-2530-432A-9D06-837035E3C8A5}" sibTransId="{8160FD58-FA43-4B38-8674-77F31D4EF47B}"/>
    <dgm:cxn modelId="{A9BA394B-37BC-480A-BD75-598AC0D96AD9}" srcId="{426B518E-BB72-4302-9A01-DBE49B09676F}" destId="{CEDB6F59-E7BA-43D7-9225-63A8B09BD1FD}" srcOrd="0" destOrd="0" parTransId="{5C21C749-7C37-4B92-83CD-56E15A228F9B}" sibTransId="{818E6E46-3CF2-436E-93BF-57BD5DDC646E}"/>
    <dgm:cxn modelId="{81EC8CD9-190D-472C-B582-AE9C94102A52}" type="presOf" srcId="{6696521B-34D0-49B9-8C39-ACFD1A89CCC7}" destId="{BE8C7999-D353-4332-997C-A740B15E32D5}" srcOrd="0" destOrd="0" presId="urn:microsoft.com/office/officeart/2005/8/layout/lProcess3"/>
    <dgm:cxn modelId="{B3DF2617-D2D6-4B48-91A0-70CCBCFA9235}" type="presOf" srcId="{B57F68F5-028E-4080-BDC5-6D79DBA65B98}" destId="{1166FC40-FBF4-4A9F-87E7-BE4C1C53F773}" srcOrd="0" destOrd="0" presId="urn:microsoft.com/office/officeart/2005/8/layout/lProcess3"/>
    <dgm:cxn modelId="{928FE8D7-19D0-46B2-858C-734ED0AFFF8B}" srcId="{02FEAC42-CB50-49E1-BAED-EFE90AD2CDE0}" destId="{3F14CA18-FB82-43CD-82C7-BABBE4F14364}" srcOrd="3" destOrd="0" parTransId="{8B2E2ADE-26D4-4144-B405-7A0E94C5DE2A}" sibTransId="{1A7857DC-D945-4F33-BA31-930EA0E1C385}"/>
    <dgm:cxn modelId="{32C68EBA-71CF-44C4-A5EB-631BEA9C5A23}" srcId="{3F14CA18-FB82-43CD-82C7-BABBE4F14364}" destId="{6696521B-34D0-49B9-8C39-ACFD1A89CCC7}" srcOrd="0" destOrd="0" parTransId="{5BC422C6-8BCE-4D64-9CA7-7483602F3E9A}" sibTransId="{680DA119-0E8D-4DF7-893D-5EFAC4BACEBE}"/>
    <dgm:cxn modelId="{B046537C-E08F-49E7-9DEB-4F2947122E8E}" type="presOf" srcId="{8C8BFB33-6155-43DB-A092-B86F8D11417D}" destId="{8BFC01D5-E1C0-4C09-92EE-9BAAF9AA5F99}" srcOrd="0" destOrd="0" presId="urn:microsoft.com/office/officeart/2005/8/layout/lProcess3"/>
    <dgm:cxn modelId="{F65F37BD-3195-4191-85E7-5BCC545D53F6}" type="presOf" srcId="{426B518E-BB72-4302-9A01-DBE49B09676F}" destId="{FE6FAE6B-03D4-475A-B4B7-B7139A9FE62D}" srcOrd="0" destOrd="0" presId="urn:microsoft.com/office/officeart/2005/8/layout/lProcess3"/>
    <dgm:cxn modelId="{C4617DAD-CEF3-4AA9-94D2-B6A5258C42A2}" srcId="{8C8BFB33-6155-43DB-A092-B86F8D11417D}" destId="{B57F68F5-028E-4080-BDC5-6D79DBA65B98}" srcOrd="0" destOrd="0" parTransId="{D9665D42-087C-419E-B70F-A30EA33872E8}" sibTransId="{2AAE175D-76AF-4FBB-B94D-976DB44651A4}"/>
    <dgm:cxn modelId="{B8D176B7-75E1-48BA-B7CE-80C0D1530F06}" srcId="{02FEAC42-CB50-49E1-BAED-EFE90AD2CDE0}" destId="{8C8BFB33-6155-43DB-A092-B86F8D11417D}" srcOrd="1" destOrd="0" parTransId="{F6A2EFAB-B341-47F1-8084-D5466BBC79C5}" sibTransId="{34F3DD52-418F-41B9-B707-BDBD37A2E951}"/>
    <dgm:cxn modelId="{5D2373AB-6407-4A91-AAD4-95E0093B29FF}" srcId="{02FEAC42-CB50-49E1-BAED-EFE90AD2CDE0}" destId="{3C2792B8-C0E6-4ED0-B23B-4EA957428DCA}" srcOrd="0" destOrd="0" parTransId="{7ACE2081-AED8-43C6-BEB6-240A950B3C29}" sibTransId="{87299C9D-55B5-4491-8100-588E27823352}"/>
    <dgm:cxn modelId="{320460C8-F600-487A-91DF-23528BF22B97}" type="presParOf" srcId="{16F91FC8-97F9-4203-93E1-F4515E8171E0}" destId="{387E5259-A605-4DA0-8E29-E86AAF55FA49}" srcOrd="0" destOrd="0" presId="urn:microsoft.com/office/officeart/2005/8/layout/lProcess3"/>
    <dgm:cxn modelId="{FE468A64-A288-471F-B4D4-F6FFB419CAF6}" type="presParOf" srcId="{387E5259-A605-4DA0-8E29-E86AAF55FA49}" destId="{203432C2-2330-410D-B2D7-2DBECB52DD6C}" srcOrd="0" destOrd="0" presId="urn:microsoft.com/office/officeart/2005/8/layout/lProcess3"/>
    <dgm:cxn modelId="{5F1932C8-C72A-478F-8381-47B756927C59}" type="presParOf" srcId="{387E5259-A605-4DA0-8E29-E86AAF55FA49}" destId="{41FAA24F-A51A-44C3-A20E-5A92264193BA}" srcOrd="1" destOrd="0" presId="urn:microsoft.com/office/officeart/2005/8/layout/lProcess3"/>
    <dgm:cxn modelId="{CA0AEB78-C776-419D-B3CC-744E531B42F0}" type="presParOf" srcId="{387E5259-A605-4DA0-8E29-E86AAF55FA49}" destId="{DD827228-EEB1-40E6-BFDD-DF11D386F038}" srcOrd="2" destOrd="0" presId="urn:microsoft.com/office/officeart/2005/8/layout/lProcess3"/>
    <dgm:cxn modelId="{D4213709-10AD-498E-BB22-A6A759779677}" type="presParOf" srcId="{16F91FC8-97F9-4203-93E1-F4515E8171E0}" destId="{E3F7DBD8-B91D-407D-B950-A9CF37F5E871}" srcOrd="1" destOrd="0" presId="urn:microsoft.com/office/officeart/2005/8/layout/lProcess3"/>
    <dgm:cxn modelId="{BBCFFE39-724C-46A6-BD66-3AEE017BD64F}" type="presParOf" srcId="{16F91FC8-97F9-4203-93E1-F4515E8171E0}" destId="{3BB87835-2D53-46D0-B1FC-2A488B2D0168}" srcOrd="2" destOrd="0" presId="urn:microsoft.com/office/officeart/2005/8/layout/lProcess3"/>
    <dgm:cxn modelId="{E0E54055-FA8E-43CF-A20F-370E1EDAAE85}" type="presParOf" srcId="{3BB87835-2D53-46D0-B1FC-2A488B2D0168}" destId="{8BFC01D5-E1C0-4C09-92EE-9BAAF9AA5F99}" srcOrd="0" destOrd="0" presId="urn:microsoft.com/office/officeart/2005/8/layout/lProcess3"/>
    <dgm:cxn modelId="{964FEF42-CAD0-44A1-890E-0441117FCC4D}" type="presParOf" srcId="{3BB87835-2D53-46D0-B1FC-2A488B2D0168}" destId="{CBB6FCD6-D3EB-411B-BAA8-94CD7E09B3F4}" srcOrd="1" destOrd="0" presId="urn:microsoft.com/office/officeart/2005/8/layout/lProcess3"/>
    <dgm:cxn modelId="{0B8F2309-B1DA-420B-BDEE-628BDA5CA937}" type="presParOf" srcId="{3BB87835-2D53-46D0-B1FC-2A488B2D0168}" destId="{1166FC40-FBF4-4A9F-87E7-BE4C1C53F773}" srcOrd="2" destOrd="0" presId="urn:microsoft.com/office/officeart/2005/8/layout/lProcess3"/>
    <dgm:cxn modelId="{41F60A0C-F29C-4BC4-BF7C-3ABF20E38869}" type="presParOf" srcId="{16F91FC8-97F9-4203-93E1-F4515E8171E0}" destId="{EFB34FB6-09D7-41F8-B60D-5733CD13D7B5}" srcOrd="3" destOrd="0" presId="urn:microsoft.com/office/officeart/2005/8/layout/lProcess3"/>
    <dgm:cxn modelId="{78111761-F9B6-41D5-9BEA-0364E93D810B}" type="presParOf" srcId="{16F91FC8-97F9-4203-93E1-F4515E8171E0}" destId="{92B2393F-FADD-4B7B-B90F-39D32F45D6AA}" srcOrd="4" destOrd="0" presId="urn:microsoft.com/office/officeart/2005/8/layout/lProcess3"/>
    <dgm:cxn modelId="{03C33A4F-FF31-49F5-9363-08EFC0B38ABD}" type="presParOf" srcId="{92B2393F-FADD-4B7B-B90F-39D32F45D6AA}" destId="{FE6FAE6B-03D4-475A-B4B7-B7139A9FE62D}" srcOrd="0" destOrd="0" presId="urn:microsoft.com/office/officeart/2005/8/layout/lProcess3"/>
    <dgm:cxn modelId="{383A2AA3-EBE6-467D-B967-EE50C7F3BAE4}" type="presParOf" srcId="{92B2393F-FADD-4B7B-B90F-39D32F45D6AA}" destId="{24D705A4-3D54-473D-B1B1-7F3F622664D2}" srcOrd="1" destOrd="0" presId="urn:microsoft.com/office/officeart/2005/8/layout/lProcess3"/>
    <dgm:cxn modelId="{8296F194-C36B-4EEA-BB56-6DF7FC98CD99}" type="presParOf" srcId="{92B2393F-FADD-4B7B-B90F-39D32F45D6AA}" destId="{4F0E6A41-00FE-4AA2-93BD-DDAA666AE7B3}" srcOrd="2" destOrd="0" presId="urn:microsoft.com/office/officeart/2005/8/layout/lProcess3"/>
    <dgm:cxn modelId="{F0D3C141-9B2D-4241-BD28-B8055ED0A309}" type="presParOf" srcId="{16F91FC8-97F9-4203-93E1-F4515E8171E0}" destId="{39FE31FB-CBAC-4C74-B095-58511695B736}" srcOrd="5" destOrd="0" presId="urn:microsoft.com/office/officeart/2005/8/layout/lProcess3"/>
    <dgm:cxn modelId="{F6DABB52-7481-4CF0-88F2-979122B250F1}" type="presParOf" srcId="{16F91FC8-97F9-4203-93E1-F4515E8171E0}" destId="{FFA6A35E-AD65-40C0-BA81-4130ADA8B8B9}" srcOrd="6" destOrd="0" presId="urn:microsoft.com/office/officeart/2005/8/layout/lProcess3"/>
    <dgm:cxn modelId="{77FF3AAF-F3D9-4D5B-814A-902488C93628}" type="presParOf" srcId="{FFA6A35E-AD65-40C0-BA81-4130ADA8B8B9}" destId="{AB130211-18CB-43F2-9543-9690C8D3937F}" srcOrd="0" destOrd="0" presId="urn:microsoft.com/office/officeart/2005/8/layout/lProcess3"/>
    <dgm:cxn modelId="{190D3EDB-0889-4434-8121-A28F3E32A3A2}" type="presParOf" srcId="{FFA6A35E-AD65-40C0-BA81-4130ADA8B8B9}" destId="{03F30CBE-64E8-4F75-AABD-D314ADC5EF3D}" srcOrd="1" destOrd="0" presId="urn:microsoft.com/office/officeart/2005/8/layout/lProcess3"/>
    <dgm:cxn modelId="{980B1709-532D-4534-83B0-C1EE47B46405}" type="presParOf" srcId="{FFA6A35E-AD65-40C0-BA81-4130ADA8B8B9}" destId="{BE8C7999-D353-4332-997C-A740B15E32D5}"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D6109-EE59-4A68-A53A-EC68B39D6AB6}" type="doc">
      <dgm:prSet loTypeId="urn:microsoft.com/office/officeart/2005/8/layout/vList4#1" loCatId="list" qsTypeId="urn:microsoft.com/office/officeart/2005/8/quickstyle/simple1" qsCatId="simple" csTypeId="urn:microsoft.com/office/officeart/2005/8/colors/accent5_1" csCatId="accent5" phldr="1"/>
      <dgm:spPr/>
      <dgm:t>
        <a:bodyPr/>
        <a:lstStyle/>
        <a:p>
          <a:endParaRPr lang="hu-HU"/>
        </a:p>
      </dgm:t>
    </dgm:pt>
    <dgm:pt modelId="{F0CBFA81-AC4E-4118-9449-543284BD2A5E}">
      <dgm:prSet phldrT="[Szöveg]" custT="1"/>
      <dgm:spPr/>
      <dgm:t>
        <a:bodyPr/>
        <a:lstStyle/>
        <a:p>
          <a:r>
            <a:rPr lang="hu-HU" sz="2400" b="1" dirty="0">
              <a:solidFill>
                <a:schemeClr val="bg1"/>
              </a:solidFill>
              <a:latin typeface="Arial" pitchFamily="34" charset="0"/>
              <a:cs typeface="Arial" pitchFamily="34" charset="0"/>
            </a:rPr>
            <a:t>1</a:t>
          </a:r>
          <a:r>
            <a:rPr lang="hu-HU" sz="2400" b="1">
              <a:solidFill>
                <a:schemeClr val="bg1"/>
              </a:solidFill>
              <a:latin typeface="Arial" pitchFamily="34" charset="0"/>
              <a:cs typeface="Arial" pitchFamily="34" charset="0"/>
            </a:rPr>
            <a:t>. Levegővel </a:t>
          </a:r>
          <a:endParaRPr lang="hu-HU" sz="2400" b="1"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Nyitott edényben lévő alapanyagba, ételbe</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bármi belehullhat, beleeshet a levegőből.</a:t>
          </a:r>
        </a:p>
      </dgm:t>
    </dgm:pt>
    <dgm:pt modelId="{7A07B1EC-3AA6-40D8-A814-A8D2CF6011A9}" type="parTrans" cxnId="{9BD2BD02-FD50-41F5-BF53-E0E94F9F385D}">
      <dgm:prSet/>
      <dgm:spPr/>
      <dgm:t>
        <a:bodyPr/>
        <a:lstStyle/>
        <a:p>
          <a:endParaRPr lang="hu-HU" sz="1600">
            <a:latin typeface="Arial" pitchFamily="34" charset="0"/>
            <a:cs typeface="Arial" pitchFamily="34" charset="0"/>
          </a:endParaRPr>
        </a:p>
      </dgm:t>
    </dgm:pt>
    <dgm:pt modelId="{D937BD71-4B8F-4039-B2D9-F4DA41D762E2}" type="sibTrans" cxnId="{9BD2BD02-FD50-41F5-BF53-E0E94F9F385D}">
      <dgm:prSet/>
      <dgm:spPr/>
      <dgm:t>
        <a:bodyPr/>
        <a:lstStyle/>
        <a:p>
          <a:endParaRPr lang="hu-HU" sz="1600">
            <a:latin typeface="Arial" pitchFamily="34" charset="0"/>
            <a:cs typeface="Arial" pitchFamily="34" charset="0"/>
          </a:endParaRPr>
        </a:p>
      </dgm:t>
    </dgm:pt>
    <dgm:pt modelId="{CE89CC9B-1DCA-4915-95BB-DBC75A9DEE03}">
      <dgm:prSet phldrT="[Szöveg]" custT="1"/>
      <dgm:spPr/>
      <dgm:t>
        <a:bodyPr/>
        <a:lstStyle/>
        <a:p>
          <a:r>
            <a:rPr lang="hu-HU" sz="2400" b="1" dirty="0">
              <a:solidFill>
                <a:schemeClr val="bg1"/>
              </a:solidFill>
              <a:latin typeface="Arial" pitchFamily="34" charset="0"/>
              <a:cs typeface="Arial" pitchFamily="34" charset="0"/>
            </a:rPr>
            <a:t>2</a:t>
          </a:r>
          <a:r>
            <a:rPr lang="hu-HU" sz="2400" b="1">
              <a:solidFill>
                <a:schemeClr val="bg1"/>
              </a:solidFill>
              <a:latin typeface="Arial" pitchFamily="34" charset="0"/>
              <a:cs typeface="Arial" pitchFamily="34" charset="0"/>
            </a:rPr>
            <a:t>. Vízzel</a:t>
          </a:r>
          <a:endParaRPr lang="hu-HU" sz="2400" b="1"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Az ételkészítéshez felhasznált víz lehet kémiai anyagtól vagy mikrobáktól szennyezett.</a:t>
          </a:r>
        </a:p>
      </dgm:t>
    </dgm:pt>
    <dgm:pt modelId="{BFDBC443-A5C9-47E2-BCEF-B4672751CF26}" type="parTrans" cxnId="{E2B66AD0-1417-4EBA-B692-56FC1202DADF}">
      <dgm:prSet/>
      <dgm:spPr/>
      <dgm:t>
        <a:bodyPr/>
        <a:lstStyle/>
        <a:p>
          <a:endParaRPr lang="hu-HU" sz="1600">
            <a:latin typeface="Arial" pitchFamily="34" charset="0"/>
            <a:cs typeface="Arial" pitchFamily="34" charset="0"/>
          </a:endParaRPr>
        </a:p>
      </dgm:t>
    </dgm:pt>
    <dgm:pt modelId="{7DD04A69-D637-4729-B548-191C879CF9AE}" type="sibTrans" cxnId="{E2B66AD0-1417-4EBA-B692-56FC1202DADF}">
      <dgm:prSet/>
      <dgm:spPr/>
      <dgm:t>
        <a:bodyPr/>
        <a:lstStyle/>
        <a:p>
          <a:endParaRPr lang="hu-HU" sz="1600">
            <a:latin typeface="Arial" pitchFamily="34" charset="0"/>
            <a:cs typeface="Arial" pitchFamily="34" charset="0"/>
          </a:endParaRPr>
        </a:p>
      </dgm:t>
    </dgm:pt>
    <dgm:pt modelId="{B9511077-89A5-4EB7-970B-BEC54F313653}">
      <dgm:prSet phldrT="[Szöveg]" custT="1"/>
      <dgm:spPr/>
      <dgm:t>
        <a:bodyPr/>
        <a:lstStyle/>
        <a:p>
          <a:r>
            <a:rPr lang="hu-HU" sz="2400" b="1" dirty="0">
              <a:solidFill>
                <a:schemeClr val="bg1"/>
              </a:solidFill>
              <a:latin typeface="Arial" pitchFamily="34" charset="0"/>
              <a:cs typeface="Arial" pitchFamily="34" charset="0"/>
            </a:rPr>
            <a:t>3</a:t>
          </a:r>
          <a:r>
            <a:rPr lang="hu-HU" sz="2400" b="1">
              <a:solidFill>
                <a:schemeClr val="bg1"/>
              </a:solidFill>
              <a:latin typeface="Arial" pitchFamily="34" charset="0"/>
              <a:cs typeface="Arial" pitchFamily="34" charset="0"/>
            </a:rPr>
            <a:t>. Környezettel</a:t>
          </a:r>
          <a:endParaRPr lang="hu-HU" sz="2400" b="1" dirty="0">
            <a:solidFill>
              <a:schemeClr val="bg1"/>
            </a:solidFill>
            <a:latin typeface="Arial" pitchFamily="34" charset="0"/>
            <a:cs typeface="Arial" pitchFamily="34" charset="0"/>
          </a:endParaRPr>
        </a:p>
        <a:p>
          <a:r>
            <a:rPr lang="hu-HU" sz="2400">
              <a:solidFill>
                <a:schemeClr val="bg1"/>
              </a:solidFill>
              <a:latin typeface="Arial" pitchFamily="34" charset="0"/>
              <a:cs typeface="Arial" pitchFamily="34" charset="0"/>
            </a:rPr>
            <a:t>Az élelmiszerekhez tárolásuk során </a:t>
          </a:r>
          <a:r>
            <a:rPr lang="hu-HU" sz="2400" dirty="0">
              <a:solidFill>
                <a:schemeClr val="bg1"/>
              </a:solidFill>
              <a:latin typeface="Arial" pitchFamily="34" charset="0"/>
              <a:cs typeface="Arial" pitchFamily="34" charset="0"/>
            </a:rPr>
            <a:t>hozzáférnek a környezet mikrobái, </a:t>
          </a:r>
          <a:r>
            <a:rPr lang="hu-HU" sz="2400">
              <a:solidFill>
                <a:schemeClr val="bg1"/>
              </a:solidFill>
              <a:latin typeface="Arial" pitchFamily="34" charset="0"/>
              <a:cs typeface="Arial" pitchFamily="34" charset="0"/>
            </a:rPr>
            <a:t>a rovarok és </a:t>
          </a:r>
          <a:r>
            <a:rPr lang="hu-HU" sz="2400" dirty="0">
              <a:solidFill>
                <a:schemeClr val="bg1"/>
              </a:solidFill>
              <a:latin typeface="Arial" pitchFamily="34" charset="0"/>
              <a:cs typeface="Arial" pitchFamily="34" charset="0"/>
            </a:rPr>
            <a:t>nagyobb állatok.</a:t>
          </a:r>
        </a:p>
      </dgm:t>
    </dgm:pt>
    <dgm:pt modelId="{62031892-ECC3-462F-AD8F-BFF1A9B3291E}" type="parTrans" cxnId="{C597630E-33D8-41E4-815B-DF273D84C9F1}">
      <dgm:prSet/>
      <dgm:spPr/>
      <dgm:t>
        <a:bodyPr/>
        <a:lstStyle/>
        <a:p>
          <a:endParaRPr lang="hu-HU" sz="1600">
            <a:latin typeface="Arial" pitchFamily="34" charset="0"/>
            <a:cs typeface="Arial" pitchFamily="34" charset="0"/>
          </a:endParaRPr>
        </a:p>
      </dgm:t>
    </dgm:pt>
    <dgm:pt modelId="{2A590679-042B-4A6C-9DC4-04CB2689BE4F}" type="sibTrans" cxnId="{C597630E-33D8-41E4-815B-DF273D84C9F1}">
      <dgm:prSet/>
      <dgm:spPr/>
      <dgm:t>
        <a:bodyPr/>
        <a:lstStyle/>
        <a:p>
          <a:endParaRPr lang="hu-HU" sz="1600">
            <a:latin typeface="Arial" pitchFamily="34" charset="0"/>
            <a:cs typeface="Arial" pitchFamily="34" charset="0"/>
          </a:endParaRPr>
        </a:p>
      </dgm:t>
    </dgm:pt>
    <dgm:pt modelId="{5EA46D1E-A29F-42EA-80DF-B45822F1D34D}" type="pres">
      <dgm:prSet presAssocID="{BC3D6109-EE59-4A68-A53A-EC68B39D6AB6}" presName="linear" presStyleCnt="0">
        <dgm:presLayoutVars>
          <dgm:dir/>
          <dgm:resizeHandles val="exact"/>
        </dgm:presLayoutVars>
      </dgm:prSet>
      <dgm:spPr/>
      <dgm:t>
        <a:bodyPr/>
        <a:lstStyle/>
        <a:p>
          <a:endParaRPr lang="hu-HU"/>
        </a:p>
      </dgm:t>
    </dgm:pt>
    <dgm:pt modelId="{A7781601-8380-40BE-B59D-E75F3D833CE4}" type="pres">
      <dgm:prSet presAssocID="{F0CBFA81-AC4E-4118-9449-543284BD2A5E}" presName="comp" presStyleCnt="0"/>
      <dgm:spPr/>
    </dgm:pt>
    <dgm:pt modelId="{1556137C-B54C-4217-B2F9-C311D0FF3A26}" type="pres">
      <dgm:prSet presAssocID="{F0CBFA81-AC4E-4118-9449-543284BD2A5E}" presName="box" presStyleLbl="node1" presStyleIdx="0" presStyleCnt="3"/>
      <dgm:spPr/>
      <dgm:t>
        <a:bodyPr/>
        <a:lstStyle/>
        <a:p>
          <a:endParaRPr lang="hu-HU"/>
        </a:p>
      </dgm:t>
    </dgm:pt>
    <dgm:pt modelId="{E1DBA404-106F-41F3-B033-68B483D55C70}" type="pres">
      <dgm:prSet presAssocID="{F0CBFA81-AC4E-4118-9449-543284BD2A5E}" presName="img" presStyleLbl="fgImgPlace1" presStyleIdx="0" presStyleCnt="3"/>
      <dgm:spPr>
        <a:blipFill dpi="0" rotWithShape="0">
          <a:blip xmlns:r="http://schemas.openxmlformats.org/officeDocument/2006/relationships" r:embed="rId1"/>
          <a:srcRect/>
          <a:stretch>
            <a:fillRect l="-17000" t="-7000" r="-17000" b="-9000"/>
          </a:stretch>
        </a:blipFill>
      </dgm:spPr>
    </dgm:pt>
    <dgm:pt modelId="{AFB54F40-4DD2-4F91-8BD6-745AAAD83EC1}" type="pres">
      <dgm:prSet presAssocID="{F0CBFA81-AC4E-4118-9449-543284BD2A5E}" presName="text" presStyleLbl="node1" presStyleIdx="0" presStyleCnt="3">
        <dgm:presLayoutVars>
          <dgm:bulletEnabled val="1"/>
        </dgm:presLayoutVars>
      </dgm:prSet>
      <dgm:spPr/>
      <dgm:t>
        <a:bodyPr/>
        <a:lstStyle/>
        <a:p>
          <a:endParaRPr lang="hu-HU"/>
        </a:p>
      </dgm:t>
    </dgm:pt>
    <dgm:pt modelId="{83086887-19C8-4DCD-9C07-1FF068A2562E}" type="pres">
      <dgm:prSet presAssocID="{D937BD71-4B8F-4039-B2D9-F4DA41D762E2}" presName="spacer" presStyleCnt="0"/>
      <dgm:spPr/>
    </dgm:pt>
    <dgm:pt modelId="{CAAAB01A-4BE4-4135-835D-C4CB78D67F77}" type="pres">
      <dgm:prSet presAssocID="{CE89CC9B-1DCA-4915-95BB-DBC75A9DEE03}" presName="comp" presStyleCnt="0"/>
      <dgm:spPr/>
    </dgm:pt>
    <dgm:pt modelId="{F36ED790-8BE4-4235-B703-C0C551B0A75B}" type="pres">
      <dgm:prSet presAssocID="{CE89CC9B-1DCA-4915-95BB-DBC75A9DEE03}" presName="box" presStyleLbl="node1" presStyleIdx="1" presStyleCnt="3"/>
      <dgm:spPr/>
      <dgm:t>
        <a:bodyPr/>
        <a:lstStyle/>
        <a:p>
          <a:endParaRPr lang="hu-HU"/>
        </a:p>
      </dgm:t>
    </dgm:pt>
    <dgm:pt modelId="{B89332DE-E153-4C20-B8FE-390F58E1DA9F}" type="pres">
      <dgm:prSet presAssocID="{CE89CC9B-1DCA-4915-95BB-DBC75A9DEE03}" presName="img" presStyleLbl="fgImgPlace1" presStyleIdx="1" presStyleCnt="3"/>
      <dgm:spPr>
        <a:blipFill dpi="0" rotWithShape="0">
          <a:blip xmlns:r="http://schemas.openxmlformats.org/officeDocument/2006/relationships" r:embed="rId2"/>
          <a:srcRect/>
          <a:stretch>
            <a:fillRect l="-5000" t="-16000" r="-4000" b="-34000"/>
          </a:stretch>
        </a:blipFill>
      </dgm:spPr>
    </dgm:pt>
    <dgm:pt modelId="{45DAA959-BE45-49EF-94D3-55CD67C17546}" type="pres">
      <dgm:prSet presAssocID="{CE89CC9B-1DCA-4915-95BB-DBC75A9DEE03}" presName="text" presStyleLbl="node1" presStyleIdx="1" presStyleCnt="3">
        <dgm:presLayoutVars>
          <dgm:bulletEnabled val="1"/>
        </dgm:presLayoutVars>
      </dgm:prSet>
      <dgm:spPr/>
      <dgm:t>
        <a:bodyPr/>
        <a:lstStyle/>
        <a:p>
          <a:endParaRPr lang="hu-HU"/>
        </a:p>
      </dgm:t>
    </dgm:pt>
    <dgm:pt modelId="{2B88E37D-05C3-4B67-BE8C-79E47E27E1C7}" type="pres">
      <dgm:prSet presAssocID="{7DD04A69-D637-4729-B548-191C879CF9AE}" presName="spacer" presStyleCnt="0"/>
      <dgm:spPr/>
    </dgm:pt>
    <dgm:pt modelId="{ABBD95FD-5ACD-4F19-ACE2-CC59EFBD624B}" type="pres">
      <dgm:prSet presAssocID="{B9511077-89A5-4EB7-970B-BEC54F313653}" presName="comp" presStyleCnt="0"/>
      <dgm:spPr/>
    </dgm:pt>
    <dgm:pt modelId="{C94CB3CD-E711-4761-B135-65B82B031D85}" type="pres">
      <dgm:prSet presAssocID="{B9511077-89A5-4EB7-970B-BEC54F313653}" presName="box" presStyleLbl="node1" presStyleIdx="2" presStyleCnt="3"/>
      <dgm:spPr/>
      <dgm:t>
        <a:bodyPr/>
        <a:lstStyle/>
        <a:p>
          <a:endParaRPr lang="hu-HU"/>
        </a:p>
      </dgm:t>
    </dgm:pt>
    <dgm:pt modelId="{92802117-920E-42D7-8FEC-BEA2DDA89C3E}" type="pres">
      <dgm:prSet presAssocID="{B9511077-89A5-4EB7-970B-BEC54F313653}" presName="img" presStyleLbl="fgImgPlace1" presStyleIdx="2" presStyleCnt="3"/>
      <dgm:spPr>
        <a:blipFill dpi="0" rotWithShape="0">
          <a:blip xmlns:r="http://schemas.openxmlformats.org/officeDocument/2006/relationships" r:embed="rId3"/>
          <a:srcRect/>
          <a:stretch>
            <a:fillRect l="15000" t="-15000" r="20000" b="7000"/>
          </a:stretch>
        </a:blipFill>
      </dgm:spPr>
    </dgm:pt>
    <dgm:pt modelId="{70F1CEDC-F147-4306-9398-051F30747F5C}" type="pres">
      <dgm:prSet presAssocID="{B9511077-89A5-4EB7-970B-BEC54F313653}" presName="text" presStyleLbl="node1" presStyleIdx="2" presStyleCnt="3">
        <dgm:presLayoutVars>
          <dgm:bulletEnabled val="1"/>
        </dgm:presLayoutVars>
      </dgm:prSet>
      <dgm:spPr/>
      <dgm:t>
        <a:bodyPr/>
        <a:lstStyle/>
        <a:p>
          <a:endParaRPr lang="hu-HU"/>
        </a:p>
      </dgm:t>
    </dgm:pt>
  </dgm:ptLst>
  <dgm:cxnLst>
    <dgm:cxn modelId="{C88FFC68-2FEA-4446-94AD-9FAA0FAE4562}" type="presOf" srcId="{BC3D6109-EE59-4A68-A53A-EC68B39D6AB6}" destId="{5EA46D1E-A29F-42EA-80DF-B45822F1D34D}" srcOrd="0" destOrd="0" presId="urn:microsoft.com/office/officeart/2005/8/layout/vList4#1"/>
    <dgm:cxn modelId="{279E0295-E0EF-4834-A796-31B6668F9CDF}" type="presOf" srcId="{F0CBFA81-AC4E-4118-9449-543284BD2A5E}" destId="{1556137C-B54C-4217-B2F9-C311D0FF3A26}" srcOrd="0" destOrd="0" presId="urn:microsoft.com/office/officeart/2005/8/layout/vList4#1"/>
    <dgm:cxn modelId="{E2B66AD0-1417-4EBA-B692-56FC1202DADF}" srcId="{BC3D6109-EE59-4A68-A53A-EC68B39D6AB6}" destId="{CE89CC9B-1DCA-4915-95BB-DBC75A9DEE03}" srcOrd="1" destOrd="0" parTransId="{BFDBC443-A5C9-47E2-BCEF-B4672751CF26}" sibTransId="{7DD04A69-D637-4729-B548-191C879CF9AE}"/>
    <dgm:cxn modelId="{E0941DE3-DA45-4F7B-A6E4-50800BEA6E77}" type="presOf" srcId="{B9511077-89A5-4EB7-970B-BEC54F313653}" destId="{70F1CEDC-F147-4306-9398-051F30747F5C}" srcOrd="1" destOrd="0" presId="urn:microsoft.com/office/officeart/2005/8/layout/vList4#1"/>
    <dgm:cxn modelId="{ABBBD8C6-170F-4545-A7F0-5BB83600E03D}" type="presOf" srcId="{CE89CC9B-1DCA-4915-95BB-DBC75A9DEE03}" destId="{F36ED790-8BE4-4235-B703-C0C551B0A75B}" srcOrd="0" destOrd="0" presId="urn:microsoft.com/office/officeart/2005/8/layout/vList4#1"/>
    <dgm:cxn modelId="{AD196B44-32AA-46AF-804E-EB96113E85DD}" type="presOf" srcId="{B9511077-89A5-4EB7-970B-BEC54F313653}" destId="{C94CB3CD-E711-4761-B135-65B82B031D85}" srcOrd="0" destOrd="0" presId="urn:microsoft.com/office/officeart/2005/8/layout/vList4#1"/>
    <dgm:cxn modelId="{C597630E-33D8-41E4-815B-DF273D84C9F1}" srcId="{BC3D6109-EE59-4A68-A53A-EC68B39D6AB6}" destId="{B9511077-89A5-4EB7-970B-BEC54F313653}" srcOrd="2" destOrd="0" parTransId="{62031892-ECC3-462F-AD8F-BFF1A9B3291E}" sibTransId="{2A590679-042B-4A6C-9DC4-04CB2689BE4F}"/>
    <dgm:cxn modelId="{9BD2BD02-FD50-41F5-BF53-E0E94F9F385D}" srcId="{BC3D6109-EE59-4A68-A53A-EC68B39D6AB6}" destId="{F0CBFA81-AC4E-4118-9449-543284BD2A5E}" srcOrd="0" destOrd="0" parTransId="{7A07B1EC-3AA6-40D8-A814-A8D2CF6011A9}" sibTransId="{D937BD71-4B8F-4039-B2D9-F4DA41D762E2}"/>
    <dgm:cxn modelId="{38C25D8E-6586-4E7E-8FA6-DB889E18E1AF}" type="presOf" srcId="{CE89CC9B-1DCA-4915-95BB-DBC75A9DEE03}" destId="{45DAA959-BE45-49EF-94D3-55CD67C17546}" srcOrd="1" destOrd="0" presId="urn:microsoft.com/office/officeart/2005/8/layout/vList4#1"/>
    <dgm:cxn modelId="{BE5EBDC3-E070-431D-BC2B-B6855EB7D65E}" type="presOf" srcId="{F0CBFA81-AC4E-4118-9449-543284BD2A5E}" destId="{AFB54F40-4DD2-4F91-8BD6-745AAAD83EC1}" srcOrd="1" destOrd="0" presId="urn:microsoft.com/office/officeart/2005/8/layout/vList4#1"/>
    <dgm:cxn modelId="{1D013D84-9B63-47BF-90F3-644341AA8837}" type="presParOf" srcId="{5EA46D1E-A29F-42EA-80DF-B45822F1D34D}" destId="{A7781601-8380-40BE-B59D-E75F3D833CE4}" srcOrd="0" destOrd="0" presId="urn:microsoft.com/office/officeart/2005/8/layout/vList4#1"/>
    <dgm:cxn modelId="{BDA0EC09-09B5-4C63-A014-6C4B93673B68}" type="presParOf" srcId="{A7781601-8380-40BE-B59D-E75F3D833CE4}" destId="{1556137C-B54C-4217-B2F9-C311D0FF3A26}" srcOrd="0" destOrd="0" presId="urn:microsoft.com/office/officeart/2005/8/layout/vList4#1"/>
    <dgm:cxn modelId="{ECD53401-DF2C-4606-8668-6CF9690DDBD8}" type="presParOf" srcId="{A7781601-8380-40BE-B59D-E75F3D833CE4}" destId="{E1DBA404-106F-41F3-B033-68B483D55C70}" srcOrd="1" destOrd="0" presId="urn:microsoft.com/office/officeart/2005/8/layout/vList4#1"/>
    <dgm:cxn modelId="{5C374F8B-AAD5-4A89-BD60-8CDA34BE2A24}" type="presParOf" srcId="{A7781601-8380-40BE-B59D-E75F3D833CE4}" destId="{AFB54F40-4DD2-4F91-8BD6-745AAAD83EC1}" srcOrd="2" destOrd="0" presId="urn:microsoft.com/office/officeart/2005/8/layout/vList4#1"/>
    <dgm:cxn modelId="{09CA6B19-BB55-410F-9C5D-7524773E9C46}" type="presParOf" srcId="{5EA46D1E-A29F-42EA-80DF-B45822F1D34D}" destId="{83086887-19C8-4DCD-9C07-1FF068A2562E}" srcOrd="1" destOrd="0" presId="urn:microsoft.com/office/officeart/2005/8/layout/vList4#1"/>
    <dgm:cxn modelId="{9473CD17-2BA5-4940-992A-CC277B3AD264}" type="presParOf" srcId="{5EA46D1E-A29F-42EA-80DF-B45822F1D34D}" destId="{CAAAB01A-4BE4-4135-835D-C4CB78D67F77}" srcOrd="2" destOrd="0" presId="urn:microsoft.com/office/officeart/2005/8/layout/vList4#1"/>
    <dgm:cxn modelId="{EB99578F-D1EA-4ED7-89FF-84EA5090B6E4}" type="presParOf" srcId="{CAAAB01A-4BE4-4135-835D-C4CB78D67F77}" destId="{F36ED790-8BE4-4235-B703-C0C551B0A75B}" srcOrd="0" destOrd="0" presId="urn:microsoft.com/office/officeart/2005/8/layout/vList4#1"/>
    <dgm:cxn modelId="{754002E2-6114-489F-9361-F54B3A8B81FF}" type="presParOf" srcId="{CAAAB01A-4BE4-4135-835D-C4CB78D67F77}" destId="{B89332DE-E153-4C20-B8FE-390F58E1DA9F}" srcOrd="1" destOrd="0" presId="urn:microsoft.com/office/officeart/2005/8/layout/vList4#1"/>
    <dgm:cxn modelId="{A4D7F66D-13B4-4162-A8F5-6AA9E35C9E48}" type="presParOf" srcId="{CAAAB01A-4BE4-4135-835D-C4CB78D67F77}" destId="{45DAA959-BE45-49EF-94D3-55CD67C17546}" srcOrd="2" destOrd="0" presId="urn:microsoft.com/office/officeart/2005/8/layout/vList4#1"/>
    <dgm:cxn modelId="{83EE856F-74D4-45E2-BBCD-D6F2D1B03758}" type="presParOf" srcId="{5EA46D1E-A29F-42EA-80DF-B45822F1D34D}" destId="{2B88E37D-05C3-4B67-BE8C-79E47E27E1C7}" srcOrd="3" destOrd="0" presId="urn:microsoft.com/office/officeart/2005/8/layout/vList4#1"/>
    <dgm:cxn modelId="{0A4011AE-6E72-453F-A90E-1F423D4FC7E0}" type="presParOf" srcId="{5EA46D1E-A29F-42EA-80DF-B45822F1D34D}" destId="{ABBD95FD-5ACD-4F19-ACE2-CC59EFBD624B}" srcOrd="4" destOrd="0" presId="urn:microsoft.com/office/officeart/2005/8/layout/vList4#1"/>
    <dgm:cxn modelId="{8E72FCD1-468F-447F-A67C-8B282862ABCA}" type="presParOf" srcId="{ABBD95FD-5ACD-4F19-ACE2-CC59EFBD624B}" destId="{C94CB3CD-E711-4761-B135-65B82B031D85}" srcOrd="0" destOrd="0" presId="urn:microsoft.com/office/officeart/2005/8/layout/vList4#1"/>
    <dgm:cxn modelId="{21433AA6-CDC6-4516-BD7A-B526FF220581}" type="presParOf" srcId="{ABBD95FD-5ACD-4F19-ACE2-CC59EFBD624B}" destId="{92802117-920E-42D7-8FEC-BEA2DDA89C3E}" srcOrd="1" destOrd="0" presId="urn:microsoft.com/office/officeart/2005/8/layout/vList4#1"/>
    <dgm:cxn modelId="{F3EBA309-C38D-4C2A-8828-6E3E86420E10}" type="presParOf" srcId="{ABBD95FD-5ACD-4F19-ACE2-CC59EFBD624B}" destId="{70F1CEDC-F147-4306-9398-051F30747F5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D6109-EE59-4A68-A53A-EC68B39D6AB6}" type="doc">
      <dgm:prSet loTypeId="urn:microsoft.com/office/officeart/2005/8/layout/vList4#2" loCatId="list" qsTypeId="urn:microsoft.com/office/officeart/2005/8/quickstyle/simple1" qsCatId="simple" csTypeId="urn:microsoft.com/office/officeart/2005/8/colors/accent5_1" csCatId="accent5" phldr="1"/>
      <dgm:spPr/>
      <dgm:t>
        <a:bodyPr/>
        <a:lstStyle/>
        <a:p>
          <a:endParaRPr lang="hu-HU"/>
        </a:p>
      </dgm:t>
    </dgm:pt>
    <dgm:pt modelId="{F0CBFA81-AC4E-4118-9449-543284BD2A5E}">
      <dgm:prSet phldrT="[Szöveg]" custT="1"/>
      <dgm:spPr/>
      <dgm:t>
        <a:bodyPr/>
        <a:lstStyle/>
        <a:p>
          <a:pPr>
            <a:lnSpc>
              <a:spcPct val="100000"/>
            </a:lnSpc>
            <a:spcAft>
              <a:spcPts val="600"/>
            </a:spcAft>
          </a:pPr>
          <a:r>
            <a:rPr lang="hu-HU" sz="2400" b="1" dirty="0">
              <a:solidFill>
                <a:schemeClr val="bg1"/>
              </a:solidFill>
              <a:latin typeface="Arial" pitchFamily="34" charset="0"/>
              <a:cs typeface="Arial" pitchFamily="34" charset="0"/>
            </a:rPr>
            <a:t>4. Eszközökkel, edényekkel</a:t>
          </a:r>
        </a:p>
        <a:p>
          <a:pPr>
            <a:lnSpc>
              <a:spcPct val="100000"/>
            </a:lnSpc>
            <a:spcAft>
              <a:spcPts val="600"/>
            </a:spcAft>
          </a:pPr>
          <a:r>
            <a:rPr lang="hu-HU" sz="2400" dirty="0">
              <a:solidFill>
                <a:schemeClr val="bg1"/>
              </a:solidFill>
              <a:latin typeface="Arial" pitchFamily="34" charset="0"/>
              <a:cs typeface="Arial" pitchFamily="34" charset="0"/>
            </a:rPr>
            <a:t>Ha koszosak, zsírosak, szennyeződés kerülhet az edényről az ételbe.</a:t>
          </a:r>
        </a:p>
      </dgm:t>
    </dgm:pt>
    <dgm:pt modelId="{7A07B1EC-3AA6-40D8-A814-A8D2CF6011A9}" type="parTrans" cxnId="{9BD2BD02-FD50-41F5-BF53-E0E94F9F385D}">
      <dgm:prSet/>
      <dgm:spPr/>
      <dgm:t>
        <a:bodyPr/>
        <a:lstStyle/>
        <a:p>
          <a:endParaRPr lang="hu-HU" sz="1600">
            <a:latin typeface="Arial" pitchFamily="34" charset="0"/>
            <a:cs typeface="Arial" pitchFamily="34" charset="0"/>
          </a:endParaRPr>
        </a:p>
      </dgm:t>
    </dgm:pt>
    <dgm:pt modelId="{D937BD71-4B8F-4039-B2D9-F4DA41D762E2}" type="sibTrans" cxnId="{9BD2BD02-FD50-41F5-BF53-E0E94F9F385D}">
      <dgm:prSet/>
      <dgm:spPr/>
      <dgm:t>
        <a:bodyPr/>
        <a:lstStyle/>
        <a:p>
          <a:endParaRPr lang="hu-HU" sz="1600">
            <a:latin typeface="Arial" pitchFamily="34" charset="0"/>
            <a:cs typeface="Arial" pitchFamily="34" charset="0"/>
          </a:endParaRPr>
        </a:p>
      </dgm:t>
    </dgm:pt>
    <dgm:pt modelId="{CE89CC9B-1DCA-4915-95BB-DBC75A9DEE03}">
      <dgm:prSet phldrT="[Szöveg]" custT="1"/>
      <dgm:spPr/>
      <dgm:t>
        <a:bodyPr/>
        <a:lstStyle/>
        <a:p>
          <a:pPr>
            <a:spcAft>
              <a:spcPts val="600"/>
            </a:spcAft>
          </a:pPr>
          <a:r>
            <a:rPr lang="hu-HU" sz="2400" b="1" dirty="0">
              <a:solidFill>
                <a:schemeClr val="bg1"/>
              </a:solidFill>
              <a:latin typeface="Arial" pitchFamily="34" charset="0"/>
              <a:cs typeface="Arial" pitchFamily="34" charset="0"/>
            </a:rPr>
            <a:t>5. Vegyszerekkel: tisztítószerek, fertőtlenítőszerek </a:t>
          </a:r>
        </a:p>
        <a:p>
          <a:pPr>
            <a:spcAft>
              <a:spcPts val="600"/>
            </a:spcAft>
          </a:pPr>
          <a:r>
            <a:rPr lang="hu-HU" sz="2400" dirty="0">
              <a:solidFill>
                <a:schemeClr val="bg1"/>
              </a:solidFill>
              <a:latin typeface="Arial" pitchFamily="34" charset="0"/>
              <a:cs typeface="Arial" pitchFamily="34" charset="0"/>
            </a:rPr>
            <a:t>A nem alaposan leöblített edényekről, felületekről mérgező vegyi anyagok juthatnak az ételbe.</a:t>
          </a:r>
          <a:r>
            <a:rPr lang="hu-HU" sz="2400" b="1" dirty="0">
              <a:solidFill>
                <a:schemeClr val="bg1"/>
              </a:solidFill>
              <a:latin typeface="Arial" pitchFamily="34" charset="0"/>
              <a:cs typeface="Arial" pitchFamily="34" charset="0"/>
            </a:rPr>
            <a:t> </a:t>
          </a:r>
        </a:p>
      </dgm:t>
    </dgm:pt>
    <dgm:pt modelId="{BFDBC443-A5C9-47E2-BCEF-B4672751CF26}" type="parTrans" cxnId="{E2B66AD0-1417-4EBA-B692-56FC1202DADF}">
      <dgm:prSet/>
      <dgm:spPr/>
      <dgm:t>
        <a:bodyPr/>
        <a:lstStyle/>
        <a:p>
          <a:endParaRPr lang="hu-HU" sz="1600">
            <a:latin typeface="Arial" pitchFamily="34" charset="0"/>
            <a:cs typeface="Arial" pitchFamily="34" charset="0"/>
          </a:endParaRPr>
        </a:p>
      </dgm:t>
    </dgm:pt>
    <dgm:pt modelId="{7DD04A69-D637-4729-B548-191C879CF9AE}" type="sibTrans" cxnId="{E2B66AD0-1417-4EBA-B692-56FC1202DADF}">
      <dgm:prSet/>
      <dgm:spPr/>
      <dgm:t>
        <a:bodyPr/>
        <a:lstStyle/>
        <a:p>
          <a:endParaRPr lang="hu-HU" sz="1600">
            <a:latin typeface="Arial" pitchFamily="34" charset="0"/>
            <a:cs typeface="Arial" pitchFamily="34" charset="0"/>
          </a:endParaRPr>
        </a:p>
      </dgm:t>
    </dgm:pt>
    <dgm:pt modelId="{B9511077-89A5-4EB7-970B-BEC54F313653}">
      <dgm:prSet phldrT="[Szöveg]" custT="1"/>
      <dgm:spPr/>
      <dgm:t>
        <a:bodyPr/>
        <a:lstStyle/>
        <a:p>
          <a:r>
            <a:rPr lang="hu-HU" sz="2400" b="1" dirty="0">
              <a:solidFill>
                <a:schemeClr val="bg1"/>
              </a:solidFill>
              <a:latin typeface="Arial" pitchFamily="34" charset="0"/>
              <a:cs typeface="Arial" pitchFamily="34" charset="0"/>
            </a:rPr>
            <a:t>6. Vendég, dolgozó</a:t>
          </a:r>
        </a:p>
        <a:p>
          <a:r>
            <a:rPr lang="hu-HU" sz="2400" dirty="0">
              <a:solidFill>
                <a:schemeClr val="bg1"/>
              </a:solidFill>
              <a:latin typeface="Arial" pitchFamily="34" charset="0"/>
              <a:cs typeface="Arial" pitchFamily="34" charset="0"/>
            </a:rPr>
            <a:t>Az emberről hajszálak, korpa, váladék kerülhet az ételbe.</a:t>
          </a:r>
        </a:p>
      </dgm:t>
    </dgm:pt>
    <dgm:pt modelId="{62031892-ECC3-462F-AD8F-BFF1A9B3291E}" type="parTrans" cxnId="{C597630E-33D8-41E4-815B-DF273D84C9F1}">
      <dgm:prSet/>
      <dgm:spPr/>
      <dgm:t>
        <a:bodyPr/>
        <a:lstStyle/>
        <a:p>
          <a:endParaRPr lang="hu-HU" sz="1600">
            <a:latin typeface="Arial" pitchFamily="34" charset="0"/>
            <a:cs typeface="Arial" pitchFamily="34" charset="0"/>
          </a:endParaRPr>
        </a:p>
      </dgm:t>
    </dgm:pt>
    <dgm:pt modelId="{2A590679-042B-4A6C-9DC4-04CB2689BE4F}" type="sibTrans" cxnId="{C597630E-33D8-41E4-815B-DF273D84C9F1}">
      <dgm:prSet/>
      <dgm:spPr/>
      <dgm:t>
        <a:bodyPr/>
        <a:lstStyle/>
        <a:p>
          <a:endParaRPr lang="hu-HU" sz="1600">
            <a:latin typeface="Arial" pitchFamily="34" charset="0"/>
            <a:cs typeface="Arial" pitchFamily="34" charset="0"/>
          </a:endParaRPr>
        </a:p>
      </dgm:t>
    </dgm:pt>
    <dgm:pt modelId="{5EA46D1E-A29F-42EA-80DF-B45822F1D34D}" type="pres">
      <dgm:prSet presAssocID="{BC3D6109-EE59-4A68-A53A-EC68B39D6AB6}" presName="linear" presStyleCnt="0">
        <dgm:presLayoutVars>
          <dgm:dir/>
          <dgm:resizeHandles val="exact"/>
        </dgm:presLayoutVars>
      </dgm:prSet>
      <dgm:spPr/>
      <dgm:t>
        <a:bodyPr/>
        <a:lstStyle/>
        <a:p>
          <a:endParaRPr lang="hu-HU"/>
        </a:p>
      </dgm:t>
    </dgm:pt>
    <dgm:pt modelId="{A7781601-8380-40BE-B59D-E75F3D833CE4}" type="pres">
      <dgm:prSet presAssocID="{F0CBFA81-AC4E-4118-9449-543284BD2A5E}" presName="comp" presStyleCnt="0"/>
      <dgm:spPr/>
    </dgm:pt>
    <dgm:pt modelId="{1556137C-B54C-4217-B2F9-C311D0FF3A26}" type="pres">
      <dgm:prSet presAssocID="{F0CBFA81-AC4E-4118-9449-543284BD2A5E}" presName="box" presStyleLbl="node1" presStyleIdx="0" presStyleCnt="3"/>
      <dgm:spPr/>
      <dgm:t>
        <a:bodyPr/>
        <a:lstStyle/>
        <a:p>
          <a:endParaRPr lang="hu-HU"/>
        </a:p>
      </dgm:t>
    </dgm:pt>
    <dgm:pt modelId="{E1DBA404-106F-41F3-B033-68B483D55C70}" type="pres">
      <dgm:prSet presAssocID="{F0CBFA81-AC4E-4118-9449-543284BD2A5E}" presName="img" presStyleLbl="fgImgPlace1" presStyleIdx="0" presStyleCnt="3"/>
      <dgm:spPr>
        <a:blipFill dpi="0" rotWithShape="0">
          <a:blip xmlns:r="http://schemas.openxmlformats.org/officeDocument/2006/relationships" r:embed="rId1"/>
          <a:srcRect/>
          <a:stretch>
            <a:fillRect l="3000" t="8000" r="11000" b="3000"/>
          </a:stretch>
        </a:blipFill>
      </dgm:spPr>
    </dgm:pt>
    <dgm:pt modelId="{AFB54F40-4DD2-4F91-8BD6-745AAAD83EC1}" type="pres">
      <dgm:prSet presAssocID="{F0CBFA81-AC4E-4118-9449-543284BD2A5E}" presName="text" presStyleLbl="node1" presStyleIdx="0" presStyleCnt="3">
        <dgm:presLayoutVars>
          <dgm:bulletEnabled val="1"/>
        </dgm:presLayoutVars>
      </dgm:prSet>
      <dgm:spPr/>
      <dgm:t>
        <a:bodyPr/>
        <a:lstStyle/>
        <a:p>
          <a:endParaRPr lang="hu-HU"/>
        </a:p>
      </dgm:t>
    </dgm:pt>
    <dgm:pt modelId="{83086887-19C8-4DCD-9C07-1FF068A2562E}" type="pres">
      <dgm:prSet presAssocID="{D937BD71-4B8F-4039-B2D9-F4DA41D762E2}" presName="spacer" presStyleCnt="0"/>
      <dgm:spPr/>
    </dgm:pt>
    <dgm:pt modelId="{CAAAB01A-4BE4-4135-835D-C4CB78D67F77}" type="pres">
      <dgm:prSet presAssocID="{CE89CC9B-1DCA-4915-95BB-DBC75A9DEE03}" presName="comp" presStyleCnt="0"/>
      <dgm:spPr/>
    </dgm:pt>
    <dgm:pt modelId="{F36ED790-8BE4-4235-B703-C0C551B0A75B}" type="pres">
      <dgm:prSet presAssocID="{CE89CC9B-1DCA-4915-95BB-DBC75A9DEE03}" presName="box" presStyleLbl="node1" presStyleIdx="1" presStyleCnt="3" custLinFactNeighborX="-5146" custLinFactNeighborY="3438"/>
      <dgm:spPr/>
      <dgm:t>
        <a:bodyPr/>
        <a:lstStyle/>
        <a:p>
          <a:endParaRPr lang="hu-HU"/>
        </a:p>
      </dgm:t>
    </dgm:pt>
    <dgm:pt modelId="{B89332DE-E153-4C20-B8FE-390F58E1DA9F}" type="pres">
      <dgm:prSet presAssocID="{CE89CC9B-1DCA-4915-95BB-DBC75A9DEE03}" presName="img" presStyleLbl="fgImgPlace1" presStyleIdx="1" presStyleCnt="3"/>
      <dgm:spPr>
        <a:blipFill dpi="0" rotWithShape="0">
          <a:blip xmlns:r="http://schemas.openxmlformats.org/officeDocument/2006/relationships" r:embed="rId2"/>
          <a:srcRect/>
          <a:stretch>
            <a:fillRect l="-5000" t="-16000" r="-4000" b="-34000"/>
          </a:stretch>
        </a:blipFill>
      </dgm:spPr>
    </dgm:pt>
    <dgm:pt modelId="{45DAA959-BE45-49EF-94D3-55CD67C17546}" type="pres">
      <dgm:prSet presAssocID="{CE89CC9B-1DCA-4915-95BB-DBC75A9DEE03}" presName="text" presStyleLbl="node1" presStyleIdx="1" presStyleCnt="3">
        <dgm:presLayoutVars>
          <dgm:bulletEnabled val="1"/>
        </dgm:presLayoutVars>
      </dgm:prSet>
      <dgm:spPr/>
      <dgm:t>
        <a:bodyPr/>
        <a:lstStyle/>
        <a:p>
          <a:endParaRPr lang="hu-HU"/>
        </a:p>
      </dgm:t>
    </dgm:pt>
    <dgm:pt modelId="{2B88E37D-05C3-4B67-BE8C-79E47E27E1C7}" type="pres">
      <dgm:prSet presAssocID="{7DD04A69-D637-4729-B548-191C879CF9AE}" presName="spacer" presStyleCnt="0"/>
      <dgm:spPr/>
    </dgm:pt>
    <dgm:pt modelId="{ABBD95FD-5ACD-4F19-ACE2-CC59EFBD624B}" type="pres">
      <dgm:prSet presAssocID="{B9511077-89A5-4EB7-970B-BEC54F313653}" presName="comp" presStyleCnt="0"/>
      <dgm:spPr/>
    </dgm:pt>
    <dgm:pt modelId="{C94CB3CD-E711-4761-B135-65B82B031D85}" type="pres">
      <dgm:prSet presAssocID="{B9511077-89A5-4EB7-970B-BEC54F313653}" presName="box" presStyleLbl="node1" presStyleIdx="2" presStyleCnt="3"/>
      <dgm:spPr/>
      <dgm:t>
        <a:bodyPr/>
        <a:lstStyle/>
        <a:p>
          <a:endParaRPr lang="hu-HU"/>
        </a:p>
      </dgm:t>
    </dgm:pt>
    <dgm:pt modelId="{92802117-920E-42D7-8FEC-BEA2DDA89C3E}" type="pres">
      <dgm:prSet presAssocID="{B9511077-89A5-4EB7-970B-BEC54F313653}" presName="img" presStyleLbl="fgImgPlace1" presStyleIdx="2" presStyleCnt="3"/>
      <dgm:spPr>
        <a:blipFill dpi="0" rotWithShape="0">
          <a:blip xmlns:r="http://schemas.openxmlformats.org/officeDocument/2006/relationships" r:embed="rId3"/>
          <a:srcRect/>
          <a:stretch>
            <a:fillRect l="12000" t="5000" r="14000" b="6000"/>
          </a:stretch>
        </a:blipFill>
      </dgm:spPr>
    </dgm:pt>
    <dgm:pt modelId="{70F1CEDC-F147-4306-9398-051F30747F5C}" type="pres">
      <dgm:prSet presAssocID="{B9511077-89A5-4EB7-970B-BEC54F313653}" presName="text" presStyleLbl="node1" presStyleIdx="2" presStyleCnt="3">
        <dgm:presLayoutVars>
          <dgm:bulletEnabled val="1"/>
        </dgm:presLayoutVars>
      </dgm:prSet>
      <dgm:spPr/>
      <dgm:t>
        <a:bodyPr/>
        <a:lstStyle/>
        <a:p>
          <a:endParaRPr lang="hu-HU"/>
        </a:p>
      </dgm:t>
    </dgm:pt>
  </dgm:ptLst>
  <dgm:cxnLst>
    <dgm:cxn modelId="{C16F8AB9-111C-4FB0-A734-4D9C438679D2}" type="presOf" srcId="{CE89CC9B-1DCA-4915-95BB-DBC75A9DEE03}" destId="{45DAA959-BE45-49EF-94D3-55CD67C17546}" srcOrd="1" destOrd="0" presId="urn:microsoft.com/office/officeart/2005/8/layout/vList4#2"/>
    <dgm:cxn modelId="{D23647EC-4491-43F1-BEDF-A45A5697A7EB}" type="presOf" srcId="{F0CBFA81-AC4E-4118-9449-543284BD2A5E}" destId="{AFB54F40-4DD2-4F91-8BD6-745AAAD83EC1}" srcOrd="1" destOrd="0" presId="urn:microsoft.com/office/officeart/2005/8/layout/vList4#2"/>
    <dgm:cxn modelId="{CCECE7A9-2638-489E-8126-87B2465EF7EF}" type="presOf" srcId="{BC3D6109-EE59-4A68-A53A-EC68B39D6AB6}" destId="{5EA46D1E-A29F-42EA-80DF-B45822F1D34D}" srcOrd="0" destOrd="0" presId="urn:microsoft.com/office/officeart/2005/8/layout/vList4#2"/>
    <dgm:cxn modelId="{DD554793-A6B2-40B4-BF06-F338D0502B85}" type="presOf" srcId="{B9511077-89A5-4EB7-970B-BEC54F313653}" destId="{C94CB3CD-E711-4761-B135-65B82B031D85}" srcOrd="0" destOrd="0" presId="urn:microsoft.com/office/officeart/2005/8/layout/vList4#2"/>
    <dgm:cxn modelId="{E3E4B405-73EA-40C8-8A51-7E78E0DB1D49}" type="presOf" srcId="{F0CBFA81-AC4E-4118-9449-543284BD2A5E}" destId="{1556137C-B54C-4217-B2F9-C311D0FF3A26}" srcOrd="0" destOrd="0" presId="urn:microsoft.com/office/officeart/2005/8/layout/vList4#2"/>
    <dgm:cxn modelId="{E2B66AD0-1417-4EBA-B692-56FC1202DADF}" srcId="{BC3D6109-EE59-4A68-A53A-EC68B39D6AB6}" destId="{CE89CC9B-1DCA-4915-95BB-DBC75A9DEE03}" srcOrd="1" destOrd="0" parTransId="{BFDBC443-A5C9-47E2-BCEF-B4672751CF26}" sibTransId="{7DD04A69-D637-4729-B548-191C879CF9AE}"/>
    <dgm:cxn modelId="{579F35F1-28FC-4739-BB3E-9AFD508CCC4B}" type="presOf" srcId="{CE89CC9B-1DCA-4915-95BB-DBC75A9DEE03}" destId="{F36ED790-8BE4-4235-B703-C0C551B0A75B}" srcOrd="0" destOrd="0" presId="urn:microsoft.com/office/officeart/2005/8/layout/vList4#2"/>
    <dgm:cxn modelId="{99B7145C-BE07-4A45-A9C3-2C44E2C674DE}" type="presOf" srcId="{B9511077-89A5-4EB7-970B-BEC54F313653}" destId="{70F1CEDC-F147-4306-9398-051F30747F5C}" srcOrd="1" destOrd="0" presId="urn:microsoft.com/office/officeart/2005/8/layout/vList4#2"/>
    <dgm:cxn modelId="{C597630E-33D8-41E4-815B-DF273D84C9F1}" srcId="{BC3D6109-EE59-4A68-A53A-EC68B39D6AB6}" destId="{B9511077-89A5-4EB7-970B-BEC54F313653}" srcOrd="2" destOrd="0" parTransId="{62031892-ECC3-462F-AD8F-BFF1A9B3291E}" sibTransId="{2A590679-042B-4A6C-9DC4-04CB2689BE4F}"/>
    <dgm:cxn modelId="{9BD2BD02-FD50-41F5-BF53-E0E94F9F385D}" srcId="{BC3D6109-EE59-4A68-A53A-EC68B39D6AB6}" destId="{F0CBFA81-AC4E-4118-9449-543284BD2A5E}" srcOrd="0" destOrd="0" parTransId="{7A07B1EC-3AA6-40D8-A814-A8D2CF6011A9}" sibTransId="{D937BD71-4B8F-4039-B2D9-F4DA41D762E2}"/>
    <dgm:cxn modelId="{69F5F033-EB56-4CEB-B791-C036EE0DB698}" type="presParOf" srcId="{5EA46D1E-A29F-42EA-80DF-B45822F1D34D}" destId="{A7781601-8380-40BE-B59D-E75F3D833CE4}" srcOrd="0" destOrd="0" presId="urn:microsoft.com/office/officeart/2005/8/layout/vList4#2"/>
    <dgm:cxn modelId="{27FFDEA8-EC9B-42D8-950F-38074FD60BA1}" type="presParOf" srcId="{A7781601-8380-40BE-B59D-E75F3D833CE4}" destId="{1556137C-B54C-4217-B2F9-C311D0FF3A26}" srcOrd="0" destOrd="0" presId="urn:microsoft.com/office/officeart/2005/8/layout/vList4#2"/>
    <dgm:cxn modelId="{E0D2713A-785A-4463-BFE9-B5133881C3CC}" type="presParOf" srcId="{A7781601-8380-40BE-B59D-E75F3D833CE4}" destId="{E1DBA404-106F-41F3-B033-68B483D55C70}" srcOrd="1" destOrd="0" presId="urn:microsoft.com/office/officeart/2005/8/layout/vList4#2"/>
    <dgm:cxn modelId="{F3AA718A-7CE6-448B-95C7-D506073B6B71}" type="presParOf" srcId="{A7781601-8380-40BE-B59D-E75F3D833CE4}" destId="{AFB54F40-4DD2-4F91-8BD6-745AAAD83EC1}" srcOrd="2" destOrd="0" presId="urn:microsoft.com/office/officeart/2005/8/layout/vList4#2"/>
    <dgm:cxn modelId="{8EACB060-3079-4931-BC48-AC73EAC6AC24}" type="presParOf" srcId="{5EA46D1E-A29F-42EA-80DF-B45822F1D34D}" destId="{83086887-19C8-4DCD-9C07-1FF068A2562E}" srcOrd="1" destOrd="0" presId="urn:microsoft.com/office/officeart/2005/8/layout/vList4#2"/>
    <dgm:cxn modelId="{B1E2E79D-9FF5-410B-9405-D1172A3668E4}" type="presParOf" srcId="{5EA46D1E-A29F-42EA-80DF-B45822F1D34D}" destId="{CAAAB01A-4BE4-4135-835D-C4CB78D67F77}" srcOrd="2" destOrd="0" presId="urn:microsoft.com/office/officeart/2005/8/layout/vList4#2"/>
    <dgm:cxn modelId="{E20582BF-EB7C-4F15-A500-AE569A6F5382}" type="presParOf" srcId="{CAAAB01A-4BE4-4135-835D-C4CB78D67F77}" destId="{F36ED790-8BE4-4235-B703-C0C551B0A75B}" srcOrd="0" destOrd="0" presId="urn:microsoft.com/office/officeart/2005/8/layout/vList4#2"/>
    <dgm:cxn modelId="{B7074175-A9E4-464C-A902-900AC25031F7}" type="presParOf" srcId="{CAAAB01A-4BE4-4135-835D-C4CB78D67F77}" destId="{B89332DE-E153-4C20-B8FE-390F58E1DA9F}" srcOrd="1" destOrd="0" presId="urn:microsoft.com/office/officeart/2005/8/layout/vList4#2"/>
    <dgm:cxn modelId="{1195CFE5-F172-429F-A9A8-4FE5B4780533}" type="presParOf" srcId="{CAAAB01A-4BE4-4135-835D-C4CB78D67F77}" destId="{45DAA959-BE45-49EF-94D3-55CD67C17546}" srcOrd="2" destOrd="0" presId="urn:microsoft.com/office/officeart/2005/8/layout/vList4#2"/>
    <dgm:cxn modelId="{340A7313-C254-47F6-9A53-EFBC40FB6B5E}" type="presParOf" srcId="{5EA46D1E-A29F-42EA-80DF-B45822F1D34D}" destId="{2B88E37D-05C3-4B67-BE8C-79E47E27E1C7}" srcOrd="3" destOrd="0" presId="urn:microsoft.com/office/officeart/2005/8/layout/vList4#2"/>
    <dgm:cxn modelId="{B890244B-F22F-440B-A976-7A9DA2D84136}" type="presParOf" srcId="{5EA46D1E-A29F-42EA-80DF-B45822F1D34D}" destId="{ABBD95FD-5ACD-4F19-ACE2-CC59EFBD624B}" srcOrd="4" destOrd="0" presId="urn:microsoft.com/office/officeart/2005/8/layout/vList4#2"/>
    <dgm:cxn modelId="{AA092D3C-2202-4B77-A42C-3BEBD013F7A8}" type="presParOf" srcId="{ABBD95FD-5ACD-4F19-ACE2-CC59EFBD624B}" destId="{C94CB3CD-E711-4761-B135-65B82B031D85}" srcOrd="0" destOrd="0" presId="urn:microsoft.com/office/officeart/2005/8/layout/vList4#2"/>
    <dgm:cxn modelId="{897330F0-9111-4DC5-B3DB-40FE99FDB063}" type="presParOf" srcId="{ABBD95FD-5ACD-4F19-ACE2-CC59EFBD624B}" destId="{92802117-920E-42D7-8FEC-BEA2DDA89C3E}" srcOrd="1" destOrd="0" presId="urn:microsoft.com/office/officeart/2005/8/layout/vList4#2"/>
    <dgm:cxn modelId="{3A877B89-8563-492E-A35F-DBC2E18B370A}" type="presParOf" srcId="{ABBD95FD-5ACD-4F19-ACE2-CC59EFBD624B}" destId="{70F1CEDC-F147-4306-9398-051F30747F5C}"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FE273C-920F-49F3-8469-EFDC9D4B2B33}" type="datetimeFigureOut">
              <a:rPr lang="hu-HU" smtClean="0"/>
              <a:pPr/>
              <a:t>2024.02.22</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075CF-9141-427D-9688-C43351BDB40C}" type="slidenum">
              <a:rPr lang="hu-HU" smtClean="0"/>
              <a:pPr/>
              <a:t>‹#›</a:t>
            </a:fld>
            <a:endParaRPr lang="hu-HU"/>
          </a:p>
        </p:txBody>
      </p:sp>
    </p:spTree>
    <p:extLst>
      <p:ext uri="{BB962C8B-B14F-4D97-AF65-F5344CB8AC3E}">
        <p14:creationId xmlns:p14="http://schemas.microsoft.com/office/powerpoint/2010/main" xmlns="" val="113878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EE4B2-349F-4D2E-AF48-E6AA1E610C00}" type="datetimeFigureOut">
              <a:rPr lang="hu-HU" smtClean="0"/>
              <a:pPr/>
              <a:t>2024.02.22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0679C-EC5D-42C6-ABB3-719536DC6759}" type="slidenum">
              <a:rPr lang="hu-HU" smtClean="0"/>
              <a:pPr/>
              <a:t>‹#›</a:t>
            </a:fld>
            <a:endParaRPr lang="hu-HU"/>
          </a:p>
        </p:txBody>
      </p:sp>
    </p:spTree>
    <p:extLst>
      <p:ext uri="{BB962C8B-B14F-4D97-AF65-F5344CB8AC3E}">
        <p14:creationId xmlns:p14="http://schemas.microsoft.com/office/powerpoint/2010/main" xmlns="" val="22664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1</a:t>
            </a:fld>
            <a:endParaRPr lang="hu-HU"/>
          </a:p>
        </p:txBody>
      </p:sp>
    </p:spTree>
    <p:extLst>
      <p:ext uri="{BB962C8B-B14F-4D97-AF65-F5344CB8AC3E}">
        <p14:creationId xmlns:p14="http://schemas.microsoft.com/office/powerpoint/2010/main" xmlns="" val="33935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Fertőző mikrobák vagy tisztítószerek maradhatnak mosogatáskor az edényen.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Védekezés: alapos és szabályos mosogatás, öblítés, ellenőrzés.</a:t>
            </a:r>
          </a:p>
          <a:p>
            <a:pPr marL="0" lvl="0" indent="0" algn="just">
              <a:lnSpc>
                <a:spcPct val="115000"/>
              </a:lnSpc>
              <a:spcBef>
                <a:spcPts val="600"/>
              </a:spcBef>
              <a:spcAft>
                <a:spcPts val="600"/>
              </a:spcAft>
              <a:buFont typeface="+mj-lt"/>
              <a:buNone/>
            </a:pP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600"/>
              </a:spcBef>
              <a:spcAft>
                <a:spcPts val="600"/>
              </a:spcAft>
              <a:buFont typeface="+mj-lt"/>
              <a:buNone/>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Dolgozótól származó idegen anyag vagy fertőző mikroba ételbe kerülése. Az ember testéről, kezéről, hajából haj, szőr, korpa, bőr, köröm, ékszer, műköröm kerülhet az ételbe.</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Védekezés: személyi higiénia, munkaruha viselése.</a:t>
            </a:r>
          </a:p>
          <a:p>
            <a:pPr marL="453390" indent="-447675"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higiéniai szabályok ismerete, betartása.</a:t>
            </a:r>
          </a:p>
          <a:p>
            <a:endParaRPr lang="hu-HU" dirty="0"/>
          </a:p>
        </p:txBody>
      </p:sp>
      <p:sp>
        <p:nvSpPr>
          <p:cNvPr id="4" name="Dia számának helye 3"/>
          <p:cNvSpPr>
            <a:spLocks noGrp="1"/>
          </p:cNvSpPr>
          <p:nvPr>
            <p:ph type="sldNum" sz="quarter" idx="10"/>
          </p:nvPr>
        </p:nvSpPr>
        <p:spPr/>
        <p:txBody>
          <a:bodyPr/>
          <a:lstStyle/>
          <a:p>
            <a:fld id="{A6E0679C-EC5D-42C6-ABB3-719536DC6759}" type="slidenum">
              <a:rPr lang="hu-HU" smtClean="0"/>
              <a:pPr/>
              <a:t>11</a:t>
            </a:fld>
            <a:endParaRPr lang="hu-HU"/>
          </a:p>
        </p:txBody>
      </p:sp>
    </p:spTree>
    <p:extLst>
      <p:ext uri="{BB962C8B-B14F-4D97-AF65-F5344CB8AC3E}">
        <p14:creationId xmlns:p14="http://schemas.microsoft.com/office/powerpoint/2010/main" xmlns="" val="218770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A veszélyek kiértékelése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megállapítjuk, hogy melyik veszélyforrás milyen fajta és mekkora kárt okozhat, ha nem vigyázunk!</a:t>
            </a:r>
          </a:p>
        </p:txBody>
      </p:sp>
      <p:sp>
        <p:nvSpPr>
          <p:cNvPr id="4" name="Dia számának helye 3"/>
          <p:cNvSpPr>
            <a:spLocks noGrp="1"/>
          </p:cNvSpPr>
          <p:nvPr>
            <p:ph type="sldNum" sz="quarter" idx="5"/>
          </p:nvPr>
        </p:nvSpPr>
        <p:spPr/>
        <p:txBody>
          <a:bodyPr/>
          <a:lstStyle/>
          <a:p>
            <a:fld id="{A6E0679C-EC5D-42C6-ABB3-719536DC6759}" type="slidenum">
              <a:rPr lang="hu-HU" smtClean="0"/>
              <a:pPr/>
              <a:t>12</a:t>
            </a:fld>
            <a:endParaRPr lang="hu-HU"/>
          </a:p>
        </p:txBody>
      </p:sp>
    </p:spTree>
    <p:extLst>
      <p:ext uri="{BB962C8B-B14F-4D97-AF65-F5344CB8AC3E}">
        <p14:creationId xmlns:p14="http://schemas.microsoft.com/office/powerpoint/2010/main" xmlns="" val="277048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alapanyagban lévő kavics sérülést okozhat az ételt fogyasztó ember fogában, ha ráharap. A lencse vagy a bab között előforduló mérgező magok megbetegedést okozhatnak. Egyetlen penészes darab az alapanyagban az egész ételt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tönkreteheti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47675" algn="just">
              <a:lnSpc>
                <a:spcPct val="115000"/>
              </a:lnSpc>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Talaj és szennyeződés átkerülhet a zöldség-előkészítő konyhából a főzőkonyhába, és ott a húsra vagy a főtt ételre. A talajban élő mikrobák az étel romlását, fertőződését okozhatják. Ezt keresztszennyeződésnek nevezik: a zöldségen lévő mikrobák nem a zöldséget, hanem más élelmiszert is megfertőznek.</a:t>
            </a:r>
          </a:p>
          <a:p>
            <a:pPr marL="457200" indent="-447675" algn="just">
              <a:lnSpc>
                <a:spcPct val="115000"/>
              </a:lnSpc>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zöldség, hús, tojás elkülönítése egymástól.</a:t>
            </a:r>
          </a:p>
          <a:p>
            <a:pPr marL="457200" indent="-447675" algn="just">
              <a:lnSpc>
                <a:spcPct val="115000"/>
              </a:lnSpc>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hűtőszekrény elromlása, felmelegedése a hús romlását okozhatja. Figyelni kell a hűtőszekrények jó működésére és arra, hogy elég hidegek legyenek.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a hőmérsékletet rendszeresen mérni kell és feljegyezni! </a:t>
            </a:r>
          </a:p>
        </p:txBody>
      </p:sp>
      <p:sp>
        <p:nvSpPr>
          <p:cNvPr id="4" name="Dia számának helye 3"/>
          <p:cNvSpPr>
            <a:spLocks noGrp="1"/>
          </p:cNvSpPr>
          <p:nvPr>
            <p:ph type="sldNum" sz="quarter" idx="10"/>
          </p:nvPr>
        </p:nvSpPr>
        <p:spPr/>
        <p:txBody>
          <a:bodyPr/>
          <a:lstStyle/>
          <a:p>
            <a:fld id="{A6E0679C-EC5D-42C6-ABB3-719536DC6759}" type="slidenum">
              <a:rPr lang="hu-HU" smtClean="0"/>
              <a:pPr/>
              <a:t>13</a:t>
            </a:fld>
            <a:endParaRPr lang="hu-HU"/>
          </a:p>
        </p:txBody>
      </p:sp>
    </p:spTree>
    <p:extLst>
      <p:ext uri="{BB962C8B-B14F-4D97-AF65-F5344CB8AC3E}">
        <p14:creationId xmlns:p14="http://schemas.microsoft.com/office/powerpoint/2010/main" xmlns="" val="218770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az edényen zsír vagy étel marad, abban elszaporodhatnak a mikrobák. Ha az edényen mosogatószer vagy zsíroldószer marad, az mérgezést okozhat.</a:t>
            </a:r>
          </a:p>
          <a:p>
            <a:pPr marL="457200" indent="-447675" algn="just">
              <a:lnSpc>
                <a:spcPct val="115000"/>
              </a:lnSpc>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3 fázisú mosogatás.</a:t>
            </a:r>
          </a:p>
          <a:p>
            <a:endParaRPr lang="hu-HU" dirty="0"/>
          </a:p>
          <a:p>
            <a:pPr marL="342900" lvl="0" indent="-342900" algn="just">
              <a:lnSpc>
                <a:spcPct val="115000"/>
              </a:lnSpc>
              <a:spcBef>
                <a:spcPts val="600"/>
              </a:spcBef>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 dolgozó nem tartja be a higiéniai szabályokat, piszkos kézzel nyúl az ételhez, nem visel sapkát vagy kendőt, piszkos a ruhája, akkor a dolgozóról vagy ruhájáról idegen anyag, például haj, korpa vagy mikrobák kerülhetnek az ételbe. Azon kívül, hogy ez undorító, fertőző is lehet.</a:t>
            </a:r>
          </a:p>
          <a:p>
            <a:pPr marL="453390" indent="-447675"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személyi higiénia.</a:t>
            </a:r>
          </a:p>
          <a:p>
            <a:endParaRPr lang="hu-HU" dirty="0"/>
          </a:p>
        </p:txBody>
      </p:sp>
      <p:sp>
        <p:nvSpPr>
          <p:cNvPr id="4" name="Dia számának helye 3"/>
          <p:cNvSpPr>
            <a:spLocks noGrp="1"/>
          </p:cNvSpPr>
          <p:nvPr>
            <p:ph type="sldNum" sz="quarter" idx="10"/>
          </p:nvPr>
        </p:nvSpPr>
        <p:spPr/>
        <p:txBody>
          <a:bodyPr/>
          <a:lstStyle/>
          <a:p>
            <a:fld id="{A6E0679C-EC5D-42C6-ABB3-719536DC6759}" type="slidenum">
              <a:rPr lang="hu-HU" smtClean="0"/>
              <a:pPr/>
              <a:t>14</a:t>
            </a:fld>
            <a:endParaRPr lang="hu-HU"/>
          </a:p>
        </p:txBody>
      </p:sp>
    </p:spTree>
    <p:extLst>
      <p:ext uri="{BB962C8B-B14F-4D97-AF65-F5344CB8AC3E}">
        <p14:creationId xmlns:p14="http://schemas.microsoft.com/office/powerpoint/2010/main" xmlns="" val="218770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Kritikus pont </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egy konyhában vagy étteremben az, ahol egy veszély a legnagyobb valószínűséggel okozhat kárt, problémát, betegséget.</a:t>
            </a:r>
          </a:p>
          <a:p>
            <a:pPr marL="180340" indent="-447675"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Mindent el kell követnünk, hogy a kritikus pontokon megelőzzük a kárt, betegséget, balesetet. Másképp fogalmazva: csökkenteni kell a kár, betegség, baleset előfordulását. Ezt szaknyelven úgy mondjuk, hogy lecsökkentjük a kár, betegség, baleset kockázatát. Például az étel megromlásának, a fogyasztó megbetegedésének, a fertőzésnek a kockázatát.</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15</a:t>
            </a:fld>
            <a:endParaRPr lang="hu-HU"/>
          </a:p>
        </p:txBody>
      </p:sp>
    </p:spTree>
    <p:extLst>
      <p:ext uri="{BB962C8B-B14F-4D97-AF65-F5344CB8AC3E}">
        <p14:creationId xmlns:p14="http://schemas.microsoft.com/office/powerpoint/2010/main" xmlns="" val="337422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mj-lt"/>
              <a:buAutoNum type="arabicPeriod"/>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Kritikus pontok: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konkrét konyha vagy étterem </a:t>
            </a: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kritikus pontjait </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három lépésben találhatjuk meg.</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Első lépés: Megállapítjuk az összes ott felmerülő veszélyt; </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Második lépés: Megbecsüljük az általuk okozott baj súlyosságát,</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Harmadik lépés: Súlyosság szerint sorba rendezzük a veszélyes pontokat. </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Azokra a veszélyekre kell a legjobban figyelni, melyek előre kerülnek a sorrendben, vagyis a legnagyobb problémákat, károkat okozó veszélyekre.</a:t>
            </a:r>
          </a:p>
          <a:p>
            <a:endParaRPr lang="hu-HU" dirty="0"/>
          </a:p>
        </p:txBody>
      </p:sp>
      <p:sp>
        <p:nvSpPr>
          <p:cNvPr id="4" name="Dia számának helye 3"/>
          <p:cNvSpPr>
            <a:spLocks noGrp="1"/>
          </p:cNvSpPr>
          <p:nvPr>
            <p:ph type="sldNum" sz="quarter" idx="10"/>
          </p:nvPr>
        </p:nvSpPr>
        <p:spPr/>
        <p:txBody>
          <a:bodyPr/>
          <a:lstStyle/>
          <a:p>
            <a:fld id="{A6E0679C-EC5D-42C6-ABB3-719536DC6759}" type="slidenum">
              <a:rPr lang="hu-HU" smtClean="0"/>
              <a:pPr/>
              <a:t>16</a:t>
            </a:fld>
            <a:endParaRPr lang="hu-HU"/>
          </a:p>
        </p:txBody>
      </p:sp>
    </p:spTree>
    <p:extLst>
      <p:ext uri="{BB962C8B-B14F-4D97-AF65-F5344CB8AC3E}">
        <p14:creationId xmlns:p14="http://schemas.microsoft.com/office/powerpoint/2010/main" xmlns="" val="218770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a:t>
            </a: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táblázatban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felsorolt veszélyeket sorba raktuk aszerint, hogy melyik okozhatja a legnagyobb kárt, melyiktől kell a legjobban félnünk. A táblázatban a nagy kockázatokat erős piros színnel jelöltük. A legerősebb piros szín jelöli a legnagyobb kockázatot. A közepes kockázat közepes piros, a kis kockázat rózsaszín. A táblázatban szereplő erős pirossal jelölt veszélyek jelentik a vizsgált konyhában a kritikus pontokat.</a:t>
            </a:r>
          </a:p>
          <a:p>
            <a:pPr lvl="0"/>
            <a:endParaRPr lang="hu-HU" sz="1200" kern="1200" dirty="0">
              <a:solidFill>
                <a:schemeClr val="tx1"/>
              </a:solidFill>
              <a:effectLst/>
              <a:latin typeface="+mn-lt"/>
              <a:ea typeface="+mn-ea"/>
              <a:cs typeface="+mn-cs"/>
            </a:endParaRPr>
          </a:p>
          <a:p>
            <a:r>
              <a:rPr lang="hu-HU" dirty="0">
                <a:solidFill>
                  <a:schemeClr val="bg1"/>
                </a:solidFill>
                <a:latin typeface="Arial" pitchFamily="34" charset="0"/>
                <a:cs typeface="Arial" pitchFamily="34" charset="0"/>
              </a:rPr>
              <a:t>A többi (a táblázatban halványabb piros) veszélyforrással is kell foglalkozni, de azok ellen könnyebb a védekezés. </a:t>
            </a:r>
          </a:p>
          <a:p>
            <a:pPr lvl="0"/>
            <a:r>
              <a:rPr lang="hu-HU" dirty="0">
                <a:solidFill>
                  <a:schemeClr val="bg1"/>
                </a:solidFill>
                <a:latin typeface="Arial" pitchFamily="34" charset="0"/>
                <a:cs typeface="Arial" pitchFamily="34" charset="0"/>
              </a:rPr>
              <a:t>Például, ha van külön előkészítő konyha, akkor a földes zöldség nem jelent kockázatot a készülő ételekre, mert a főzőkonyhától elkülönítve tisztítják. A konyhába már az előkészített, tisztított, darabolt zöldség kerül.</a:t>
            </a:r>
          </a:p>
          <a:p>
            <a:pPr lvl="0"/>
            <a:r>
              <a:rPr lang="hu-HU" dirty="0">
                <a:solidFill>
                  <a:schemeClr val="bg1"/>
                </a:solidFill>
                <a:latin typeface="Arial" pitchFamily="34" charset="0"/>
                <a:cs typeface="Arial" pitchFamily="34" charset="0"/>
              </a:rPr>
              <a:t>Ha az alapanyagot gondosan válogatják, akkor az alapanyagból származó kockázat kicsi lesz: nem kerül az ételbe idegen anyag vagy rossz minőségű alapanyag.</a:t>
            </a:r>
          </a:p>
          <a:p>
            <a:pPr lvl="0"/>
            <a:r>
              <a:rPr lang="hu-HU" dirty="0">
                <a:solidFill>
                  <a:schemeClr val="bg1"/>
                </a:solidFill>
                <a:latin typeface="Arial" pitchFamily="34" charset="0"/>
                <a:cs typeface="Arial" pitchFamily="34" charset="0"/>
              </a:rPr>
              <a:t>Ha egy konyhán vagy étteremben jó a személyi higiénia és konyha tisztasága, a dolgozók betartják a szabályokat, akkor a környezetből és a dolgozótól származó kockázat kicsi.</a:t>
            </a:r>
          </a:p>
          <a:p>
            <a:pPr lvl="0"/>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17</a:t>
            </a:fld>
            <a:endParaRPr lang="hu-HU"/>
          </a:p>
        </p:txBody>
      </p:sp>
    </p:spTree>
    <p:extLst>
      <p:ext uri="{BB962C8B-B14F-4D97-AF65-F5344CB8AC3E}">
        <p14:creationId xmlns:p14="http://schemas.microsoft.com/office/powerpoint/2010/main" xmlns="" val="393642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447675" algn="just">
              <a:lnSpc>
                <a:spcPct val="115000"/>
              </a:lnSpc>
              <a:spcBef>
                <a:spcPts val="12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Kritikus pontok az általunk tárgyalt példában (piros): </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Hűtve tárolás</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Magas hőfokon hőkezelés: sütés és főzés</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Melegen tálalás</a:t>
            </a:r>
          </a:p>
          <a:p>
            <a:pPr marL="180340" indent="-447675"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legnagyobb veszélyek piros színt kaptak. Ezek a kritikus pontok a hőmérséklet miatt alakultak ki. Az ételfertőződés és romlás elkerülhető, ha a szabályos hőmérsékleten és szabályos ideig főzzük, sütjük, tálaljuk az ételt. A hőmérsékletet hőmérővel mérjük: a 3. ábrán néhány konyhai hőmérő látható. </a:t>
            </a:r>
          </a:p>
        </p:txBody>
      </p:sp>
      <p:sp>
        <p:nvSpPr>
          <p:cNvPr id="4" name="Dia számának helye 3"/>
          <p:cNvSpPr>
            <a:spLocks noGrp="1"/>
          </p:cNvSpPr>
          <p:nvPr>
            <p:ph type="sldNum" sz="quarter" idx="5"/>
          </p:nvPr>
        </p:nvSpPr>
        <p:spPr/>
        <p:txBody>
          <a:bodyPr/>
          <a:lstStyle/>
          <a:p>
            <a:fld id="{A6E0679C-EC5D-42C6-ABB3-719536DC6759}" type="slidenum">
              <a:rPr lang="hu-HU" smtClean="0"/>
              <a:pPr/>
              <a:t>18</a:t>
            </a:fld>
            <a:endParaRPr lang="hu-HU"/>
          </a:p>
        </p:txBody>
      </p:sp>
    </p:spTree>
    <p:extLst>
      <p:ext uri="{BB962C8B-B14F-4D97-AF65-F5344CB8AC3E}">
        <p14:creationId xmlns:p14="http://schemas.microsoft.com/office/powerpoint/2010/main" xmlns="" val="3936426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800" b="1" i="1" dirty="0">
                <a:effectLst/>
                <a:latin typeface="Times New Roman" panose="02020603050405020304" pitchFamily="18" charset="0"/>
                <a:ea typeface="Calibri" panose="020F0502020204030204" pitchFamily="34" charset="0"/>
              </a:rPr>
              <a:t>Indikátorok:</a:t>
            </a:r>
            <a:r>
              <a:rPr lang="hu-HU" sz="1800" dirty="0">
                <a:effectLst/>
                <a:latin typeface="Times New Roman" panose="02020603050405020304" pitchFamily="18" charset="0"/>
                <a:ea typeface="Calibri" panose="020F0502020204030204" pitchFamily="34" charset="0"/>
              </a:rPr>
              <a:t> A kritikus pontokat állandó megfigyelés alatt tartjuk. Kiválasztjuk azt a módszert, aminek eredménye alapján eldönthetjük, hogy rendben mennek-e a dolgok a kritikus ponton. Olyasmit figyelünk meg vagy mérünk, ami jelzi, ha baj van. </a:t>
            </a:r>
            <a:r>
              <a:rPr lang="hu-HU" sz="1800" b="1" i="1" dirty="0">
                <a:effectLst/>
                <a:latin typeface="Times New Roman" panose="02020603050405020304" pitchFamily="18" charset="0"/>
                <a:ea typeface="Calibri" panose="020F0502020204030204" pitchFamily="34" charset="0"/>
              </a:rPr>
              <a:t>Indikátor</a:t>
            </a:r>
            <a:r>
              <a:rPr lang="hu-HU" sz="1800" dirty="0">
                <a:effectLst/>
                <a:latin typeface="Times New Roman" panose="02020603050405020304" pitchFamily="18" charset="0"/>
                <a:ea typeface="Calibri" panose="020F0502020204030204" pitchFamily="34" charset="0"/>
              </a:rPr>
              <a:t>nak nevezzük azt, ami jelzi, hogy a kritikus ponton probléma van.</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19</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800" b="1" i="1" dirty="0">
                <a:effectLst/>
                <a:latin typeface="Times New Roman" panose="02020603050405020304" pitchFamily="18" charset="0"/>
                <a:ea typeface="Calibri" panose="020F0502020204030204" pitchFamily="34" charset="0"/>
              </a:rPr>
              <a:t>Indikátorok:</a:t>
            </a:r>
            <a:r>
              <a:rPr lang="hu-HU" sz="1800" dirty="0">
                <a:effectLst/>
                <a:latin typeface="Times New Roman" panose="02020603050405020304" pitchFamily="18" charset="0"/>
                <a:ea typeface="Calibri" panose="020F0502020204030204" pitchFamily="34" charset="0"/>
              </a:rPr>
              <a:t> A kritikus pontokat állandó megfigyelés alatt tartjuk. Kiválasztjuk azt a módszert, aminek eredménye alapján eldönthetjük, hogy rendben mennek-e a dolgok a kritikus ponton. Olyasmit figyelünk meg vagy mérünk, ami jelzi, ha baj van. </a:t>
            </a:r>
            <a:r>
              <a:rPr lang="hu-HU" sz="1800" b="1" i="1" dirty="0">
                <a:effectLst/>
                <a:latin typeface="Times New Roman" panose="02020603050405020304" pitchFamily="18" charset="0"/>
                <a:ea typeface="Calibri" panose="020F0502020204030204" pitchFamily="34" charset="0"/>
              </a:rPr>
              <a:t>Indikátor</a:t>
            </a:r>
            <a:r>
              <a:rPr lang="hu-HU" sz="1800" dirty="0">
                <a:effectLst/>
                <a:latin typeface="Times New Roman" panose="02020603050405020304" pitchFamily="18" charset="0"/>
                <a:ea typeface="Calibri" panose="020F0502020204030204" pitchFamily="34" charset="0"/>
              </a:rPr>
              <a:t>nak nevezzük azt, ami jelzi, hogy a kritikus ponton probléma van.</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20</a:t>
            </a:fld>
            <a:endParaRPr lang="hu-HU"/>
          </a:p>
        </p:txBody>
      </p:sp>
    </p:spTree>
    <p:extLst>
      <p:ext uri="{BB962C8B-B14F-4D97-AF65-F5344CB8AC3E}">
        <p14:creationId xmlns:p14="http://schemas.microsoft.com/office/powerpoint/2010/main" xmlns="" val="206580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Ez</a:t>
            </a:r>
            <a:r>
              <a:rPr lang="hu-HU" baseline="0" dirty="0"/>
              <a:t> egy könnyen érthető tananyag, melyet a vendéglátóiparban munkát vállaló értelmi fogyatékos személyek részére készítettünk.</a:t>
            </a:r>
          </a:p>
          <a:p>
            <a:r>
              <a:rPr lang="hu-HU" dirty="0"/>
              <a:t>Használatához </a:t>
            </a:r>
            <a:r>
              <a:rPr lang="hu-HU" baseline="0" dirty="0"/>
              <a:t>a támogató / oktató / mentor szakember a kézikönyv alapján </a:t>
            </a:r>
            <a:r>
              <a:rPr lang="hu-HU" dirty="0"/>
              <a:t>tanulási</a:t>
            </a:r>
            <a:r>
              <a:rPr lang="hu-HU" baseline="0" dirty="0"/>
              <a:t> támogatást nyújt az értelmi fogyatékos munkavállaló számára.</a:t>
            </a:r>
            <a:endParaRPr lang="en-US" dirty="0"/>
          </a:p>
        </p:txBody>
      </p:sp>
      <p:sp>
        <p:nvSpPr>
          <p:cNvPr id="4" name="Dia számának helye 3"/>
          <p:cNvSpPr>
            <a:spLocks noGrp="1"/>
          </p:cNvSpPr>
          <p:nvPr>
            <p:ph type="sldNum" sz="quarter" idx="10"/>
          </p:nvPr>
        </p:nvSpPr>
        <p:spPr/>
        <p:txBody>
          <a:bodyPr/>
          <a:lstStyle/>
          <a:p>
            <a:fld id="{A6E0679C-EC5D-42C6-ABB3-719536DC6759}"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alapanyag ellenőrzése: szemmel megvizsgáljuk, átnézzük, ha kell, válogatjuk. Célunk, hogy idegen anyag és romlott alapanyag ne kerüljön a konyhába.</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indikátor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itt a szemmel látható idegen anyag, vagy penészes alapanyag.</a:t>
            </a:r>
          </a:p>
          <a:p>
            <a:pPr lvl="0"/>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hűtőszekrények hőmérsékletét hőmérővel mérhetjük. Tudjuk, hogy a hűtőszekrénynek 4 </a:t>
            </a:r>
            <a:r>
              <a:rPr lang="hu-HU" sz="18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 azaz 4 </a:t>
            </a:r>
            <a:r>
              <a:rPr lang="en-GB"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Celsius </a:t>
            </a:r>
            <a:r>
              <a:rPr lang="en-GB"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fok</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osnak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 kell lennie, hogy benne a hús felhasználásig tárolható legyen. Ha ennél melegebb a hűtőszekrény, akkor baj van, megromolhat a hús.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Indikátor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hőmérséklet.</a:t>
            </a:r>
          </a:p>
        </p:txBody>
      </p:sp>
      <p:sp>
        <p:nvSpPr>
          <p:cNvPr id="4" name="Dia számának helye 3"/>
          <p:cNvSpPr>
            <a:spLocks noGrp="1"/>
          </p:cNvSpPr>
          <p:nvPr>
            <p:ph type="sldNum" sz="quarter" idx="5"/>
          </p:nvPr>
        </p:nvSpPr>
        <p:spPr/>
        <p:txBody>
          <a:bodyPr/>
          <a:lstStyle/>
          <a:p>
            <a:fld id="{A6E0679C-EC5D-42C6-ABB3-719536DC6759}" type="slidenum">
              <a:rPr lang="hu-HU" smtClean="0"/>
              <a:pPr/>
              <a:t>21</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12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mosogatás ellenőrzése: megnézzük, hogy nem zsíros-e az edény, nincs-e rászáradt ételmaradék vagy esetleg mosogatószer maradvány. Azt is ellenőrizni kell, hogy a dolgozó szabályosan mosogat-e.</a:t>
            </a:r>
          </a:p>
          <a:p>
            <a:pPr marL="450215" indent="-447675" algn="just">
              <a:lnSpc>
                <a:spcPct val="115000"/>
              </a:lnSpc>
              <a:spcBef>
                <a:spcPts val="600"/>
              </a:spcBef>
              <a:spcAft>
                <a:spcPts val="1200"/>
              </a:spcAft>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Indikátor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szemmel megállapítható, tapintható szennyeződés, zsírosság.</a:t>
            </a:r>
          </a:p>
          <a:p>
            <a:pPr lvl="0"/>
            <a:endParaRPr lang="hu-HU" sz="1200" kern="1200" dirty="0">
              <a:solidFill>
                <a:schemeClr val="tx1"/>
              </a:solidFill>
              <a:effectLst/>
              <a:latin typeface="+mn-lt"/>
              <a:ea typeface="+mn-ea"/>
              <a:cs typeface="+mn-cs"/>
            </a:endParaRPr>
          </a:p>
          <a:p>
            <a:pPr marL="342900" lvl="0" indent="-342900" algn="just">
              <a:lnSpc>
                <a:spcPct val="115000"/>
              </a:lnSpc>
              <a:spcBef>
                <a:spcPts val="600"/>
              </a:spcBef>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dolgozók tisztaságát, ápoltságát, ruházatát szemmel is megvizsgálhatjuk.</a:t>
            </a:r>
          </a:p>
          <a:p>
            <a:pPr marL="223520" indent="226060" algn="just">
              <a:lnSpc>
                <a:spcPct val="115000"/>
              </a:lnSpc>
              <a:spcBef>
                <a:spcPts val="600"/>
              </a:spcBef>
              <a:spcAft>
                <a:spcPts val="600"/>
              </a:spcAft>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Indikátor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szemmel látható tisztaság. Feltételezett betegség, fertőzés esetén: orvosi lelet.</a:t>
            </a:r>
          </a:p>
          <a:p>
            <a:pPr lvl="0"/>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22</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800" b="1" i="1" dirty="0">
                <a:effectLst/>
                <a:latin typeface="Times New Roman" panose="02020603050405020304" pitchFamily="18" charset="0"/>
                <a:ea typeface="Calibri" panose="020F0502020204030204" pitchFamily="34" charset="0"/>
              </a:rPr>
              <a:t>Ellenőrzés:</a:t>
            </a:r>
            <a:r>
              <a:rPr lang="hu-HU" sz="1800" dirty="0">
                <a:effectLst/>
                <a:latin typeface="Times New Roman" panose="02020603050405020304" pitchFamily="18" charset="0"/>
                <a:ea typeface="Calibri" panose="020F0502020204030204" pitchFamily="34" charset="0"/>
              </a:rPr>
              <a:t> a kritikus pontokat állandóan figyelni, rendszeresen ellenőrizni kell.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23</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ellenőrzés helyét és gyakoriságát szabályzat írja elő.</a:t>
            </a:r>
          </a:p>
          <a:p>
            <a:pPr marL="269875"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indikátor jó értékét szabályzatban adják meg.</a:t>
            </a:r>
          </a:p>
          <a:p>
            <a:pPr marL="269875"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indikátor eredményét ellenőrzéskor fel kell jegyezni.</a:t>
            </a:r>
          </a:p>
          <a:p>
            <a:r>
              <a:rPr lang="hu-HU" sz="1800" dirty="0">
                <a:effectLst/>
                <a:latin typeface="Times New Roman" panose="02020603050405020304" pitchFamily="18" charset="0"/>
                <a:ea typeface="Calibri" panose="020F0502020204030204" pitchFamily="34" charset="0"/>
              </a:rPr>
              <a:t>A megmért hőmérsékletet és a mérés időpontját fel kell írni egy táblázatba. A konyha, az eszközök, darálók, aprítógépek használat utáni kitisztítását egy táblázatban nyilván kell tartani, időponttal, névvel (aki tisztította).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24</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25</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26</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800" b="1" i="1" dirty="0">
                <a:effectLst/>
                <a:latin typeface="Times New Roman" panose="02020603050405020304" pitchFamily="18" charset="0"/>
                <a:ea typeface="Calibri" panose="020F0502020204030204" pitchFamily="34" charset="0"/>
              </a:rPr>
              <a:t>Intézkedés:</a:t>
            </a:r>
            <a:r>
              <a:rPr lang="hu-HU" sz="1800" dirty="0">
                <a:effectLst/>
                <a:latin typeface="Times New Roman" panose="02020603050405020304" pitchFamily="18" charset="0"/>
                <a:ea typeface="Calibri" panose="020F0502020204030204" pitchFamily="34" charset="0"/>
              </a:rPr>
              <a:t> ha ellenőrzéskor azt tapasztaljuk, hogy az indikátor értéke eltér a szabályos értéktől, akkor intézkedni kell.</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27</a:t>
            </a:fld>
            <a:endParaRPr lang="hu-HU"/>
          </a:p>
        </p:txBody>
      </p:sp>
    </p:spTree>
    <p:extLst>
      <p:ext uri="{BB962C8B-B14F-4D97-AF65-F5344CB8AC3E}">
        <p14:creationId xmlns:p14="http://schemas.microsoft.com/office/powerpoint/2010/main" xmlns="" val="296558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l">
              <a:lnSpc>
                <a:spcPct val="115000"/>
              </a:lnSpc>
              <a:spcBef>
                <a:spcPts val="600"/>
              </a:spcBef>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sok a hibás, szennyezett darab az alapanyagban –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szigorítani kell a beérkező alapanyag ellenőrzését, válogatását.</a:t>
            </a:r>
          </a:p>
          <a:p>
            <a:pPr marL="500380" indent="-447675" algn="l">
              <a:lnSpc>
                <a:spcPct val="115000"/>
              </a:lnSpc>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tiszítás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és mosás után piszkos a zöldség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szigorítani kell a földes zöldség tisztítását. Oktatást tartani a dolgozóknak. Gyakrabban ellenőrizni.</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melegebb a húsos hűtőszekrény, mint a megengedett –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hidegebbre kell állítani és gyakrabban leolvasni a hőmérőt.</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forraláskor nem volt meg a 70 fokos hőmérséklet 2–3 percig –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tovább kell forralni a főtt ételt, vagy hosszabb ideig forrósítani.</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az egyben sült hús maghőmérséklete csak 65 fok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tovább sütni, amíg el nem éri a 70 fokot.</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 svédasztalos büfében hűlni kezd az étel –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gondoskodni az étel forrón tartásáról, vagy friss ételt kell kirakni.</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zsíros marad az edény mosogatáskor–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szigorítani kell a mosogatás ellenőrzését, a szabályok betartását, oktatást tartani az ott dolgozóknak, vagy mosogatógépet beszerezni.</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l">
              <a:lnSpc>
                <a:spcPct val="115000"/>
              </a:lnSpc>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poros a padló, maszatos az asztal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szigorítani kell a takarítás ellenőrzését, a szabályok betartását. Oktatást tartani a dolgozóknak. Modern, hatékony takarítógépeket és tisztítószereket alkalmazni.</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Bef>
                <a:spcPts val="600"/>
              </a:spcBef>
              <a:spcAft>
                <a:spcPts val="600"/>
              </a:spcAft>
              <a:buFont typeface="+mj-lt"/>
              <a:buAutoNum type="alphaLcParen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hajszál vagy idegen anyag van az ételben, vagy azt látjuk, hogy piszkos a dolgozók ruhája –szigorúbban kell ellenőrizni a higiénia szabályainak betartását, olyan munkaruhát venni, amit szívesen hordanak a dolgozók, büntetni a szabályok be nem tartását.</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28</a:t>
            </a:fld>
            <a:endParaRPr lang="hu-HU"/>
          </a:p>
        </p:txBody>
      </p:sp>
    </p:spTree>
    <p:extLst>
      <p:ext uri="{BB962C8B-B14F-4D97-AF65-F5344CB8AC3E}">
        <p14:creationId xmlns:p14="http://schemas.microsoft.com/office/powerpoint/2010/main" xmlns="" val="1930585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mj-lt"/>
              <a:buAutoNum type="arabicPeriod"/>
            </a:pPr>
            <a:r>
              <a:rPr lang="hu-HU" sz="1200" b="1" i="1" dirty="0">
                <a:effectLst/>
                <a:latin typeface="Times New Roman" panose="02020603050405020304" pitchFamily="18" charset="0"/>
                <a:ea typeface="Calibri" panose="020F0502020204030204" pitchFamily="34" charset="0"/>
                <a:cs typeface="Times New Roman" panose="02020603050405020304" pitchFamily="18" charset="0"/>
              </a:rPr>
              <a:t>Szabályok leírása, bevezetése és megtanulása </a:t>
            </a: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a dolgozók által.</a:t>
            </a:r>
          </a:p>
          <a:p>
            <a:pPr marL="43180" indent="-180340" algn="just">
              <a:lnSpc>
                <a:spcPct val="115000"/>
              </a:lnSpc>
              <a:spcBef>
                <a:spcPts val="600"/>
              </a:spcBef>
              <a:spcAft>
                <a:spcPts val="60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A helyi szabályzat tartalma:</a:t>
            </a:r>
          </a:p>
          <a:p>
            <a:pPr marL="742950" lvl="1" indent="-285750" algn="just">
              <a:lnSpc>
                <a:spcPct val="115000"/>
              </a:lnSpc>
              <a:spcBef>
                <a:spcPts val="600"/>
              </a:spcBef>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A kritikus pontok megnevezése és ellenőrzésük módja, gyakorisága.</a:t>
            </a:r>
          </a:p>
          <a:p>
            <a:pPr marL="742950" lvl="1" indent="-285750" algn="just">
              <a:lnSpc>
                <a:spcPct val="115000"/>
              </a:lnSpc>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Biztonsági szabályok, előírások és felelősségek leírása, tudatosság növelése. </a:t>
            </a:r>
          </a:p>
          <a:p>
            <a:pPr marL="742950" lvl="1" indent="-285750" algn="just">
              <a:lnSpc>
                <a:spcPct val="115000"/>
              </a:lnSpc>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Munkakörhöz kötött nyilvántartások, táblázatok vezetése. Ennek megtanulása.</a:t>
            </a:r>
          </a:p>
          <a:p>
            <a:pPr marL="742950" lvl="1" indent="-285750" algn="just">
              <a:lnSpc>
                <a:spcPct val="115000"/>
              </a:lnSpc>
              <a:spcBef>
                <a:spcPts val="600"/>
              </a:spcBef>
              <a:spcAft>
                <a:spcPts val="600"/>
              </a:spcAft>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Intézkedések, melyek akkor szükségesek, ha az ellenőrzés hibát mutat. </a:t>
            </a:r>
          </a:p>
          <a:p>
            <a:pPr marL="223520" indent="-180340" algn="just">
              <a:lnSpc>
                <a:spcPct val="115000"/>
              </a:lnSpc>
              <a:spcBef>
                <a:spcPts val="600"/>
              </a:spcBef>
              <a:spcAft>
                <a:spcPts val="60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Bef>
                <a:spcPts val="600"/>
              </a:spcBef>
              <a:spcAft>
                <a:spcPts val="600"/>
              </a:spcAft>
              <a:buFont typeface="+mj-lt"/>
              <a:buAutoNum type="arabicPeriod"/>
            </a:pPr>
            <a:r>
              <a:rPr lang="hu-HU" sz="1200" b="1" i="1" dirty="0">
                <a:effectLst/>
                <a:latin typeface="Times New Roman" panose="02020603050405020304" pitchFamily="18" charset="0"/>
                <a:ea typeface="Calibri" panose="020F0502020204030204" pitchFamily="34" charset="0"/>
                <a:cs typeface="Times New Roman" panose="02020603050405020304" pitchFamily="18" charset="0"/>
              </a:rPr>
              <a:t>A HACCP rendszer</a:t>
            </a: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egészének ellenőrzése és a működés jóságának bizonyítása.</a:t>
            </a:r>
            <a:br>
              <a:rPr lang="hu-HU" sz="1200" dirty="0">
                <a:effectLst/>
                <a:latin typeface="Times New Roman" panose="02020603050405020304" pitchFamily="18" charset="0"/>
                <a:ea typeface="Calibri" panose="020F0502020204030204" pitchFamily="34" charset="0"/>
                <a:cs typeface="Times New Roman" panose="02020603050405020304" pitchFamily="18" charset="0"/>
              </a:rPr>
            </a:b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Ez az éttermet vezető és a felelősnek kinevezett személyek dolga. </a:t>
            </a:r>
          </a:p>
          <a:p>
            <a:pPr marL="43180" indent="-180340" algn="just">
              <a:lnSpc>
                <a:spcPct val="115000"/>
              </a:lnSpc>
              <a:spcBef>
                <a:spcPts val="600"/>
              </a:spcBef>
              <a:spcAft>
                <a:spcPts val="60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Bef>
                <a:spcPts val="600"/>
              </a:spcBef>
              <a:spcAft>
                <a:spcPts val="600"/>
              </a:spcAft>
              <a:buFont typeface="+mj-lt"/>
              <a:buAutoNum type="arabicPeriod"/>
            </a:pPr>
            <a:r>
              <a:rPr lang="hu-HU" sz="1200" b="1" i="1" dirty="0">
                <a:effectLst/>
                <a:latin typeface="Times New Roman" panose="02020603050405020304" pitchFamily="18" charset="0"/>
                <a:ea typeface="Calibri" panose="020F0502020204030204" pitchFamily="34" charset="0"/>
                <a:cs typeface="Times New Roman" panose="02020603050405020304" pitchFamily="18" charset="0"/>
              </a:rPr>
              <a:t>Dokumentálás</a:t>
            </a: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a HACCP-rendszer működtetését bizonyító feljegyzések, nyilvántartások. Mindenki a munkaköre szerint kötelező nyilvántartást vezeti. Például a takarítók a takarítást és a vegyszerek használatát vezetik egy táblázatban, amit aláírnak. </a:t>
            </a:r>
          </a:p>
        </p:txBody>
      </p:sp>
      <p:sp>
        <p:nvSpPr>
          <p:cNvPr id="4" name="Dia számának helye 3"/>
          <p:cNvSpPr>
            <a:spLocks noGrp="1"/>
          </p:cNvSpPr>
          <p:nvPr>
            <p:ph type="sldNum" sz="quarter" idx="5"/>
          </p:nvPr>
        </p:nvSpPr>
        <p:spPr/>
        <p:txBody>
          <a:bodyPr/>
          <a:lstStyle/>
          <a:p>
            <a:fld id="{A6E0679C-EC5D-42C6-ABB3-719536DC6759}" type="slidenum">
              <a:rPr lang="hu-HU" smtClean="0"/>
              <a:pPr/>
              <a:t>29</a:t>
            </a:fld>
            <a:endParaRPr lang="hu-HU"/>
          </a:p>
        </p:txBody>
      </p:sp>
    </p:spTree>
    <p:extLst>
      <p:ext uri="{BB962C8B-B14F-4D97-AF65-F5344CB8AC3E}">
        <p14:creationId xmlns:p14="http://schemas.microsoft.com/office/powerpoint/2010/main" xmlns="" val="309195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Az alapanyag, az élelmiszer és az étel mindig veszélyben van, pusztán attól, hogy érintkezik valamivel. Mi mindennel érintkezhet?</a:t>
            </a:r>
          </a:p>
          <a:p>
            <a:pPr marL="742950" lvl="1" indent="-285750" algn="just">
              <a:lnSpc>
                <a:spcPct val="115000"/>
              </a:lnSpc>
              <a:spcBef>
                <a:spcPts val="600"/>
              </a:spcBef>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Levegővel – nyitott edényben lévő alapanyagban, ételbe bármi belehullhat, beleeshet a levegőből;</a:t>
            </a:r>
          </a:p>
          <a:p>
            <a:pPr marL="742950" lvl="1" indent="-285750" algn="just">
              <a:lnSpc>
                <a:spcPct val="115000"/>
              </a:lnSpc>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Vízzel – az ételkészítéshez felhasznált víz minősége befolyásolja az étel minőségét. A víz lehet kémiai anyagtól vagy mikrobáktól szennyezett.</a:t>
            </a:r>
          </a:p>
          <a:p>
            <a:pPr marL="742950" lvl="1" indent="-285750" algn="just">
              <a:lnSpc>
                <a:spcPct val="115000"/>
              </a:lnSpc>
              <a:spcAft>
                <a:spcPts val="600"/>
              </a:spcAft>
              <a:buFont typeface="Symbol" panose="05050102010706020507" pitchFamily="18" charset="2"/>
              <a:buChar cha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Környezettel – az alapanyaghoz az élelmiszerek tárolása közben hozzáférnek a környezet mikrobái, a rovarok és nagyobb állatok.</a:t>
            </a:r>
          </a:p>
        </p:txBody>
      </p:sp>
      <p:sp>
        <p:nvSpPr>
          <p:cNvPr id="4" name="Dia számának helye 3"/>
          <p:cNvSpPr>
            <a:spLocks noGrp="1"/>
          </p:cNvSpPr>
          <p:nvPr>
            <p:ph type="sldNum" sz="quarter" idx="5"/>
          </p:nvPr>
        </p:nvSpPr>
        <p:spPr/>
        <p:txBody>
          <a:bodyPr/>
          <a:lstStyle/>
          <a:p>
            <a:fld id="{A6E0679C-EC5D-42C6-ABB3-719536DC6759}" type="slidenum">
              <a:rPr lang="hu-HU" smtClean="0"/>
              <a:pPr/>
              <a:t>31</a:t>
            </a:fld>
            <a:endParaRPr lang="hu-HU"/>
          </a:p>
        </p:txBody>
      </p:sp>
    </p:spTree>
    <p:extLst>
      <p:ext uri="{BB962C8B-B14F-4D97-AF65-F5344CB8AC3E}">
        <p14:creationId xmlns:p14="http://schemas.microsoft.com/office/powerpoint/2010/main" xmlns="" val="192808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HACCP rendszer a biztonságos élelmiszer-előállítás általános szabályait foglalja magába. Élelmiszert előállíthatnak gyárakban (tejgyár, konzervgyár, kenyérgyár stb.) és a vendéglátóiparban, vagyis az éttermekben, büfékben, menzákon.</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élelmiszereket és ételeket védenünk kell a szennyeződés és fertőződés ellen. A szennyezett vagy fertőzött étel a fogyasztók, a vendégek megbetegedését okozhatja.</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Ebben a fejezetben a HACCP rendszert ismertetjük. Részletezzük a céljait és feladatait. A HACCP rendszerről általában beszélünk, bármilyen menzát vagy éttermet képzelve magunk elé. Ez nehéz, mert ha belemegyünk a részletekbe, észrevesszük, hogy minden konyha, minden étterem és menza nagyon különbözik a másiktól. Az általánosságban megtanult HACCP szabályokat egy konkrét konyhára, étteremre, menzára kell alkalmazni, az ottani helyzetre. Arra az épületre, azokra a helyiségekre, az ott folyó tevékenységre, az ott készített ételekre, az ott használt alapanyagokra.</a:t>
            </a:r>
          </a:p>
          <a:p>
            <a:pPr marL="180340" indent="-180340" algn="just">
              <a:lnSpc>
                <a:spcPct val="115000"/>
              </a:lnSpc>
              <a:spcBef>
                <a:spcPts val="600"/>
              </a:spcBef>
              <a:spcAft>
                <a:spcPts val="6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 HACCP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egy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angol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kifejezés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rövidítése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l">
              <a:lnSpc>
                <a:spcPct val="115000"/>
              </a:lnSpc>
              <a:spcBef>
                <a:spcPts val="600"/>
              </a:spcBef>
              <a:spcAft>
                <a:spcPts val="600"/>
              </a:spcAft>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Magyarra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fordítva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Veszély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Analízis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és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Kritikus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Kontroll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Pontok</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Veszély</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Analízis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és</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C</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Kritikus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Kontroll</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Pontok</a:t>
            </a: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4</a:t>
            </a:fld>
            <a:endParaRPr lang="hu-HU"/>
          </a:p>
        </p:txBody>
      </p:sp>
    </p:spTree>
    <p:extLst>
      <p:ext uri="{BB962C8B-B14F-4D97-AF65-F5344CB8AC3E}">
        <p14:creationId xmlns:p14="http://schemas.microsoft.com/office/powerpoint/2010/main" xmlns="" val="3729184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742950" lvl="1" indent="-285750" algn="just">
              <a:lnSpc>
                <a:spcPct val="115000"/>
              </a:lnSpc>
              <a:spcBef>
                <a:spcPts val="600"/>
              </a:spcBef>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Eszközökkel, edényekkel – melyek tisztaságától függ, hogy mi kerül az ételbe;</a:t>
            </a:r>
          </a:p>
          <a:p>
            <a:pPr marL="742950" lvl="1" indent="-28575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Vegyszerekkel – tisztítószerekkel, fertőtlenítőszerekkel;</a:t>
            </a:r>
          </a:p>
          <a:p>
            <a:pPr marL="742950" lvl="1" indent="-28575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Emberrel, dolgozóval – a tárolóhelyen, az előkészítőben, a főzőkonyhában, szállítás vagy tálalás közben. Az emberről hajszálak, korpa, váladék kerülhet az ételbe. Ezek az emberből származó anyagok fertőző mikrobákat tartalmazhatnak. Ezért nagyon fontos, hogy tiszta kézzel, tiszta munkaruhában és védőruhában (sapka, kendő) nyúljunk az ételhez. </a:t>
            </a:r>
          </a:p>
        </p:txBody>
      </p:sp>
      <p:sp>
        <p:nvSpPr>
          <p:cNvPr id="4" name="Dia számának helye 3"/>
          <p:cNvSpPr>
            <a:spLocks noGrp="1"/>
          </p:cNvSpPr>
          <p:nvPr>
            <p:ph type="sldNum" sz="quarter" idx="5"/>
          </p:nvPr>
        </p:nvSpPr>
        <p:spPr/>
        <p:txBody>
          <a:bodyPr/>
          <a:lstStyle/>
          <a:p>
            <a:fld id="{A6E0679C-EC5D-42C6-ABB3-719536DC6759}" type="slidenum">
              <a:rPr lang="hu-HU" smtClean="0"/>
              <a:pPr/>
              <a:t>32</a:t>
            </a:fld>
            <a:endParaRPr lang="hu-HU"/>
          </a:p>
        </p:txBody>
      </p:sp>
    </p:spTree>
    <p:extLst>
      <p:ext uri="{BB962C8B-B14F-4D97-AF65-F5344CB8AC3E}">
        <p14:creationId xmlns:p14="http://schemas.microsoft.com/office/powerpoint/2010/main" xmlns="" val="8287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Times New Roman" panose="02020603050405020304" pitchFamily="18" charset="0"/>
                <a:ea typeface="Calibri" panose="020F0502020204030204" pitchFamily="34" charset="0"/>
              </a:rPr>
              <a:t>A veszélyek között megkülönböztetjük a fizikai, a kémiai és a biológiai veszélyeket. </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33</a:t>
            </a:fld>
            <a:endParaRPr lang="hu-HU"/>
          </a:p>
        </p:txBody>
      </p:sp>
    </p:spTree>
    <p:extLst>
      <p:ext uri="{BB962C8B-B14F-4D97-AF65-F5344CB8AC3E}">
        <p14:creationId xmlns:p14="http://schemas.microsoft.com/office/powerpoint/2010/main" xmlns="" val="3952898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Fizikai veszélyek: olyan idegen anyagok, melyek az élelmiszerbe kerülve sérülést vagy undort keltenek az ételt elfogyasztó emberben. Ezek az idegen anyagok általában láthatóak, megkülönböztethetőek az élelmiszertől, pl. kavics, szálka, fadarab, idegen magvak (pl. a lencsében előfordulhat a csattanó maszlag mérgező magja).</a:t>
            </a:r>
          </a:p>
        </p:txBody>
      </p:sp>
      <p:sp>
        <p:nvSpPr>
          <p:cNvPr id="4" name="Dia számának helye 3"/>
          <p:cNvSpPr>
            <a:spLocks noGrp="1"/>
          </p:cNvSpPr>
          <p:nvPr>
            <p:ph type="sldNum" sz="quarter" idx="5"/>
          </p:nvPr>
        </p:nvSpPr>
        <p:spPr/>
        <p:txBody>
          <a:bodyPr/>
          <a:lstStyle/>
          <a:p>
            <a:fld id="{A6E0679C-EC5D-42C6-ABB3-719536DC6759}" type="slidenum">
              <a:rPr lang="hu-HU" smtClean="0"/>
              <a:pPr/>
              <a:t>34</a:t>
            </a:fld>
            <a:endParaRPr lang="hu-HU"/>
          </a:p>
        </p:txBody>
      </p:sp>
    </p:spTree>
    <p:extLst>
      <p:ext uri="{BB962C8B-B14F-4D97-AF65-F5344CB8AC3E}">
        <p14:creationId xmlns:p14="http://schemas.microsoft.com/office/powerpoint/2010/main" xmlns="" val="3601614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Kémiai veszélyek: az élelmiszerbe kívülről bekerülő egészségre ártalmas vegyi anyagok. Állás közben is termelődhetnek az ételben mérgező anyagok. Ezek a vegyi anyagok okozhatnak azonnali mérgezést, de lassan, alattomosan évek alatt is okozhatnak megbetegedéseket.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ételkészítéshez használt vegyi anyagok, például ízesítőszerek, színezékek, tartósítószerek is ártalmasak lehetnek az egészségre, túl nagy mennyiségben.</a:t>
            </a:r>
          </a:p>
        </p:txBody>
      </p:sp>
      <p:sp>
        <p:nvSpPr>
          <p:cNvPr id="4" name="Dia számának helye 3"/>
          <p:cNvSpPr>
            <a:spLocks noGrp="1"/>
          </p:cNvSpPr>
          <p:nvPr>
            <p:ph type="sldNum" sz="quarter" idx="5"/>
          </p:nvPr>
        </p:nvSpPr>
        <p:spPr/>
        <p:txBody>
          <a:bodyPr/>
          <a:lstStyle/>
          <a:p>
            <a:fld id="{A6E0679C-EC5D-42C6-ABB3-719536DC6759}" type="slidenum">
              <a:rPr lang="hu-HU" smtClean="0"/>
              <a:pPr/>
              <a:t>35</a:t>
            </a:fld>
            <a:endParaRPr lang="hu-HU"/>
          </a:p>
        </p:txBody>
      </p:sp>
    </p:spTree>
    <p:extLst>
      <p:ext uri="{BB962C8B-B14F-4D97-AF65-F5344CB8AC3E}">
        <p14:creationId xmlns:p14="http://schemas.microsoft.com/office/powerpoint/2010/main" xmlns="" val="251384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Természetes mérgező anyagok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és allergének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Idegen szóval toxinoknak is nevezzük. Ezek benne vannak már az alapanyagban. Például egyes kalapos gombákban és a penészgombákban mérgező anyagok találhatóak. Az ilyen gomba nem jó alapanyag. Gombaszakértő tudja, hogy melyik gomba jó, melyik nem. Vigyázzunk gombaszedéskor! Nehogy mérges gombát vigyünk haza! Ha gombát szedünk, azt mindig meg kell vizsgáltatni!</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kagylók és csigák között is sok olyan van, ami mérgeket tartalmaz.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toxinok mérgező hatású anyagok. Úgy is szokták mondani, hogy toxikus anyagok.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Vannak mindenkire mérgezően ható természetes anyagok. Ezek lehetnek növényekben, állatokban, gombákban vagy mikrobákban. Ezeket nem szabad élelmiszerként felhasználni.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Vannak olyan alapanyagok, melyekben lévő természetes anyagok egyes emberekre mérgezőek. Mert ők érzékenyek, azaz allergiások ezekre az anyagokra. Ezek leggyakrabban magokban fordulnak elő: mogyoróban, szójában, szezámmagban. Olyan is van, hogy valaki a gabona természetes anyagaitól betegszik meg, például, aki gluténre érzékeny.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mogyorót, szóját, szezámmagot teszünk az ételbe, azt jelezni kell!</a:t>
            </a:r>
          </a:p>
        </p:txBody>
      </p:sp>
      <p:sp>
        <p:nvSpPr>
          <p:cNvPr id="4" name="Dia számának helye 3"/>
          <p:cNvSpPr>
            <a:spLocks noGrp="1"/>
          </p:cNvSpPr>
          <p:nvPr>
            <p:ph type="sldNum" sz="quarter" idx="5"/>
          </p:nvPr>
        </p:nvSpPr>
        <p:spPr/>
        <p:txBody>
          <a:bodyPr/>
          <a:lstStyle/>
          <a:p>
            <a:fld id="{A6E0679C-EC5D-42C6-ABB3-719536DC6759}" type="slidenum">
              <a:rPr lang="hu-HU" smtClean="0"/>
              <a:pPr/>
              <a:t>36</a:t>
            </a:fld>
            <a:endParaRPr lang="hu-HU"/>
          </a:p>
        </p:txBody>
      </p:sp>
    </p:spTree>
    <p:extLst>
      <p:ext uri="{BB962C8B-B14F-4D97-AF65-F5344CB8AC3E}">
        <p14:creationId xmlns:p14="http://schemas.microsoft.com/office/powerpoint/2010/main" xmlns="" val="787960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0" indent="0" algn="just">
              <a:lnSpc>
                <a:spcPct val="115000"/>
              </a:lnSpc>
              <a:spcBef>
                <a:spcPts val="600"/>
              </a:spcBef>
              <a:buFont typeface="+mj-lt"/>
              <a:buNone/>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Szándékosan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az alapanyagba vagy az élelmiszerbe tett anyagok és adalékok. </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mezőgazdaságban használt permetezőszerek és műtrágyák. Például a földeken termesztett növényekre került permetezőszer szennyezheti az élelmiszert. Ezek nagy része mérgező az emberre.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frissen permetezett növényt nem szabad leszedni és felhasználni. Várni kell, amíg elbomlik a mérgező anyag. Alaposan meg kell mosni minden zöldséget, gyümölcsöt.</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Tartósítószerek: például húsok pácolása, sózás, füstölés, savanyítás.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ne fogyasszunk túl sok pácolt, füstölt élelmiszert! Savanyúságból a kovászos uborka és a savanyú káposzta egészséges.</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Állagjavító szerek: azért teszik az élelmiszerbe vagy az ételbe, hogy az állaga, a színe és az íze jobb legyen. Ilyenek a sűrítők, habfixálók, színanyagok, édesítőszerek, aromaanyagok.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Ezek nem mérgező anyagok, de ha több van az élelmiszerben, mint a megengedett, akkor káros hatásúak. Az is veszélyes lehet, ha túl sokat eszünk ezekből a mű-élelmiszerekből.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csak engedélyezett adalékokat szabad használni, abból is keveset!</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Vitaminokat és ásványi anyagokat is adnak egyes élelmiszerekhez. Célja, hogy a biológiai értékük jobb legyen. Ezek jótékony hatásúak, de ezeknél is vigyázni kell, hogy ne legyen túl sok az élelmiszerben. "Jóból is megárt a sok!".</a:t>
            </a:r>
          </a:p>
          <a:p>
            <a:pPr marL="22860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élelmiszer adalékokat az Európai Unió engedélyezi. Az engedélyezett adalékok jele E betű, mely után van egy szám. Ebből a számból tudható, hogy pontosan mi is az az adalékanyag. Például a sárga ételfesték jele E105, a narancssárgáé E111. A citromsav az E330-as számot viseli. A B2 vitamin E101, az E-vitamin E308. Több száz engedélyezett élelmiszeradalék létezik. A Wikipédián megtalálhatjuk mindet.</a:t>
            </a:r>
          </a:p>
        </p:txBody>
      </p:sp>
      <p:sp>
        <p:nvSpPr>
          <p:cNvPr id="4" name="Dia számának helye 3"/>
          <p:cNvSpPr>
            <a:spLocks noGrp="1"/>
          </p:cNvSpPr>
          <p:nvPr>
            <p:ph type="sldNum" sz="quarter" idx="5"/>
          </p:nvPr>
        </p:nvSpPr>
        <p:spPr/>
        <p:txBody>
          <a:bodyPr/>
          <a:lstStyle/>
          <a:p>
            <a:fld id="{A6E0679C-EC5D-42C6-ABB3-719536DC6759}" type="slidenum">
              <a:rPr lang="hu-HU" smtClean="0"/>
              <a:pPr/>
              <a:t>37</a:t>
            </a:fld>
            <a:endParaRPr lang="hu-HU"/>
          </a:p>
        </p:txBody>
      </p:sp>
    </p:spTree>
    <p:extLst>
      <p:ext uri="{BB962C8B-B14F-4D97-AF65-F5344CB8AC3E}">
        <p14:creationId xmlns:p14="http://schemas.microsoft.com/office/powerpoint/2010/main" xmlns="" val="75297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0" indent="0" algn="just">
              <a:lnSpc>
                <a:spcPct val="115000"/>
              </a:lnSpc>
              <a:spcBef>
                <a:spcPts val="600"/>
              </a:spcBef>
              <a:buFont typeface="+mj-lt"/>
              <a:buNone/>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Szennyezőanyagok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melyek a környezetből kerülnek az élelmiszerbe. Honnan kerülhetnek bele? Az élelmiszer-üzemek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gépeiből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vagy a csomagolóanyagból, a takarító és tisztítószerekből. </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Tisztítószerek, fertőtlenítőszerek</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Festékek, bevonatok, gépolajok</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Műanyag csomagolóanyagok, nyomdafesték, ragasztó, zsinegek, gemkapcsok. </a:t>
            </a:r>
          </a:p>
          <a:p>
            <a:pPr marL="180340" indent="-180340" algn="just">
              <a:lnSpc>
                <a:spcPct val="115000"/>
              </a:lnSpc>
              <a:spcBef>
                <a:spcPts val="600"/>
              </a:spcBef>
              <a:spcAft>
                <a:spcPts val="600"/>
              </a:spcAft>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Szennyezőanyagok élelmiszerbe kerülése gondossággal, a szabályok betartásával elkerülhető.</a:t>
            </a:r>
          </a:p>
        </p:txBody>
      </p:sp>
      <p:sp>
        <p:nvSpPr>
          <p:cNvPr id="4" name="Dia számának helye 3"/>
          <p:cNvSpPr>
            <a:spLocks noGrp="1"/>
          </p:cNvSpPr>
          <p:nvPr>
            <p:ph type="sldNum" sz="quarter" idx="5"/>
          </p:nvPr>
        </p:nvSpPr>
        <p:spPr/>
        <p:txBody>
          <a:bodyPr/>
          <a:lstStyle/>
          <a:p>
            <a:fld id="{A6E0679C-EC5D-42C6-ABB3-719536DC6759}" type="slidenum">
              <a:rPr lang="hu-HU" smtClean="0"/>
              <a:pPr/>
              <a:t>38</a:t>
            </a:fld>
            <a:endParaRPr lang="hu-HU"/>
          </a:p>
        </p:txBody>
      </p:sp>
    </p:spTree>
    <p:extLst>
      <p:ext uri="{BB962C8B-B14F-4D97-AF65-F5344CB8AC3E}">
        <p14:creationId xmlns:p14="http://schemas.microsoft.com/office/powerpoint/2010/main" xmlns="" val="1939757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biológiai veszélyek forrása lehet; </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mikroba: vírus, baktérium, élesztőgomba vagy penészgomba;</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mérgező növény;</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kártékony állat: féreg, rovar, puhatestű, rágcsáló;</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ezekből az élőlényekből származó káros anyag.</a:t>
            </a:r>
          </a:p>
        </p:txBody>
      </p:sp>
      <p:sp>
        <p:nvSpPr>
          <p:cNvPr id="4" name="Dia számának helye 3"/>
          <p:cNvSpPr>
            <a:spLocks noGrp="1"/>
          </p:cNvSpPr>
          <p:nvPr>
            <p:ph type="sldNum" sz="quarter" idx="5"/>
          </p:nvPr>
        </p:nvSpPr>
        <p:spPr/>
        <p:txBody>
          <a:bodyPr/>
          <a:lstStyle/>
          <a:p>
            <a:fld id="{A6E0679C-EC5D-42C6-ABB3-719536DC6759}" type="slidenum">
              <a:rPr lang="hu-HU" smtClean="0"/>
              <a:pPr/>
              <a:t>39</a:t>
            </a:fld>
            <a:endParaRPr lang="hu-HU"/>
          </a:p>
        </p:txBody>
      </p:sp>
    </p:spTree>
    <p:extLst>
      <p:ext uri="{BB962C8B-B14F-4D97-AF65-F5344CB8AC3E}">
        <p14:creationId xmlns:p14="http://schemas.microsoft.com/office/powerpoint/2010/main" xmlns="" val="3232570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Környezetünk, a talaj, a víz, a levegő, az élelmiszerek, az emberi test milliárd és milliárd mikrobát tartalmaz. Ezek a parányi élőlények fontos szerepet játszanak a Föld életében és az ember életében. A legtöbb mikroba hasznos, nélkülük nem lenne élet. Az ember szervezetében ők segítik az emésztést, vitaminokat termelnek az ember számára, védik a bőrünket a kórokozóktól.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De van néhány mikroba, mely betegséget okoz az emberben. Ezek a kórokozó mikrobák. Idegen szóval patogén mikroorganizmus. Ezek közül sok az élelmiszerrel, az ételekkel kerül az emberi szervezetbe.</a:t>
            </a:r>
          </a:p>
        </p:txBody>
      </p:sp>
      <p:sp>
        <p:nvSpPr>
          <p:cNvPr id="4" name="Dia számának helye 3"/>
          <p:cNvSpPr>
            <a:spLocks noGrp="1"/>
          </p:cNvSpPr>
          <p:nvPr>
            <p:ph type="sldNum" sz="quarter" idx="5"/>
          </p:nvPr>
        </p:nvSpPr>
        <p:spPr/>
        <p:txBody>
          <a:bodyPr/>
          <a:lstStyle/>
          <a:p>
            <a:fld id="{A6E0679C-EC5D-42C6-ABB3-719536DC6759}" type="slidenum">
              <a:rPr lang="hu-HU" smtClean="0"/>
              <a:pPr/>
              <a:t>40</a:t>
            </a:fld>
            <a:endParaRPr lang="hu-HU"/>
          </a:p>
        </p:txBody>
      </p:sp>
    </p:spTree>
    <p:extLst>
      <p:ext uri="{BB962C8B-B14F-4D97-AF65-F5344CB8AC3E}">
        <p14:creationId xmlns:p14="http://schemas.microsoft.com/office/powerpoint/2010/main" xmlns="" val="3511017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káros mikrobákkal két fő probléma van.</a:t>
            </a:r>
          </a:p>
          <a:p>
            <a:pPr marL="180340" indent="-180340" algn="just">
              <a:lnSpc>
                <a:spcPct val="115000"/>
              </a:lnSpc>
              <a:spcBef>
                <a:spcPts val="600"/>
              </a:spcBef>
              <a:spcAft>
                <a:spcPts val="600"/>
              </a:spcAft>
            </a:pPr>
            <a:r>
              <a:rPr lang="hu-HU" dirty="0">
                <a:effectLst/>
              </a:rPr>
              <a:t>Nem látjuk őket, mert nagyon picik! Szemmel nem láthatóak, csak mikroszkóppal</a:t>
            </a:r>
            <a:br>
              <a:rPr lang="hu-HU" dirty="0">
                <a:effectLst/>
              </a:rPr>
            </a:br>
            <a:r>
              <a:rPr lang="hu-HU" i="1" dirty="0">
                <a:effectLst/>
              </a:rPr>
              <a:t>Védekezés:</a:t>
            </a:r>
            <a:r>
              <a:rPr lang="hu-HU" dirty="0">
                <a:effectLst/>
              </a:rPr>
              <a:t> feltételezzük, hogy mindenütt ott vannak, és eszerint tisztítunk, fertőtlenítünk mindent. Mi mindent kell fertőtleníteni? Berendezést, padlót, falakat, berendezést, konyhafelszerelést, gépeket, edényeket, és magát az embert, aki hozzáér az élelmiszerhez.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rPr>
              <a:t>Nagyon gyorsan szaporodnak! Ha számukra kellemes a hőmérséklet (nem túl hideg és nem forró) és van elegendő tápanyag, akkor néhány perc alatt egyből lesz kettő, kettőből négy és így tovább. Ezt mutatja a 9. ábra, ahol 20 percenként lerajzoltuk a sejtek számát. Persze mindez nagyon fel van nagyítva, az igazi méret ezerszeresére.</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41</a:t>
            </a:fld>
            <a:endParaRPr lang="hu-HU"/>
          </a:p>
        </p:txBody>
      </p:sp>
    </p:spTree>
    <p:extLst>
      <p:ext uri="{BB962C8B-B14F-4D97-AF65-F5344CB8AC3E}">
        <p14:creationId xmlns:p14="http://schemas.microsoft.com/office/powerpoint/2010/main" xmlns="" val="411566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biztonsági rendszer védelmet nyújt!</a:t>
            </a:r>
          </a:p>
          <a:p>
            <a:pPr marL="342900" lvl="0" indent="-342900" algn="just">
              <a:lnSpc>
                <a:spcPct val="115000"/>
              </a:lnSpc>
              <a:spcBef>
                <a:spcPts val="600"/>
              </a:spcBef>
              <a:buFont typeface="Calibri" panose="020F0502020204030204" pitchFamily="34" charset="0"/>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Védi az alapanyagokat: így a zöldséget, a gyümölcsöt, a gabonát. Már a növényeket a földeken, vagy az állatokat az istállóban is védik ezek az élelmiszerbiztonsági szabályok.</a:t>
            </a:r>
          </a:p>
          <a:p>
            <a:pPr marL="342900" lvl="0" indent="-342900" algn="just">
              <a:lnSpc>
                <a:spcPct val="115000"/>
              </a:lnSpc>
              <a:buFont typeface="Calibri" panose="020F0502020204030204" pitchFamily="34" charset="0"/>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Védi az élelmiszert, például a zöldségből készült mirelitet vagy konzervet, a darabolt vagy fagyasztott húst, a gabonából készült pékárut, a kenyeret. Amit az élelmiszerüzletekben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megvásárolunk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azt szigorú szabályok mellett állítják elő, szállítják, csomagolják. </a:t>
            </a:r>
          </a:p>
          <a:p>
            <a:pPr marL="342900" lvl="0" indent="-342900" algn="just">
              <a:lnSpc>
                <a:spcPct val="115000"/>
              </a:lnSpc>
              <a:buFont typeface="Calibri" panose="020F0502020204030204" pitchFamily="34" charset="0"/>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Védi a kész ételeket, vagyis a konyhán elkészített salátát, megfőzött levest, főzeléket, megsütött húst. </a:t>
            </a:r>
          </a:p>
          <a:p>
            <a:pPr marL="342900" lvl="0" indent="-342900" algn="just">
              <a:lnSpc>
                <a:spcPct val="115000"/>
              </a:lnSpc>
              <a:buFont typeface="Calibri" panose="020F0502020204030204" pitchFamily="34" charset="0"/>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Mindezzel védi az ételt fogyasztó embereket, a menzán étkező tanulókat, a szállodában reggeliző vendégeket. </a:t>
            </a:r>
          </a:p>
          <a:p>
            <a:pPr marL="342900" lvl="0" indent="-342900" algn="just">
              <a:lnSpc>
                <a:spcPct val="115000"/>
              </a:lnSpc>
              <a:spcAft>
                <a:spcPts val="600"/>
              </a:spcAft>
              <a:buFont typeface="Calibri" panose="020F0502020204030204" pitchFamily="34" charset="0"/>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Védi az ételt készítő dolgozókat is a konyhai munka során.</a:t>
            </a:r>
          </a:p>
        </p:txBody>
      </p:sp>
      <p:sp>
        <p:nvSpPr>
          <p:cNvPr id="4" name="Dia számának helye 3"/>
          <p:cNvSpPr>
            <a:spLocks noGrp="1"/>
          </p:cNvSpPr>
          <p:nvPr>
            <p:ph type="sldNum" sz="quarter" idx="5"/>
          </p:nvPr>
        </p:nvSpPr>
        <p:spPr/>
        <p:txBody>
          <a:bodyPr/>
          <a:lstStyle/>
          <a:p>
            <a:fld id="{A6E0679C-EC5D-42C6-ABB3-719536DC6759}" type="slidenum">
              <a:rPr lang="hu-HU" smtClean="0"/>
              <a:pPr/>
              <a:t>5</a:t>
            </a:fld>
            <a:endParaRPr lang="hu-HU"/>
          </a:p>
        </p:txBody>
      </p:sp>
    </p:spTree>
    <p:extLst>
      <p:ext uri="{BB962C8B-B14F-4D97-AF65-F5344CB8AC3E}">
        <p14:creationId xmlns:p14="http://schemas.microsoft.com/office/powerpoint/2010/main" xmlns="" val="1185890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dirty="0"/>
              <a:t>Ho</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nnan származnak az élelmiszerbe kerülő mikrobák?</a:t>
            </a: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környezetből: a levegőből, vízből, talajból;</a:t>
            </a:r>
          </a:p>
          <a:p>
            <a:pPr marL="342900" lvl="0" indent="-342900" algn="just">
              <a:lnSpc>
                <a:spcPct val="115000"/>
              </a:lnSpc>
              <a:spcBef>
                <a:spcPts val="600"/>
              </a:spcBef>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alapanyagból: ha az szennyezett vagy romlott;</a:t>
            </a:r>
          </a:p>
          <a:p>
            <a:pPr marL="342900" lvl="0" indent="-342900" algn="just">
              <a:lnSpc>
                <a:spcPct val="115000"/>
              </a:lnSpc>
              <a:spcBef>
                <a:spcPts val="600"/>
              </a:spcBef>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emberből, aki hozzáér az élelmiszerhez; </a:t>
            </a:r>
          </a:p>
          <a:p>
            <a:pPr marL="342900" lvl="0" indent="-342900" algn="just">
              <a:lnSpc>
                <a:spcPct val="115000"/>
              </a:lnSpc>
              <a:spcBef>
                <a:spcPts val="600"/>
              </a:spcBef>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Állatból, például rovarok (legyek, csótányok), vagy rágcsálók (egér, patkány) szennyezik az élelmiszert, ha hozzáérnek;</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Hulladékból: ha nincs a hulladék külön kezelve az élelmiszertől.</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42</a:t>
            </a:fld>
            <a:endParaRPr lang="hu-HU"/>
          </a:p>
        </p:txBody>
      </p:sp>
    </p:spTree>
    <p:extLst>
      <p:ext uri="{BB962C8B-B14F-4D97-AF65-F5344CB8AC3E}">
        <p14:creationId xmlns:p14="http://schemas.microsoft.com/office/powerpoint/2010/main" xmlns="" val="174875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1200"/>
              </a:spcBef>
              <a:spcAft>
                <a:spcPts val="600"/>
              </a:spcAft>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 mikrobák elleni védekezés módjai</a:t>
            </a: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élelmiszer maga a tápanyag a mikrobák számára. Az élelmiszereinkből, elkészített ételeinkből mindent megkapnak, amitől jól élnek és szaporodnak. Ha azt szeretnénk, hogy pusztuljanak el, akkor a külső körülményeket kell úgy alakítani, hogy azt ne szeressék, vagy elpusztuljanak tőle. De legjobb, ha arról gondoskodunk, hogy minél kevesebb mikroba kerülhessen az élelmiszerbe. És ha belekerül, akkor ne tudjon ott elszaporodni! Hogyan érhetjük el mindezt?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1.Hibátlan alapanyagból dolgozzunk!</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2. Az étel minél kevesebbet érintkezzen a környezettel és az ételkészítő emberrel!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3. A környezet, ahol az étel készül, tiszta, rendezett legyen, az ember, aki hozzányúl, tartsa be a higiénia szabályait!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4. Az élelmiszerek egymással se érintkezzenek, mert keresztbe fertőzhetik egymást.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5. Az ételkészítés és tárolás során ne szaporodhassanak a mikrobák! Hidegben nem szaporodnak, tehát az élelmiszert hűteni kell.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6. 70 </a:t>
            </a:r>
            <a:r>
              <a:rPr lang="hu-HU" sz="18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felett néhány perc alatt elpusztulnak a mikrobák. Azért főzzük és sütjük az ételeket, hogy elpusztítsuk a mikrobákat.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7. A mikrobák szaporodását gátolhatjuk az élelmiszerben: tömény só (sózott hal vagy sonka) vagy cukor (lekvárok, szirupok) használatával, kiszárítással vagy mélyhűtéssel.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8. Fertőtlenítőszerek is megölik a mikrobákat. Ezek között vannak olyanok, melyek az ételbe is rakhatóak, mert nem mérgezőek. Ilyen az ecet, az alkohol vagy a szalicil.</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magas hőmérséklet elpusztítja a mikrobákat. A hideg nem engedi szaporodni őket, de nem pusztítja el. Ha az alapanyagot vagy a készételt hűtve tartjuk, akkor tudnunk kell, hogy szobahőmérsékletre kirakva azonnal szaporodni kezdenek a mikrobák. A forrón elkészített ételben elpusztultak ugyan a mikrobák, de ha valami kívülről beleesik, vagy nyitva áll a levegőn, akkor ismét megfertőződhet.</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hosszabb időre szeretnénk eltenni az ételt (például befőtt, lekvár), akkor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sterilezni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vagy konzerválni kell. Magas hőfokon, hosszú időn át kell tartani, hogy minden mikroba elpusztuljon. Ahogy a tartós tejet vagy a konzerveket készítik a gyárban (zöldborsó, bab) vagy a befőtteket, lekvárokat otthon.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Másik védekezési módszer a mikrobák megölése fertőtlenítőszerekkel. A konyhai berendezés és felszerelés tisztítása, fertőtlenítése történhet savas vagy lúgos szerekkel és olyanokkal, amik elroncsolnak / oxidálnak mindent. Például hypo, készen kapható konyhai tisztító, zsíroldó és fertőtlenítőszerek. </a:t>
            </a:r>
          </a:p>
        </p:txBody>
      </p:sp>
      <p:sp>
        <p:nvSpPr>
          <p:cNvPr id="4" name="Dia számának helye 3"/>
          <p:cNvSpPr>
            <a:spLocks noGrp="1"/>
          </p:cNvSpPr>
          <p:nvPr>
            <p:ph type="sldNum" sz="quarter" idx="5"/>
          </p:nvPr>
        </p:nvSpPr>
        <p:spPr/>
        <p:txBody>
          <a:bodyPr/>
          <a:lstStyle/>
          <a:p>
            <a:fld id="{A6E0679C-EC5D-42C6-ABB3-719536DC6759}" type="slidenum">
              <a:rPr lang="hu-HU" smtClean="0"/>
              <a:pPr/>
              <a:t>43</a:t>
            </a:fld>
            <a:endParaRPr lang="hu-HU"/>
          </a:p>
        </p:txBody>
      </p:sp>
    </p:spTree>
    <p:extLst>
      <p:ext uri="{BB962C8B-B14F-4D97-AF65-F5344CB8AC3E}">
        <p14:creationId xmlns:p14="http://schemas.microsoft.com/office/powerpoint/2010/main" xmlns="" val="3115465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1200"/>
              </a:spcBef>
              <a:spcAft>
                <a:spcPts val="600"/>
              </a:spcAft>
            </a:pP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 mikrobák elleni védekezés módjai</a:t>
            </a: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élelmiszer maga a tápanyag a mikrobák számára. Az élelmiszereinkből, elkészített ételeinkből mindent megkapnak, amitől jól élnek és szaporodnak. Ha azt szeretnénk, hogy pusztuljanak el, akkor a külső körülményeket kell úgy alakítani, hogy azt ne szeressék, vagy elpusztuljanak tőle. De legjobb, ha arról gondoskodunk, hogy minél kevesebb mikroba kerülhessen az élelmiszerbe. És ha belekerül, akkor ne tudjon ott elszaporodni! Hogyan érhetjük el mindezt?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1.Hibátlan alapanyagból dolgozzunk!</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2. Az étel minél kevesebbet érintkezzen a környezettel és az ételkészítő emberrel!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3. A környezet, ahol az étel készül, tiszta, rendezett legyen, az ember, aki hozzányúl, tartsa be a higiénia szabályait!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4. Az élelmiszerek egymással se érintkezzenek, mert keresztbe fertőzhetik egymást.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5. Az ételkészítés és tárolás során ne szaporodhassanak a mikrobák! Hidegben nem szaporodnak, tehát az élelmiszert hűteni kell.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6. 70 </a:t>
            </a:r>
            <a:r>
              <a:rPr lang="hu-HU" sz="18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felett néhány perc alatt elpusztulnak a mikrobák. Azért főzzük és sütjük az ételeket, hogy elpusztítsuk a mikrobákat.</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7. A mikrobák szaporodását gátolhatjuk az élelmiszerben: tömény só (sózott hal vagy sonka) vagy cukor (lekvárok, szirupok) használatával, kiszárítással vagy mélyhűtéssel.</a:t>
            </a:r>
          </a:p>
          <a:p>
            <a:pPr marL="27051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8. Fertőtlenítőszerek is megölik a mikrobákat. Ezek között vannak olyanok, melyek az ételbe is rakhatóak, mert nem mérgezőek. Ilyen az ecet, az alkohol vagy a szalicil.</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magas hőmérséklet elpusztítja a mikrobákat. A hideg nem engedi szaporodni őket, de nem pusztítja el. Ha az alapanyagot vagy a készételt hűtve tartjuk, akkor tudnunk kell, hogy szobahőmérsékletre kirakva azonnal szaporodni kezdenek a mikrobák. A forrón elkészített ételben elpusztultak ugyan a mikrobák, de ha valami kívülről beleesik, vagy nyitva áll a levegőn, akkor ismét megfertőződhet.</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hosszabb időre szeretnénk eltenni az ételt (például befőtt, lekvár), akkor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sterilezni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vagy konzerválni kell. Magas hőfokon, hosszú időn át kell tartani, hogy minden mikroba elpusztuljon. Ahogy a tartós tejet vagy a konzerveket készítik a gyárban (zöldborsó, bab) vagy a befőtteket, lekvárokat otthon.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Másik védekezési módszer a mikrobák megölése fertőtlenítőszerekkel. A konyhai berendezés és felszerelés tisztítása, fertőtlenítése történhet savas vagy lúgos szerekkel és olyanokkal, amik elroncsolnak / oxidálnak mindent. Például hypo, készen kapható konyhai tisztító, zsíroldó és fertőtlenítőszerek. </a:t>
            </a:r>
          </a:p>
        </p:txBody>
      </p:sp>
      <p:sp>
        <p:nvSpPr>
          <p:cNvPr id="4" name="Dia számának helye 3"/>
          <p:cNvSpPr>
            <a:spLocks noGrp="1"/>
          </p:cNvSpPr>
          <p:nvPr>
            <p:ph type="sldNum" sz="quarter" idx="5"/>
          </p:nvPr>
        </p:nvSpPr>
        <p:spPr/>
        <p:txBody>
          <a:bodyPr/>
          <a:lstStyle/>
          <a:p>
            <a:fld id="{A6E0679C-EC5D-42C6-ABB3-719536DC6759}" type="slidenum">
              <a:rPr lang="hu-HU" smtClean="0"/>
              <a:pPr/>
              <a:t>44</a:t>
            </a:fld>
            <a:endParaRPr lang="hu-HU"/>
          </a:p>
        </p:txBody>
      </p:sp>
    </p:spTree>
    <p:extLst>
      <p:ext uri="{BB962C8B-B14F-4D97-AF65-F5344CB8AC3E}">
        <p14:creationId xmlns:p14="http://schemas.microsoft.com/office/powerpoint/2010/main" xmlns="" val="269313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étel fertőződése és romlása a következők miatt veszélyes: </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romlott ételből betegséget okozó mikrobák kerülnek az ember szervezetébe; </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 emberi szervezetben elszaporodnak, súlyos betegségeket okoznak: láz, hányás, gyomor- és bélpanaszok;</a:t>
            </a:r>
          </a:p>
          <a:p>
            <a:pPr marL="342900" lvl="0" indent="-342900" algn="just">
              <a:lnSpc>
                <a:spcPct val="115000"/>
              </a:lnSpc>
              <a:buFont typeface="Symbol" panose="05050102010706020507" pitchFamily="18" charset="2"/>
              <a:buChar char=""/>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Tönkreteszik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hasznos bélflórát az emésztőrendszerünkben: hasfájás, hasmenés, kiszáradás; </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Mérgező anyagokat termelnek, melyek megbetegítik az ember máját, veséjét, ízületeit, stb.;</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Emberről – emberre terjedve megfertőz másokat is;</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Sok ember megfertőződhet egyetlen betegtől és ezzel járványos megbetegedést okozhat.</a:t>
            </a:r>
          </a:p>
        </p:txBody>
      </p:sp>
      <p:sp>
        <p:nvSpPr>
          <p:cNvPr id="4" name="Dia számának helye 3"/>
          <p:cNvSpPr>
            <a:spLocks noGrp="1"/>
          </p:cNvSpPr>
          <p:nvPr>
            <p:ph type="sldNum" sz="quarter" idx="5"/>
          </p:nvPr>
        </p:nvSpPr>
        <p:spPr/>
        <p:txBody>
          <a:bodyPr/>
          <a:lstStyle/>
          <a:p>
            <a:fld id="{A6E0679C-EC5D-42C6-ABB3-719536DC6759}" type="slidenum">
              <a:rPr lang="hu-HU" smtClean="0"/>
              <a:pPr/>
              <a:t>45</a:t>
            </a:fld>
            <a:endParaRPr lang="hu-HU"/>
          </a:p>
        </p:txBody>
      </p:sp>
    </p:spTree>
    <p:extLst>
      <p:ext uri="{BB962C8B-B14F-4D97-AF65-F5344CB8AC3E}">
        <p14:creationId xmlns:p14="http://schemas.microsoft.com/office/powerpoint/2010/main" xmlns="" val="2441077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Ebben a fejezetben olyan ismert módszereket és szabályokat ismertetünk, melyek betartása lecsökkenti az ételromlás, fertőződés és az ételt fogyasztó ember megbetegedésének kockázatát. Ez azt jelenti, hogy kisebb lesz az esély arra, hogy kárt okozhasson a fertőződés az ételben vagy az azt elfogyasztó emberben.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következő műveleteket és szabályokat tárgyaljuk részletesen:</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Alapanyag minőség, tisztaság</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Hűtés</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Hőkezelés, forrón tartás</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Elkülönítés</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Tárolás és felhasználás – FIFO</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Személyes higiénia</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Konyhahigiénia és biztonság egyes műveletekhez kapcsolva: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zöldségelőkésztés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tálalás, szállítás, mosogatás, takarítás, hulladékkezelés.</a:t>
            </a:r>
          </a:p>
        </p:txBody>
      </p:sp>
      <p:sp>
        <p:nvSpPr>
          <p:cNvPr id="4" name="Dia számának helye 3"/>
          <p:cNvSpPr>
            <a:spLocks noGrp="1"/>
          </p:cNvSpPr>
          <p:nvPr>
            <p:ph type="sldNum" sz="quarter" idx="5"/>
          </p:nvPr>
        </p:nvSpPr>
        <p:spPr/>
        <p:txBody>
          <a:bodyPr/>
          <a:lstStyle/>
          <a:p>
            <a:fld id="{A6E0679C-EC5D-42C6-ABB3-719536DC6759}" type="slidenum">
              <a:rPr lang="hu-HU" smtClean="0"/>
              <a:pPr/>
              <a:t>46</a:t>
            </a:fld>
            <a:endParaRPr lang="hu-HU"/>
          </a:p>
        </p:txBody>
      </p:sp>
    </p:spTree>
    <p:extLst>
      <p:ext uri="{BB962C8B-B14F-4D97-AF65-F5344CB8AC3E}">
        <p14:creationId xmlns:p14="http://schemas.microsoft.com/office/powerpoint/2010/main" xmlns="" val="4255934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tananyag első felében a veszélyekkel ismerkedtünk. A vendéglátásban a veszélyek forrásai az alapanyag, a környezet, a konyhai műveletek és az ember, aki az ételt készíti.</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Ezek a veszélyek általánosak, megvannak otthon, a menzán, az legtisztább étteremben is. De az, hogy ezekből a veszélyekből lesz-e kár, ételromlás, betegség, függ a konyhában dolgozók elővigyázatosságától, az odafigyeléstől, a szabályok betartásától és az ellenőrzéstől.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Tehát a meglévő veszélyek mellett is lehet biztonságosan, kis kockázattal ételt készíteni.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Ugyanaz a veszély, például a könnyen megromló friss hús feldolgozása más-más kockázatot eredményez a konyha és a dolgozók munkája miatt.</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1. Egy rendetlen konyhában, rossz hűtőszekrényben tárolt húsból, piszkos kezű dolgozók által készített húsétel </a:t>
            </a:r>
            <a:r>
              <a:rPr lang="hu-HU" sz="1800" dirty="0">
                <a:effectLst/>
                <a:latin typeface="Arial" panose="020B0604020202020204" pitchFamily="34"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nagy valószínűséggel fertőzött étel és nagy egészségkockázatot jelent;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2. Tiszta, rendezett, fertőtlenített konyhában, a hideg hűtőből kivett hússal, friss munkaruhában, tiszta kézzel dolgozó szakácsok által készített húsétel </a:t>
            </a:r>
            <a:r>
              <a:rPr lang="hu-HU" sz="1800" dirty="0">
                <a:effectLst/>
                <a:latin typeface="Arial" panose="020B0604020202020204" pitchFamily="34"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nagyon kicsi egészségkockázatot eredményez.</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Egy másik példa a vegyi anyagok használatára vonatkozik. A vegyszerek, fertőtlenítő és tisztítószerek veszélyesek az emberre. De ha nem kerülnek az emberi szervezetbe, akkor nem kell attól félnünk, hogy a vegyi anyagtól bárki beteg lesz. </a:t>
            </a:r>
          </a:p>
          <a:p>
            <a:pPr marL="44958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1. A rendetlen konyhában, az élelmiszerrel együtt tárolt vegyszerek miatt, vagy a szabálytalan mosogatás – például az öblítést elhanyagolása miatt </a:t>
            </a:r>
            <a:r>
              <a:rPr lang="hu-HU" sz="1800" dirty="0">
                <a:effectLst/>
                <a:latin typeface="Arial" panose="020B0604020202020204" pitchFamily="34"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nagy a kockázata annak, hogy tisztítószer kerül az ételbe és megmérgez valakit;</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2. Elkülönített vegyszertárolás, a vegyszerhasználat nyilvántartása, szabályos használat, például alapos öblítés mosogatás után </a:t>
            </a:r>
            <a:r>
              <a:rPr lang="hu-HU" sz="1800" dirty="0">
                <a:effectLst/>
                <a:latin typeface="Arial" panose="020B0604020202020204" pitchFamily="34"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kicsi annak kockázata, hogy vegyszer kerül az ételbe és mérgezést okoz.</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KOCKÁZAT tehát a veszélyből adódik, de ugyanabból a veszélyből a körülmények hatására lehet kicsi vagy nagy kockázat. Ez rajtunk múlik! </a:t>
            </a:r>
          </a:p>
          <a:p>
            <a:pPr marL="342900" lvl="0" indent="-342900" algn="just">
              <a:lnSpc>
                <a:spcPct val="115000"/>
              </a:lnSpc>
              <a:spcBef>
                <a:spcPts val="600"/>
              </a:spcBef>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Hogy a használt vegyi anyag bekerülhet-e az ételbe és megmérgezheti-e az ételt elfogyasztókat;</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Hogy az alapanyagban lévő mikrobák elszaporodhatnak-e és megfertőzhetik-e az ételt elfogyasztókat, ételmérgezést okoznak-e? </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Hogy elég forró-e a sütő, elpusztítja-e a húsban lévő mikrobákat, vagy hagyja azokat elszaporodni?</a:t>
            </a:r>
          </a:p>
          <a:p>
            <a:pPr marL="342900" lvl="0" indent="-342900" algn="just">
              <a:lnSpc>
                <a:spcPct val="115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Hogy érintkezhet-e a zöldségen lévő talaj a hússal, és megfertőzheti-e azt olyan mikrobákkal, melyek betegséget okoznak?</a:t>
            </a:r>
          </a:p>
          <a:p>
            <a:pPr marL="342900" lvl="0" indent="-342900" algn="just">
              <a:lnSpc>
                <a:spcPct val="115000"/>
              </a:lnSpc>
              <a:spcAft>
                <a:spcPts val="6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Hogy rászállhatnak-e a legyek és rámászhatnak-e a csótányok a húsra és más alapanyagra, hogy azt megfertőzzék és ezzel az ételt elfogyasztó embert is megbetegítsék?</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kockázat azt jelenti, hogy egy veszélyes anyag milyen valószínűséggel okozhat kárt, megbetegedést. Ha rossz minőségű, romlott élelmiszert is felhasználunk az ételekhez, akkor nagy valószínűséggel megbetegszenek az ételt fogyasztók. Ha viszont jó minőségű alapanyagokat használunk, akkor nagyon kicsi a valószínűsége annak, hogy megbetegszik valaki.</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nagy a kockázat, az azt jelenti, hogy nagy az esély, hogy bekövetkezik a kár, a sérülés, a megbetegedés. Attól is nagy lehet a kockázat, ha a kár nagyon nagy, például sok ember lesz beteg a romlott ételtől.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lecsökkentjük a kockázatokat kisebb valószínűséggel következnek be a károk, balesetek, a mérgezés vagy más káros esemény. Ha nagyon odafigyelünk, akár teljesen is megelőzhetjük a káros eseményeket, baleseteket, megbetegedést, mérgezést.</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Egy veszélyes vegyi anyag, például hypo kockázata, vagyis annak esélye, hogy a hypo bajt okoz </a:t>
            </a: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kicsi lesz</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egy rendes konyhában, szabályos raktárban, hozzáértő emberek kezében. De ugyanez a veszélyes vegyi anyag nagy kockázatot jelent egy rendetlen konyhában, ahol a hypo kiömölhet, ráömölhet az ételre, és ott, ahol a dolgozók nem ismerik a szabályokat és a vegyi anyag káros hatásait. </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HACCP olyan szabályokat és előírásokat tartalmaz, melyek betartásával az étel egészséges, jó minőségű lesz, az ételekre leselkedő veszélyeket megismerhetjük, és a károkat elkerülhetjük. Ez azt jelenti, hogy az étel megtartja tápértékét, nem tartalmaz káros anyagokat, nem romlik meg és nem okoz betegséget, ételmérgezést.</a:t>
            </a:r>
          </a:p>
        </p:txBody>
      </p:sp>
      <p:sp>
        <p:nvSpPr>
          <p:cNvPr id="4" name="Dia számának helye 3"/>
          <p:cNvSpPr>
            <a:spLocks noGrp="1"/>
          </p:cNvSpPr>
          <p:nvPr>
            <p:ph type="sldNum" sz="quarter" idx="10"/>
          </p:nvPr>
        </p:nvSpPr>
        <p:spPr/>
        <p:txBody>
          <a:bodyPr/>
          <a:lstStyle/>
          <a:p>
            <a:fld id="{A6E0679C-EC5D-42C6-ABB3-719536DC6759}" type="slidenum">
              <a:rPr lang="hu-HU" smtClean="0"/>
              <a:pPr/>
              <a:t>49</a:t>
            </a:fld>
            <a:endParaRPr lang="hu-HU"/>
          </a:p>
        </p:txBody>
      </p:sp>
    </p:spTree>
    <p:extLst>
      <p:ext uri="{BB962C8B-B14F-4D97-AF65-F5344CB8AC3E}">
        <p14:creationId xmlns:p14="http://schemas.microsoft.com/office/powerpoint/2010/main" xmlns="" val="1929099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buFont typeface="Symbol" panose="05050102010706020507" pitchFamily="18" charset="2"/>
              <a:buChar char=""/>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A személyes higiénia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az egyik legnagyobb jelentőségű terület, mert itt nagy kockázat alakulhat ki emberi mulasztás miatt. A személyes higiénia, a személy testének tisztasága és egészsége magának a dolgozónak a felelőssége. Aki elhanyagolja hajának, kezének, ruhájának állapotát, nem tartja tisztán testét és munkaruháját, az másokat veszélyeztet, más embert betegíthet meg. A személyi higiéniát a 2. fejezetben mutatjuk be részletesen.</a:t>
            </a:r>
          </a:p>
          <a:p>
            <a:pPr marL="676275" indent="-447675" algn="just"/>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spcAft>
                <a:spcPts val="600"/>
              </a:spcAft>
              <a:buFont typeface="Symbol" panose="05050102010706020507" pitchFamily="18" charset="2"/>
              <a:buChar char=""/>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A konyhahigiénia szabályait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és a konyhai műveletek biztonságát a leggyakoribb műveletekhez kapcsolva magyarázzuk. Ezek a műveletek a zöldségelőkészítés (3. fejezet), a tálalás, a szállítás (4. fejezet), a mosogatás (5. fejezet), a takarítás (6. fejezet) és a hulladékkezelés (7. fejezet).</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50</a:t>
            </a:fld>
            <a:endParaRPr lang="hu-HU"/>
          </a:p>
        </p:txBody>
      </p:sp>
    </p:spTree>
    <p:extLst>
      <p:ext uri="{BB962C8B-B14F-4D97-AF65-F5344CB8AC3E}">
        <p14:creationId xmlns:p14="http://schemas.microsoft.com/office/powerpoint/2010/main" xmlns="" val="370073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buFont typeface="Symbol" panose="05050102010706020507" pitchFamily="18" charset="2"/>
              <a:buChar char=""/>
            </a:pPr>
            <a:r>
              <a:rPr lang="hu-HU" sz="1200" b="1" i="1" dirty="0">
                <a:effectLst/>
                <a:latin typeface="Times New Roman" panose="02020603050405020304" pitchFamily="18" charset="0"/>
                <a:ea typeface="Calibri" panose="020F0502020204030204" pitchFamily="34" charset="0"/>
                <a:cs typeface="Times New Roman" panose="02020603050405020304" pitchFamily="18" charset="0"/>
              </a:rPr>
              <a:t>Elkülönítés:</a:t>
            </a: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vagyis a különféle alapanyagok és élelmiszerek elkülönített kezelése.  Milyen elkülönítések lehetségesek?</a:t>
            </a:r>
          </a:p>
          <a:p>
            <a:pPr marL="742950" lvl="1" indent="-285750" algn="just">
              <a:lnSpc>
                <a:spcPct val="115000"/>
              </a:lnSpc>
              <a:buFont typeface="Courier New" panose="02070309020205020404" pitchFamily="49" charset="0"/>
              <a:buChar char="o"/>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Ételkésztés helyszínei szerint: a főzőkonyhától és egymástól is elzárt helyiségben történjék a zöldség és a hús előkészítése;</a:t>
            </a:r>
          </a:p>
          <a:p>
            <a:pPr marL="742950" lvl="1" indent="-285750" algn="just">
              <a:lnSpc>
                <a:spcPct val="115000"/>
              </a:lnSpc>
              <a:spcAft>
                <a:spcPts val="600"/>
              </a:spcAft>
              <a:buFont typeface="Courier New" panose="02070309020205020404" pitchFamily="49" charset="0"/>
              <a:buChar char="o"/>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Tárolás helye szerint: húsnak, tejterméknek, zöldségnek és készételnek külön hűtőszekrény kell. Kisebb konyhában vagy otthon a hűtőszekrény polcain kell elkülöníteni egymástól a különféle ételeket.</a:t>
            </a:r>
          </a:p>
          <a:p>
            <a:pPr marL="742950" lvl="1" indent="-285750" algn="just">
              <a:lnSpc>
                <a:spcPct val="115000"/>
              </a:lnSpc>
              <a:spcAft>
                <a:spcPts val="600"/>
              </a:spcAft>
              <a:buFont typeface="Courier New" panose="02070309020205020404" pitchFamily="49" charset="0"/>
              <a:buChar char="o"/>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Felhasznált eszközök, edények szerint: a zöldségnek és húsnak külön vágódeszka, külön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edényzet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aprító és daráló gépek szükségesek. Ezeket sosem szabad felcserélni, vagy együtt mosogatni. Erre azért van szükség, hogy az egyikről, például a tojáshéjról vagy a földes zöldségről ne kerülhessenek át mikrobák például a húsra vagy a készételre. Mert ami a zöldségen ártalmatlan, az a húson nagy bajokat okozhat. A főtt étel is könnyen megfertőződik egy kis portól vagy piszokszemcsétől. A befőtt egy kenyérmorzsától meg tud romlani.</a:t>
            </a:r>
          </a:p>
          <a:p>
            <a:pPr marL="742950" lvl="1" indent="-285750" algn="just">
              <a:lnSpc>
                <a:spcPct val="115000"/>
              </a:lnSpc>
              <a:spcAft>
                <a:spcPts val="600"/>
              </a:spcAft>
              <a:buFont typeface="Courier New" panose="02070309020205020404" pitchFamily="49" charset="0"/>
              <a:buChar char="o"/>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konyhai dolgozók szerint: Az a legjobb, ha külön dolgozó foglalkozik például az ételek előkészítésével és egy külön dolgozó a főzéssel, a sütéssel. Például a konyhai kisegítőnek és a szakácsnak különbözőek a feladatai. A zöldségről például szennyeződés kerülhet a dolgozó ruhájára, onnan pedig egy másik ételre. Ha valaki egyedül főz, akkor nem szabad egyszerre előkészítést és főzést vagy sütést végezni.</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51</a:t>
            </a:fld>
            <a:endParaRPr lang="hu-HU"/>
          </a:p>
        </p:txBody>
      </p:sp>
    </p:spTree>
    <p:extLst>
      <p:ext uri="{BB962C8B-B14F-4D97-AF65-F5344CB8AC3E}">
        <p14:creationId xmlns:p14="http://schemas.microsoft.com/office/powerpoint/2010/main" xmlns="" val="1703598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342900" lvl="0" indent="-342900" algn="just">
              <a:lnSpc>
                <a:spcPct val="115000"/>
              </a:lnSpc>
              <a:spcBef>
                <a:spcPts val="600"/>
              </a:spcBef>
              <a:spcAft>
                <a:spcPts val="600"/>
              </a:spcAft>
              <a:buFont typeface="Symbol" panose="05050102010706020507" pitchFamily="18" charset="2"/>
              <a:buChar char=""/>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Tárolás és felhasználás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nagyobb készlettel rendelkező konyhákban van a legnagyobb jelentősége, de otthon a háztartásban is nagy hasznát vesszük a helyes tárolási és felhasználási sorrendet megszabó FIFO elvnek. Ennek lényege, hogy ha valamiből többet tárolunk, nem csak egyet, akkor mindig azt az élelmiszert használjuk fel, amit legrégebben vettünk meg, amit legrégebben tárolunk a hűtőben vagy a raktárban. A lejárati időt is lehet nézni, és akkor a legkorábban lejárót kell először felhasználni. A később lejárót még eltehetjük egy ideig.</a:t>
            </a:r>
          </a:p>
          <a:p>
            <a:r>
              <a:rPr lang="en-GB" sz="1800" dirty="0" err="1">
                <a:effectLst/>
                <a:latin typeface="Times New Roman" panose="02020603050405020304" pitchFamily="18" charset="0"/>
                <a:ea typeface="Calibri" panose="020F0502020204030204" pitchFamily="34" charset="0"/>
              </a:rPr>
              <a:t>Példa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Káposztára</a:t>
            </a:r>
            <a:r>
              <a:rPr lang="en-GB" sz="1800" dirty="0">
                <a:effectLst/>
                <a:latin typeface="Times New Roman" panose="02020603050405020304" pitchFamily="18" charset="0"/>
                <a:ea typeface="Calibri" panose="020F0502020204030204" pitchFamily="34" charset="0"/>
              </a:rPr>
              <a:t> van </a:t>
            </a:r>
            <a:r>
              <a:rPr lang="en-GB" sz="1800" dirty="0" err="1">
                <a:effectLst/>
                <a:latin typeface="Times New Roman" panose="02020603050405020304" pitchFamily="18" charset="0"/>
                <a:ea typeface="Calibri" panose="020F0502020204030204" pitchFamily="34" charset="0"/>
              </a:rPr>
              <a:t>szükségünk</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Négyféle</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káposzta</a:t>
            </a:r>
            <a:r>
              <a:rPr lang="en-GB" sz="1800" dirty="0">
                <a:effectLst/>
                <a:latin typeface="Times New Roman" panose="02020603050405020304" pitchFamily="18" charset="0"/>
                <a:ea typeface="Calibri" panose="020F0502020204030204" pitchFamily="34" charset="0"/>
              </a:rPr>
              <a:t> van a </a:t>
            </a:r>
            <a:r>
              <a:rPr lang="en-GB" sz="1800" dirty="0" err="1">
                <a:effectLst/>
                <a:latin typeface="Times New Roman" panose="02020603050405020304" pitchFamily="18" charset="0"/>
                <a:ea typeface="Calibri" panose="020F0502020204030204" pitchFamily="34" charset="0"/>
              </a:rPr>
              <a:t>raktárban</a:t>
            </a:r>
            <a:r>
              <a:rPr lang="en-GB" sz="1800" dirty="0">
                <a:effectLst/>
                <a:latin typeface="Times New Roman" panose="02020603050405020304" pitchFamily="18" charset="0"/>
                <a:ea typeface="Calibri" panose="020F0502020204030204" pitchFamily="34" charset="0"/>
              </a:rPr>
              <a:t>. Az </a:t>
            </a:r>
            <a:r>
              <a:rPr lang="en-GB" sz="1800" dirty="0" err="1">
                <a:effectLst/>
                <a:latin typeface="Times New Roman" panose="02020603050405020304" pitchFamily="18" charset="0"/>
                <a:ea typeface="Calibri" panose="020F0502020204030204" pitchFamily="34" charset="0"/>
              </a:rPr>
              <a:t>első</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legfrissebb</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káposzta</a:t>
            </a:r>
            <a:r>
              <a:rPr lang="en-GB" sz="1800" dirty="0">
                <a:effectLst/>
                <a:latin typeface="Times New Roman" panose="02020603050405020304" pitchFamily="18" charset="0"/>
                <a:ea typeface="Calibri" panose="020F0502020204030204" pitchFamily="34" charset="0"/>
              </a:rPr>
              <a:t>. Ma </a:t>
            </a:r>
            <a:r>
              <a:rPr lang="en-GB" sz="1800" dirty="0" err="1">
                <a:effectLst/>
                <a:latin typeface="Times New Roman" panose="02020603050405020304" pitchFamily="18" charset="0"/>
                <a:ea typeface="Calibri" panose="020F0502020204030204" pitchFamily="34" charset="0"/>
              </a:rPr>
              <a:t>érkezett</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második</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friss</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Tegnap</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érkezett</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harmadik</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régi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Tegnapelőtt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érkezett</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negyedik</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káposzta</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legrégebbi</a:t>
            </a:r>
            <a:r>
              <a:rPr lang="en-GB" sz="1800" dirty="0">
                <a:effectLst/>
                <a:latin typeface="Times New Roman" panose="02020603050405020304" pitchFamily="18" charset="0"/>
                <a:ea typeface="Calibri" panose="020F0502020204030204" pitchFamily="34" charset="0"/>
              </a:rPr>
              <a:t>. Az </a:t>
            </a:r>
            <a:r>
              <a:rPr lang="en-GB" sz="1800" dirty="0" err="1">
                <a:effectLst/>
                <a:latin typeface="Times New Roman" panose="02020603050405020304" pitchFamily="18" charset="0"/>
                <a:ea typeface="Calibri" panose="020F0502020204030204" pitchFamily="34" charset="0"/>
              </a:rPr>
              <a:t>már</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múlt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héten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érkezett</a:t>
            </a:r>
            <a:r>
              <a:rPr lang="en-GB" sz="1800" dirty="0">
                <a:effectLst/>
                <a:latin typeface="Times New Roman" panose="02020603050405020304" pitchFamily="18" charset="0"/>
                <a:ea typeface="Calibri" panose="020F0502020204030204" pitchFamily="34" charset="0"/>
              </a:rPr>
              <a:t>. A FIFO-</a:t>
            </a:r>
            <a:r>
              <a:rPr lang="en-GB" sz="1800" dirty="0" err="1">
                <a:effectLst/>
                <a:latin typeface="Times New Roman" panose="02020603050405020304" pitchFamily="18" charset="0"/>
                <a:ea typeface="Calibri" panose="020F0502020204030204" pitchFamily="34" charset="0"/>
              </a:rPr>
              <a:t>elv</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szerint</a:t>
            </a:r>
            <a:r>
              <a:rPr lang="en-GB" sz="1800" dirty="0">
                <a:effectLst/>
                <a:latin typeface="Times New Roman" panose="02020603050405020304" pitchFamily="18" charset="0"/>
                <a:ea typeface="Calibri" panose="020F0502020204030204" pitchFamily="34" charset="0"/>
              </a:rPr>
              <a:t> a </a:t>
            </a:r>
            <a:r>
              <a:rPr lang="en-GB" sz="1800" dirty="0" err="1">
                <a:effectLst/>
                <a:latin typeface="Times New Roman" panose="02020603050405020304" pitchFamily="18" charset="0"/>
                <a:ea typeface="Calibri" panose="020F0502020204030204" pitchFamily="34" charset="0"/>
              </a:rPr>
              <a:t>legrégebbi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káposztát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kell</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felhasználnunk</a:t>
            </a:r>
            <a:r>
              <a:rPr lang="en-GB" sz="1800" dirty="0">
                <a:effectLst/>
                <a:latin typeface="Times New Roman" panose="02020603050405020304" pitchFamily="18" charset="0"/>
                <a:ea typeface="Calibri" panose="020F0502020204030204" pitchFamily="34" charset="0"/>
              </a:rPr>
              <a:t>. </a:t>
            </a:r>
            <a:endParaRPr lang="hu-HU" dirty="0"/>
          </a:p>
        </p:txBody>
      </p:sp>
      <p:sp>
        <p:nvSpPr>
          <p:cNvPr id="4" name="Dia számának helye 3"/>
          <p:cNvSpPr>
            <a:spLocks noGrp="1"/>
          </p:cNvSpPr>
          <p:nvPr>
            <p:ph type="sldNum" sz="quarter" idx="10"/>
          </p:nvPr>
        </p:nvSpPr>
        <p:spPr/>
        <p:txBody>
          <a:bodyPr/>
          <a:lstStyle/>
          <a:p>
            <a:fld id="{A6E0679C-EC5D-42C6-ABB3-719536DC6759}" type="slidenum">
              <a:rPr lang="hu-HU" smtClean="0"/>
              <a:pPr/>
              <a:t>52</a:t>
            </a:fld>
            <a:endParaRPr lang="hu-HU"/>
          </a:p>
        </p:txBody>
      </p:sp>
    </p:spTree>
    <p:extLst>
      <p:ext uri="{BB962C8B-B14F-4D97-AF65-F5344CB8AC3E}">
        <p14:creationId xmlns:p14="http://schemas.microsoft.com/office/powerpoint/2010/main" xmlns="" val="1929099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Hűtés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és hőkezelés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forrón sütés, főzés, tálalás. A hűtést és a forrón tartást alaposan bemutattuk a magyarázatként felhozott példákon. Az alapanyagot és a készételt védeni kell a szennyeződéstől, elsősorban a mikrobáktól. Ezért kell hűtve tárolni; a hűtés gátolja a mikrobák szaporodását. A magas hőmérséklet pedig elpusztítja az élő mikroba sejteket.</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53</a:t>
            </a:fld>
            <a:endParaRPr lang="hu-HU"/>
          </a:p>
        </p:txBody>
      </p:sp>
    </p:spTree>
    <p:extLst>
      <p:ext uri="{BB962C8B-B14F-4D97-AF65-F5344CB8AC3E}">
        <p14:creationId xmlns:p14="http://schemas.microsoft.com/office/powerpoint/2010/main" xmlns="" val="275938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800" dirty="0">
                <a:effectLst/>
                <a:latin typeface="Times New Roman" panose="02020603050405020304" pitchFamily="18" charset="0"/>
                <a:ea typeface="Calibri" panose="020F0502020204030204" pitchFamily="34" charset="0"/>
              </a:rPr>
              <a:t>Tehát a HACCP rendszer az alapanyagtól indulva – az ételkészítés lépésein keresztül – az ételt fogyasztó emberig, a teljes útvonalra vonatkozik. Az ételkészítés fő lépései: 1. Nyers alapanyag – 2. Élelmiszer – 3. Kész étel – 4. Fogyasztó. </a:t>
            </a:r>
          </a:p>
          <a:p>
            <a:pPr lvl="0"/>
            <a:endParaRPr lang="hu-HU" sz="10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6</a:t>
            </a:fld>
            <a:endParaRPr lang="hu-HU"/>
          </a:p>
        </p:txBody>
      </p:sp>
    </p:spTree>
    <p:extLst>
      <p:ext uri="{BB962C8B-B14F-4D97-AF65-F5344CB8AC3E}">
        <p14:creationId xmlns:p14="http://schemas.microsoft.com/office/powerpoint/2010/main" xmlns="" val="4287159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a:p>
        </p:txBody>
      </p:sp>
      <p:sp>
        <p:nvSpPr>
          <p:cNvPr id="4" name="Dia számának helye 3"/>
          <p:cNvSpPr>
            <a:spLocks noGrp="1"/>
          </p:cNvSpPr>
          <p:nvPr>
            <p:ph type="sldNum" sz="quarter" idx="10"/>
          </p:nvPr>
        </p:nvSpPr>
        <p:spPr/>
        <p:txBody>
          <a:bodyPr/>
          <a:lstStyle/>
          <a:p>
            <a:fld id="{A6E0679C-EC5D-42C6-ABB3-719536DC6759}" type="slidenum">
              <a:rPr lang="hu-HU" smtClean="0"/>
              <a:pPr/>
              <a:t>54</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2860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1.	Jó alapanyagból jó minőségű és egészséges élelmiszerek és ételek készüljenek.</a:t>
            </a:r>
          </a:p>
          <a:p>
            <a:pPr marL="22860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2.	Az elkészített étel ne okozzon megbetegedést, mérgezést.</a:t>
            </a:r>
          </a:p>
          <a:p>
            <a:pPr marL="22860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3.	A konyhai munka tiszta és balesetmentes legyen.</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a HACCP szabályokat betartjuk, akkor biztonságos élelmiszereket, jó minőségű ételeket fogunk előállítani. Az emberek, akik elfogyasztják, egészségesek maradnak. A HACCP szabályok az ételt fogyasztó emberek egészségét védi.</a:t>
            </a:r>
          </a:p>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tisztaság és a biztonságos munkavégzés a dolgozók egészségét is védi.</a:t>
            </a:r>
          </a:p>
        </p:txBody>
      </p:sp>
      <p:sp>
        <p:nvSpPr>
          <p:cNvPr id="4" name="Dia számának helye 3"/>
          <p:cNvSpPr>
            <a:spLocks noGrp="1"/>
          </p:cNvSpPr>
          <p:nvPr>
            <p:ph type="sldNum" sz="quarter" idx="5"/>
          </p:nvPr>
        </p:nvSpPr>
        <p:spPr/>
        <p:txBody>
          <a:bodyPr/>
          <a:lstStyle/>
          <a:p>
            <a:fld id="{A6E0679C-EC5D-42C6-ABB3-719536DC6759}" type="slidenum">
              <a:rPr lang="hu-HU" smtClean="0"/>
              <a:pPr/>
              <a:t>7</a:t>
            </a:fld>
            <a:endParaRPr lang="hu-HU"/>
          </a:p>
        </p:txBody>
      </p:sp>
    </p:spTree>
    <p:extLst>
      <p:ext uri="{BB962C8B-B14F-4D97-AF65-F5344CB8AC3E}">
        <p14:creationId xmlns:p14="http://schemas.microsoft.com/office/powerpoint/2010/main" xmlns="" val="63683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80340" indent="-180340" algn="just">
              <a:lnSpc>
                <a:spcPct val="115000"/>
              </a:lnSpc>
              <a:spcBef>
                <a:spcPts val="600"/>
              </a:spcBef>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HACCP rendszer feladatai:</a:t>
            </a:r>
          </a:p>
          <a:p>
            <a:pPr marL="342900" lvl="0" indent="-342900" algn="just">
              <a:lnSpc>
                <a:spcPct val="115000"/>
              </a:lnSpc>
              <a:spcBef>
                <a:spcPts val="600"/>
              </a:spcBef>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Veszélyek listázása </a:t>
            </a:r>
          </a:p>
          <a:p>
            <a:pPr marL="342900" lvl="0" indent="-342900" algn="just">
              <a:lnSpc>
                <a:spcPct val="115000"/>
              </a:lnSpc>
              <a:spcBef>
                <a:spcPts val="600"/>
              </a:spcBef>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Veszélyek kiértékelése</a:t>
            </a:r>
          </a:p>
          <a:p>
            <a:pPr marL="342900" lvl="0" indent="-342900" algn="just">
              <a:lnSpc>
                <a:spcPct val="115000"/>
              </a:lnSpc>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kritikus pontok azonosítása: hol a legnagyobb a kockázat?</a:t>
            </a:r>
          </a:p>
          <a:p>
            <a:pPr marL="342900" lvl="0" indent="-342900" algn="just">
              <a:lnSpc>
                <a:spcPct val="115000"/>
              </a:lnSpc>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Indikátor keresése a kritikus ponthoz: mi mutatja, hogy rendben van vagy hibás a működés?</a:t>
            </a:r>
          </a:p>
          <a:p>
            <a:pPr marL="342900" lvl="0" indent="-342900" algn="just">
              <a:lnSpc>
                <a:spcPct val="115000"/>
              </a:lnSpc>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kritikus pontok ellenőrzése, az indikátor mérése, megfigyelése és értékelése</a:t>
            </a:r>
          </a:p>
          <a:p>
            <a:pPr marL="342900" lvl="0" indent="-342900" algn="just">
              <a:lnSpc>
                <a:spcPct val="115000"/>
              </a:lnSpc>
              <a:spcAft>
                <a:spcPts val="600"/>
              </a:spcAft>
              <a:buFont typeface="+mj-lt"/>
              <a:buAutoNum type="arabicPeriod"/>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Intézkedés</a:t>
            </a:r>
          </a:p>
        </p:txBody>
      </p:sp>
      <p:sp>
        <p:nvSpPr>
          <p:cNvPr id="4" name="Dia számának helye 3"/>
          <p:cNvSpPr>
            <a:spLocks noGrp="1"/>
          </p:cNvSpPr>
          <p:nvPr>
            <p:ph type="sldNum" sz="quarter" idx="5"/>
          </p:nvPr>
        </p:nvSpPr>
        <p:spPr/>
        <p:txBody>
          <a:bodyPr/>
          <a:lstStyle/>
          <a:p>
            <a:fld id="{A6E0679C-EC5D-42C6-ABB3-719536DC6759}" type="slidenum">
              <a:rPr lang="hu-HU" smtClean="0"/>
              <a:pPr/>
              <a:t>8</a:t>
            </a:fld>
            <a:endParaRPr lang="hu-HU"/>
          </a:p>
        </p:txBody>
      </p:sp>
    </p:spTree>
    <p:extLst>
      <p:ext uri="{BB962C8B-B14F-4D97-AF65-F5344CB8AC3E}">
        <p14:creationId xmlns:p14="http://schemas.microsoft.com/office/powerpoint/2010/main" xmlns="" val="63683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Times New Roman" panose="02020603050405020304" pitchFamily="18" charset="0"/>
                <a:ea typeface="Calibri" panose="020F0502020204030204" pitchFamily="34" charset="0"/>
              </a:rPr>
              <a:t>A </a:t>
            </a:r>
            <a:r>
              <a:rPr lang="hu-HU" sz="1800" b="1" i="1" dirty="0">
                <a:effectLst/>
                <a:latin typeface="Times New Roman" panose="02020603050405020304" pitchFamily="18" charset="0"/>
                <a:ea typeface="Calibri" panose="020F0502020204030204" pitchFamily="34" charset="0"/>
              </a:rPr>
              <a:t>veszélyek azonosítása, listázása </a:t>
            </a:r>
            <a:r>
              <a:rPr lang="hu-HU" sz="1800" dirty="0">
                <a:effectLst/>
                <a:latin typeface="Times New Roman" panose="02020603050405020304" pitchFamily="18" charset="0"/>
                <a:ea typeface="Calibri" panose="020F0502020204030204" pitchFamily="34" charset="0"/>
              </a:rPr>
              <a:t>a konyha vagy az élelmiszerüzem alapos megismerése során.</a:t>
            </a:r>
            <a:br>
              <a:rPr lang="hu-HU" sz="1800" dirty="0">
                <a:effectLst/>
                <a:latin typeface="Times New Roman" panose="02020603050405020304" pitchFamily="18" charset="0"/>
                <a:ea typeface="Calibri" panose="020F0502020204030204" pitchFamily="34" charset="0"/>
              </a:rPr>
            </a:br>
            <a:r>
              <a:rPr lang="hu-HU" sz="1800" i="1" dirty="0">
                <a:effectLst/>
                <a:latin typeface="Times New Roman" panose="02020603050405020304" pitchFamily="18" charset="0"/>
                <a:ea typeface="Calibri" panose="020F0502020204030204" pitchFamily="34" charset="0"/>
              </a:rPr>
              <a:t>Eredmény: Lista </a:t>
            </a:r>
            <a:r>
              <a:rPr lang="hu-HU" sz="1800" dirty="0">
                <a:effectLst/>
                <a:latin typeface="Times New Roman" panose="02020603050405020304" pitchFamily="18" charset="0"/>
                <a:ea typeface="Calibri" panose="020F0502020204030204" pitchFamily="34" charset="0"/>
              </a:rPr>
              <a:t>a veszélyekről. </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9</a:t>
            </a:fld>
            <a:endParaRPr lang="hu-HU"/>
          </a:p>
        </p:txBody>
      </p:sp>
    </p:spTree>
    <p:extLst>
      <p:ext uri="{BB962C8B-B14F-4D97-AF65-F5344CB8AC3E}">
        <p14:creationId xmlns:p14="http://schemas.microsoft.com/office/powerpoint/2010/main" xmlns="" val="277048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Idegen anyag az ételben: az alapanyag tartalmazhat kavicsokat, mérgező magokat, romlott darabokat.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ellenőrzés, válogatás felhasználás előtt.</a:t>
            </a:r>
          </a:p>
          <a:p>
            <a:pPr marL="0" lvl="0" indent="0" algn="just">
              <a:lnSpc>
                <a:spcPct val="115000"/>
              </a:lnSpc>
              <a:spcBef>
                <a:spcPts val="600"/>
              </a:spcBef>
              <a:spcAft>
                <a:spcPts val="600"/>
              </a:spcAft>
              <a:buFont typeface="+mj-lt"/>
              <a:buNone/>
            </a:pP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600"/>
              </a:spcBef>
              <a:spcAft>
                <a:spcPts val="600"/>
              </a:spcAft>
              <a:buFont typeface="+mj-lt"/>
              <a:buNone/>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Romlás veszélye tároláskor: friss hús tárolása közben elszaporodhatnak a káros mikrobák. </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Védekezés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módja: azonnal felhasználjuk vagy hűtőszekrényben tároljuk, hogy ne szaporodjanak el a húson a mikrobák.</a:t>
            </a:r>
          </a:p>
          <a:p>
            <a:pPr marL="457200" indent="-447675" algn="just">
              <a:lnSpc>
                <a:spcPct val="115000"/>
              </a:lnSpc>
              <a:spcAft>
                <a:spcPts val="6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4 </a:t>
            </a:r>
            <a:r>
              <a:rPr lang="hu-HU" sz="1800" baseline="30000" dirty="0" err="1">
                <a:effectLst/>
                <a:latin typeface="Times New Roman" panose="02020603050405020304" pitchFamily="18" charset="0"/>
                <a:ea typeface="Calibri" panose="020F0502020204030204" pitchFamily="34" charset="0"/>
                <a:cs typeface="Times New Roman" panose="02020603050405020304" pitchFamily="18" charset="0"/>
              </a:rPr>
              <a:t>o</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tartani a hűtőben. </a:t>
            </a:r>
          </a:p>
          <a:p>
            <a:endParaRPr lang="hu-HU" dirty="0"/>
          </a:p>
        </p:txBody>
      </p:sp>
      <p:sp>
        <p:nvSpPr>
          <p:cNvPr id="4" name="Dia számának helye 3"/>
          <p:cNvSpPr>
            <a:spLocks noGrp="1"/>
          </p:cNvSpPr>
          <p:nvPr>
            <p:ph type="sldNum" sz="quarter" idx="10"/>
          </p:nvPr>
        </p:nvSpPr>
        <p:spPr/>
        <p:txBody>
          <a:bodyPr/>
          <a:lstStyle/>
          <a:p>
            <a:fld id="{A6E0679C-EC5D-42C6-ABB3-719536DC6759}" type="slidenum">
              <a:rPr lang="hu-HU" smtClean="0"/>
              <a:pPr/>
              <a:t>10</a:t>
            </a:fld>
            <a:endParaRPr lang="hu-HU"/>
          </a:p>
        </p:txBody>
      </p:sp>
    </p:spTree>
    <p:extLst>
      <p:ext uri="{BB962C8B-B14F-4D97-AF65-F5344CB8AC3E}">
        <p14:creationId xmlns:p14="http://schemas.microsoft.com/office/powerpoint/2010/main" xmlns="" val="218770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796027F-7875-4030-9381-8BD8C4F21935}"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2/22/2024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0.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0.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0.jpeg"/><Relationship Id="rId5" Type="http://schemas.openxmlformats.org/officeDocument/2006/relationships/diagramQuickStyle" Target="../diagrams/quickStyle1.xml"/><Relationship Id="rId10" Type="http://schemas.openxmlformats.org/officeDocument/2006/relationships/image" Target="../media/image39.jpeg"/><Relationship Id="rId4" Type="http://schemas.openxmlformats.org/officeDocument/2006/relationships/diagramLayout" Target="../diagrams/layout1.xm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3.jpe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4.jpeg"/><Relationship Id="rId7"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8.jpeg"/></Relationships>
</file>

<file path=ppt/slides/_rels/slide5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7.jpe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8.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399C9F9-6EB5-455C-B585-1CE996FBCC48}"/>
              </a:ext>
            </a:extLst>
          </p:cNvPr>
          <p:cNvSpPr>
            <a:spLocks noGrp="1"/>
          </p:cNvSpPr>
          <p:nvPr>
            <p:ph type="ctrTitle"/>
          </p:nvPr>
        </p:nvSpPr>
        <p:spPr>
          <a:xfrm>
            <a:off x="2107092" y="1595571"/>
            <a:ext cx="8825658" cy="2206981"/>
          </a:xfrm>
        </p:spPr>
        <p:txBody>
          <a:bodyPr/>
          <a:lstStyle/>
          <a:p>
            <a:pPr algn="ctr">
              <a:spcBef>
                <a:spcPts val="0"/>
              </a:spcBef>
              <a:spcAft>
                <a:spcPts val="600"/>
              </a:spcAft>
            </a:pPr>
            <a:r>
              <a:rPr lang="hu-HU" sz="4400" dirty="0">
                <a:solidFill>
                  <a:schemeClr val="bg2"/>
                </a:solidFill>
                <a:latin typeface="Arial" panose="020B0604020202020204" pitchFamily="34" charset="0"/>
                <a:cs typeface="Arial" panose="020B0604020202020204" pitchFamily="34" charset="0"/>
              </a:rPr>
              <a:t/>
            </a:r>
            <a:br>
              <a:rPr lang="hu-HU" sz="4400" dirty="0">
                <a:solidFill>
                  <a:schemeClr val="bg2"/>
                </a:solidFill>
                <a:latin typeface="Arial" panose="020B0604020202020204" pitchFamily="34" charset="0"/>
                <a:cs typeface="Arial" panose="020B0604020202020204" pitchFamily="34" charset="0"/>
              </a:rPr>
            </a:br>
            <a:r>
              <a:rPr lang="hu-HU" sz="800" dirty="0">
                <a:solidFill>
                  <a:schemeClr val="bg2"/>
                </a:solidFill>
                <a:latin typeface="Arial" panose="020B0604020202020204" pitchFamily="34" charset="0"/>
                <a:cs typeface="Arial" panose="020B0604020202020204" pitchFamily="34" charset="0"/>
              </a:rPr>
              <a:t>c</a:t>
            </a:r>
            <a:r>
              <a:rPr lang="hu-HU" sz="4400" dirty="0">
                <a:solidFill>
                  <a:schemeClr val="bg2"/>
                </a:solidFill>
                <a:latin typeface="Arial" panose="020B0604020202020204" pitchFamily="34" charset="0"/>
                <a:cs typeface="Arial" panose="020B0604020202020204" pitchFamily="34" charset="0"/>
              </a:rPr>
              <a:t/>
            </a:r>
            <a:br>
              <a:rPr lang="hu-HU" sz="4400" dirty="0">
                <a:solidFill>
                  <a:schemeClr val="bg2"/>
                </a:solidFill>
                <a:latin typeface="Arial" panose="020B0604020202020204" pitchFamily="34" charset="0"/>
                <a:cs typeface="Arial" panose="020B0604020202020204" pitchFamily="34" charset="0"/>
              </a:rPr>
            </a:br>
            <a:r>
              <a:rPr lang="hu-HU" sz="4400" b="1" dirty="0">
                <a:solidFill>
                  <a:schemeClr val="bg2"/>
                </a:solidFill>
                <a:latin typeface="Arial" panose="020B0604020202020204" pitchFamily="34" charset="0"/>
                <a:cs typeface="Arial" panose="020B0604020202020204" pitchFamily="34" charset="0"/>
              </a:rPr>
              <a:t>Általános HACCP ismeretek </a:t>
            </a:r>
            <a:br>
              <a:rPr lang="hu-HU" sz="4400" b="1" dirty="0">
                <a:solidFill>
                  <a:schemeClr val="bg2"/>
                </a:solidFill>
                <a:latin typeface="Arial" panose="020B0604020202020204" pitchFamily="34" charset="0"/>
                <a:cs typeface="Arial" panose="020B0604020202020204" pitchFamily="34" charset="0"/>
              </a:rPr>
            </a:br>
            <a:r>
              <a:rPr lang="hu-HU" sz="4400" b="1" dirty="0">
                <a:solidFill>
                  <a:schemeClr val="bg2"/>
                </a:solidFill>
                <a:latin typeface="Arial" panose="020B0604020202020204" pitchFamily="34" charset="0"/>
                <a:cs typeface="Arial" panose="020B0604020202020204" pitchFamily="34" charset="0"/>
              </a:rPr>
              <a:t>Alapelvek és szabályok</a:t>
            </a:r>
          </a:p>
        </p:txBody>
      </p:sp>
      <p:sp>
        <p:nvSpPr>
          <p:cNvPr id="3" name="Alcím 2">
            <a:extLst>
              <a:ext uri="{FF2B5EF4-FFF2-40B4-BE49-F238E27FC236}">
                <a16:creationId xmlns:a16="http://schemas.microsoft.com/office/drawing/2014/main" xmlns="" id="{3F25454F-4DBF-455F-9E04-8DB6DE76CF03}"/>
              </a:ext>
            </a:extLst>
          </p:cNvPr>
          <p:cNvSpPr>
            <a:spLocks noGrp="1"/>
          </p:cNvSpPr>
          <p:nvPr>
            <p:ph type="subTitle" idx="1"/>
          </p:nvPr>
        </p:nvSpPr>
        <p:spPr>
          <a:xfrm>
            <a:off x="1362462" y="4214600"/>
            <a:ext cx="10105845" cy="1364220"/>
          </a:xfrm>
        </p:spPr>
        <p:txBody>
          <a:bodyPr>
            <a:normAutofit fontScale="85000" lnSpcReduction="20000"/>
          </a:bodyPr>
          <a:lstStyle/>
          <a:p>
            <a:pPr algn="ctr"/>
            <a:r>
              <a:rPr lang="hu-HU" sz="3200" dirty="0">
                <a:solidFill>
                  <a:schemeClr val="bg1"/>
                </a:solidFill>
                <a:latin typeface="Arial" panose="020B0604020202020204" pitchFamily="34" charset="0"/>
                <a:cs typeface="Arial" panose="020B0604020202020204" pitchFamily="34" charset="0"/>
              </a:rPr>
              <a:t>Könnyen érthető HACCP</a:t>
            </a:r>
          </a:p>
          <a:p>
            <a:pPr algn="ctr"/>
            <a:r>
              <a:rPr lang="hu-HU" sz="3200" dirty="0">
                <a:solidFill>
                  <a:schemeClr val="bg1"/>
                </a:solidFill>
                <a:latin typeface="Arial" panose="020B0604020202020204" pitchFamily="34" charset="0"/>
                <a:cs typeface="Arial" panose="020B0604020202020204" pitchFamily="34" charset="0"/>
              </a:rPr>
              <a:t>1. fejezet</a:t>
            </a:r>
          </a:p>
          <a:p>
            <a:pPr algn="ctr"/>
            <a:r>
              <a:rPr lang="hu-HU" sz="3200" dirty="0">
                <a:solidFill>
                  <a:schemeClr val="bg1"/>
                </a:solidFill>
                <a:latin typeface="Arial" panose="020B0604020202020204" pitchFamily="34" charset="0"/>
                <a:cs typeface="Arial" panose="020B0604020202020204" pitchFamily="34" charset="0"/>
              </a:rPr>
              <a:t>2020</a:t>
            </a:r>
          </a:p>
        </p:txBody>
      </p:sp>
      <p:pic>
        <p:nvPicPr>
          <p:cNvPr id="5" name="Kép 4">
            <a:extLst>
              <a:ext uri="{FF2B5EF4-FFF2-40B4-BE49-F238E27FC236}">
                <a16:creationId xmlns:a16="http://schemas.microsoft.com/office/drawing/2014/main" xmlns="" id="{3A418357-7B96-40A6-B7BE-29A5B914359D}"/>
              </a:ext>
            </a:extLst>
          </p:cNvPr>
          <p:cNvPicPr>
            <a:picLocks noChangeAspect="1"/>
          </p:cNvPicPr>
          <p:nvPr/>
        </p:nvPicPr>
        <p:blipFill>
          <a:blip r:embed="rId3"/>
          <a:stretch>
            <a:fillRect/>
          </a:stretch>
        </p:blipFill>
        <p:spPr>
          <a:xfrm>
            <a:off x="0" y="6213231"/>
            <a:ext cx="12212117" cy="644769"/>
          </a:xfrm>
          <a:prstGeom prst="rect">
            <a:avLst/>
          </a:prstGeom>
        </p:spPr>
      </p:pic>
      <p:pic>
        <p:nvPicPr>
          <p:cNvPr id="7" name="Kép 6" descr="A képen rajz látható&#10;&#10;Automatikusan generált leírás">
            <a:extLst>
              <a:ext uri="{FF2B5EF4-FFF2-40B4-BE49-F238E27FC236}">
                <a16:creationId xmlns:a16="http://schemas.microsoft.com/office/drawing/2014/main" xmlns="" id="{B6350CB7-D4A0-487C-A63B-35B6032717AD}"/>
              </a:ext>
            </a:extLst>
          </p:cNvPr>
          <p:cNvPicPr>
            <a:picLocks noChangeAspect="1"/>
          </p:cNvPicPr>
          <p:nvPr/>
        </p:nvPicPr>
        <p:blipFill>
          <a:blip r:embed="rId4"/>
          <a:stretch>
            <a:fillRect/>
          </a:stretch>
        </p:blipFill>
        <p:spPr>
          <a:xfrm>
            <a:off x="10368694" y="0"/>
            <a:ext cx="1823306" cy="1710304"/>
          </a:xfrm>
          <a:prstGeom prst="rect">
            <a:avLst/>
          </a:prstGeom>
        </p:spPr>
      </p:pic>
    </p:spTree>
    <p:extLst>
      <p:ext uri="{BB962C8B-B14F-4D97-AF65-F5344CB8AC3E}">
        <p14:creationId xmlns:p14="http://schemas.microsoft.com/office/powerpoint/2010/main" xmlns="" val="83103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Romlás- és fertőzésveszély főzéskor: leves, főzelék főzése, habarása, újramelegítése. </a:t>
            </a:r>
            <a:b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hu-HU" sz="1200" b="0" i="1" u="none" strike="noStrike" cap="none" normalizeH="0" baseline="0">
                <a:ln>
                  <a:noFill/>
                </a:ln>
                <a:solidFill>
                  <a:schemeClr val="tx1"/>
                </a:solidFill>
                <a:effectLst/>
                <a:latin typeface="Arial" pitchFamily="34" charset="0"/>
                <a:ea typeface="Calibri" pitchFamily="34" charset="0"/>
                <a:cs typeface="Times New Roman" pitchFamily="18" charset="0"/>
              </a:rPr>
              <a:t>Védekezés</a:t>
            </a: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 magas hőmérsékleten tartani, hogy elpusztuljanak a mikrobák. </a:t>
            </a:r>
            <a:b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Fontos: a hőmérséklet 70 </a:t>
            </a:r>
            <a:r>
              <a:rPr kumimoji="0" lang="hu-HU" sz="1200" b="0" i="0" u="none" strike="noStrike" cap="none" normalizeH="0" baseline="30000">
                <a:ln>
                  <a:noFill/>
                </a:ln>
                <a:solidFill>
                  <a:schemeClr val="tx1"/>
                </a:solidFill>
                <a:effectLst/>
                <a:latin typeface="Arial" pitchFamily="34" charset="0"/>
                <a:ea typeface="Calibri" pitchFamily="34" charset="0"/>
                <a:cs typeface="Times New Roman" pitchFamily="18" charset="0"/>
              </a:rPr>
              <a:t>o</a:t>
            </a: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C felett legyen, legalább 2 percig.</a:t>
            </a:r>
            <a:endParaRPr kumimoji="0" lang="hu-HU" sz="1800" b="0" i="0" u="none" strike="noStrike" cap="none" normalizeH="0" baseline="0">
              <a:ln>
                <a:noFill/>
              </a:ln>
              <a:solidFill>
                <a:schemeClr val="tx1"/>
              </a:solidFill>
              <a:effectLst/>
              <a:latin typeface="Arial" pitchFamily="34" charset="0"/>
              <a:cs typeface="Arial" pitchFamily="34" charset="0"/>
            </a:endParaRPr>
          </a:p>
        </p:txBody>
      </p:sp>
      <p:grpSp>
        <p:nvGrpSpPr>
          <p:cNvPr id="36" name="Csoportba foglalás 35"/>
          <p:cNvGrpSpPr/>
          <p:nvPr/>
        </p:nvGrpSpPr>
        <p:grpSpPr>
          <a:xfrm>
            <a:off x="565292" y="526530"/>
            <a:ext cx="11944724" cy="2736915"/>
            <a:chOff x="327548" y="764274"/>
            <a:chExt cx="11944724" cy="2736915"/>
          </a:xfrm>
        </p:grpSpPr>
        <p:sp>
          <p:nvSpPr>
            <p:cNvPr id="13" name="Cím 1"/>
            <p:cNvSpPr txBox="1">
              <a:spLocks/>
            </p:cNvSpPr>
            <p:nvPr/>
          </p:nvSpPr>
          <p:spPr>
            <a:xfrm>
              <a:off x="5874751" y="766361"/>
              <a:ext cx="6397521" cy="273482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1. példa: </a:t>
              </a:r>
              <a:r>
                <a:rPr lang="hu-HU" sz="2400" dirty="0">
                  <a:solidFill>
                    <a:schemeClr val="bg1"/>
                  </a:solidFill>
                  <a:latin typeface="Arial" pitchFamily="34" charset="0"/>
                  <a:cs typeface="Arial" pitchFamily="34" charset="0"/>
                </a:rPr>
                <a:t>Idegen anyag az ételben. </a:t>
              </a:r>
              <a:r>
                <a:rPr lang="hu-HU" sz="2400" b="1" dirty="0">
                  <a:solidFill>
                    <a:schemeClr val="bg1"/>
                  </a:solidFill>
                  <a:latin typeface="Arial" pitchFamily="34" charset="0"/>
                  <a:cs typeface="Arial" pitchFamily="34" charset="0"/>
                </a:rPr>
                <a:t/>
              </a:r>
              <a:br>
                <a:rPr lang="hu-HU" sz="2400" b="1"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Az alapanyag tartalmazhat kavicsot,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mérgező magokat, oda nem illő anyagot,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például szöget, fadarabot, vagy legyet. </a:t>
              </a:r>
              <a:endParaRPr lang="hu-HU" sz="2400" b="1" dirty="0">
                <a:solidFill>
                  <a:schemeClr val="bg1"/>
                </a:solidFill>
                <a:latin typeface="Arial" pitchFamily="34" charset="0"/>
                <a:cs typeface="Arial" pitchFamily="34" charset="0"/>
              </a:endParaRPr>
            </a:p>
          </p:txBody>
        </p:sp>
        <p:sp>
          <p:nvSpPr>
            <p:cNvPr id="14" name="Cím 1"/>
            <p:cNvSpPr txBox="1">
              <a:spLocks/>
            </p:cNvSpPr>
            <p:nvPr/>
          </p:nvSpPr>
          <p:spPr>
            <a:xfrm>
              <a:off x="5854888" y="2379076"/>
              <a:ext cx="4476468" cy="85544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Védekezés:</a:t>
              </a:r>
              <a:r>
                <a:rPr lang="hu-HU" sz="2400" dirty="0">
                  <a:solidFill>
                    <a:schemeClr val="bg1"/>
                  </a:solidFill>
                  <a:latin typeface="Arial" pitchFamily="34" charset="0"/>
                  <a:cs typeface="Arial" pitchFamily="34" charset="0"/>
                </a:rPr>
                <a:t> ellenőrzés, válogatás felhasználás előtt.</a:t>
              </a:r>
            </a:p>
          </p:txBody>
        </p:sp>
        <p:grpSp>
          <p:nvGrpSpPr>
            <p:cNvPr id="35" name="Csoportba foglalás 34"/>
            <p:cNvGrpSpPr/>
            <p:nvPr/>
          </p:nvGrpSpPr>
          <p:grpSpPr>
            <a:xfrm>
              <a:off x="327548" y="764274"/>
              <a:ext cx="5365639" cy="2251881"/>
              <a:chOff x="354843" y="1733265"/>
              <a:chExt cx="5365639" cy="2251881"/>
            </a:xfrm>
          </p:grpSpPr>
          <p:pic>
            <p:nvPicPr>
              <p:cNvPr id="16" name="Kép 15" descr="screw_in_the_cornbread2.jpg"/>
              <p:cNvPicPr/>
              <p:nvPr/>
            </p:nvPicPr>
            <p:blipFill rotWithShape="1">
              <a:blip r:embed="rId3" cstate="print"/>
              <a:srcRect l="27528" r="6094"/>
              <a:stretch/>
            </p:blipFill>
            <p:spPr bwMode="auto">
              <a:xfrm>
                <a:off x="354843" y="1885949"/>
                <a:ext cx="2156346" cy="2099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17" name="Kép 16" descr="légy.jpg"/>
              <p:cNvPicPr/>
              <p:nvPr/>
            </p:nvPicPr>
            <p:blipFill>
              <a:blip r:embed="rId4" cstate="print"/>
              <a:srcRect l="15763" r="3401"/>
              <a:stretch>
                <a:fillRect/>
              </a:stretch>
            </p:blipFill>
            <p:spPr>
              <a:xfrm>
                <a:off x="3002506" y="1883391"/>
                <a:ext cx="2579427" cy="2060812"/>
              </a:xfrm>
              <a:prstGeom prst="rect">
                <a:avLst/>
              </a:prstGeom>
              <a:ln>
                <a:noFill/>
              </a:ln>
              <a:effectLst>
                <a:outerShdw blurRad="292100" dist="139700" dir="2700000" algn="tl" rotWithShape="0">
                  <a:srgbClr val="333333">
                    <a:alpha val="65000"/>
                  </a:srgbClr>
                </a:outerShdw>
              </a:effectLst>
            </p:spPr>
          </p:pic>
          <p:pic>
            <p:nvPicPr>
              <p:cNvPr id="29" name="Kép 28" descr="1178px-Ambox_warning_pn.svg.png"/>
              <p:cNvPicPr>
                <a:picLocks noChangeAspect="1"/>
              </p:cNvPicPr>
              <p:nvPr/>
            </p:nvPicPr>
            <p:blipFill>
              <a:blip r:embed="rId5"/>
              <a:stretch>
                <a:fillRect/>
              </a:stretch>
            </p:blipFill>
            <p:spPr>
              <a:xfrm>
                <a:off x="2020077" y="1733265"/>
                <a:ext cx="722918" cy="627797"/>
              </a:xfrm>
              <a:prstGeom prst="rect">
                <a:avLst/>
              </a:prstGeom>
            </p:spPr>
          </p:pic>
          <p:pic>
            <p:nvPicPr>
              <p:cNvPr id="30" name="Kép 29" descr="1178px-Ambox_warning_pn.svg.png"/>
              <p:cNvPicPr>
                <a:picLocks noChangeAspect="1"/>
              </p:cNvPicPr>
              <p:nvPr/>
            </p:nvPicPr>
            <p:blipFill>
              <a:blip r:embed="rId5"/>
              <a:stretch>
                <a:fillRect/>
              </a:stretch>
            </p:blipFill>
            <p:spPr>
              <a:xfrm>
                <a:off x="4997564" y="1735539"/>
                <a:ext cx="722918" cy="627797"/>
              </a:xfrm>
              <a:prstGeom prst="rect">
                <a:avLst/>
              </a:prstGeom>
            </p:spPr>
          </p:pic>
        </p:grpSp>
      </p:grpSp>
      <p:grpSp>
        <p:nvGrpSpPr>
          <p:cNvPr id="38" name="Csoportba foglalás 37"/>
          <p:cNvGrpSpPr/>
          <p:nvPr/>
        </p:nvGrpSpPr>
        <p:grpSpPr>
          <a:xfrm>
            <a:off x="0" y="3515806"/>
            <a:ext cx="11629510" cy="2654344"/>
            <a:chOff x="81888" y="4053528"/>
            <a:chExt cx="11629510" cy="2654344"/>
          </a:xfrm>
        </p:grpSpPr>
        <p:sp>
          <p:nvSpPr>
            <p:cNvPr id="15" name="Cím 1"/>
            <p:cNvSpPr txBox="1">
              <a:spLocks/>
            </p:cNvSpPr>
            <p:nvPr/>
          </p:nvSpPr>
          <p:spPr>
            <a:xfrm>
              <a:off x="5979337" y="4453296"/>
              <a:ext cx="5732061" cy="95163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hu-HU" sz="2400" b="1" dirty="0">
                  <a:solidFill>
                    <a:schemeClr val="bg1"/>
                  </a:solidFill>
                  <a:latin typeface="Arial" pitchFamily="34" charset="0"/>
                  <a:cs typeface="Arial" pitchFamily="34" charset="0"/>
                </a:rPr>
                <a:t>2. példa: </a:t>
              </a:r>
              <a:r>
                <a:rPr lang="hu-HU" sz="2400" dirty="0">
                  <a:solidFill>
                    <a:schemeClr val="bg1"/>
                  </a:solidFill>
                  <a:latin typeface="Arial" pitchFamily="34" charset="0"/>
                  <a:cs typeface="Arial" pitchFamily="34" charset="0"/>
                </a:rPr>
                <a:t>Romlás veszélye tároláskor. </a:t>
              </a:r>
            </a:p>
            <a:p>
              <a:pPr lvl="0"/>
              <a:r>
                <a:rPr lang="hu-HU" sz="2400" dirty="0">
                  <a:solidFill>
                    <a:schemeClr val="bg1"/>
                  </a:solidFill>
                  <a:latin typeface="Arial" pitchFamily="34" charset="0"/>
                  <a:cs typeface="Arial" pitchFamily="34" charset="0"/>
                </a:rPr>
                <a:t>A hús tárolása közben elszaporodhatnak a káros mikrobák</a:t>
              </a:r>
              <a:r>
                <a:rPr lang="hu-HU" sz="2800" dirty="0">
                  <a:solidFill>
                    <a:schemeClr val="bg1"/>
                  </a:solidFill>
                  <a:latin typeface="Arial" pitchFamily="34" charset="0"/>
                  <a:cs typeface="Arial" pitchFamily="34" charset="0"/>
                </a:rPr>
                <a:t>. </a:t>
              </a:r>
              <a:r>
                <a:rPr lang="hu-HU" sz="2800" b="1" dirty="0">
                  <a:solidFill>
                    <a:schemeClr val="bg1"/>
                  </a:solidFill>
                  <a:latin typeface="Arial" pitchFamily="34" charset="0"/>
                  <a:cs typeface="Arial" pitchFamily="34" charset="0"/>
                </a:rPr>
                <a:t/>
              </a:r>
              <a:br>
                <a:rPr lang="hu-HU" sz="2800" b="1" dirty="0">
                  <a:solidFill>
                    <a:schemeClr val="bg1"/>
                  </a:solidFill>
                  <a:latin typeface="Arial" pitchFamily="34" charset="0"/>
                  <a:cs typeface="Arial" pitchFamily="34" charset="0"/>
                </a:rPr>
              </a:br>
              <a:r>
                <a:rPr lang="hu-HU" sz="2400" b="1" dirty="0">
                  <a:solidFill>
                    <a:schemeClr val="bg1"/>
                  </a:solidFill>
                  <a:latin typeface="Arial" pitchFamily="34" charset="0"/>
                  <a:cs typeface="Arial" pitchFamily="34" charset="0"/>
                </a:rPr>
                <a:t>Védekezés: </a:t>
              </a:r>
              <a:r>
                <a:rPr lang="hu-HU" sz="2400" dirty="0">
                  <a:solidFill>
                    <a:schemeClr val="bg1"/>
                  </a:solidFill>
                  <a:latin typeface="Arial" pitchFamily="34" charset="0"/>
                  <a:cs typeface="Arial" pitchFamily="34" charset="0"/>
                </a:rPr>
                <a:t>az étel azonnali felhasználása vagy hűtőszekrényben tárolása. </a:t>
              </a:r>
              <a:endParaRPr lang="hu-HU" sz="2800" dirty="0">
                <a:solidFill>
                  <a:schemeClr val="bg1"/>
                </a:solidFill>
                <a:latin typeface="Arial" pitchFamily="34" charset="0"/>
                <a:cs typeface="Arial" pitchFamily="34" charset="0"/>
              </a:endParaRPr>
            </a:p>
            <a:p>
              <a:pPr lvl="0"/>
              <a:endParaRPr lang="hu-HU" sz="2800" b="1" dirty="0">
                <a:solidFill>
                  <a:schemeClr val="bg1"/>
                </a:solidFill>
                <a:latin typeface="Arial" pitchFamily="34" charset="0"/>
                <a:cs typeface="Arial" pitchFamily="34" charset="0"/>
              </a:endParaRPr>
            </a:p>
          </p:txBody>
        </p:sp>
        <p:grpSp>
          <p:nvGrpSpPr>
            <p:cNvPr id="37" name="Csoportba foglalás 36"/>
            <p:cNvGrpSpPr/>
            <p:nvPr/>
          </p:nvGrpSpPr>
          <p:grpSpPr>
            <a:xfrm>
              <a:off x="81888" y="4053528"/>
              <a:ext cx="5620246" cy="2654344"/>
              <a:chOff x="81888" y="4053528"/>
              <a:chExt cx="5620246" cy="2654344"/>
            </a:xfrm>
          </p:grpSpPr>
          <p:pic>
            <p:nvPicPr>
              <p:cNvPr id="18" name="Kép 17" descr="360_F_266127187_xs2xVLtJq4ruhIQj9dteC9codGBC2p2q.jpg"/>
              <p:cNvPicPr>
                <a:picLocks noChangeAspect="1"/>
              </p:cNvPicPr>
              <p:nvPr/>
            </p:nvPicPr>
            <p:blipFill>
              <a:blip r:embed="rId6">
                <a:clrChange>
                  <a:clrFrom>
                    <a:srgbClr val="FBFAFF"/>
                  </a:clrFrom>
                  <a:clrTo>
                    <a:srgbClr val="FBFAFF">
                      <a:alpha val="0"/>
                    </a:srgbClr>
                  </a:clrTo>
                </a:clrChange>
              </a:blip>
              <a:srcRect r="15453"/>
              <a:stretch>
                <a:fillRect/>
              </a:stretch>
            </p:blipFill>
            <p:spPr>
              <a:xfrm>
                <a:off x="81888" y="4192182"/>
                <a:ext cx="2606722" cy="2515690"/>
              </a:xfrm>
              <a:prstGeom prst="rect">
                <a:avLst/>
              </a:prstGeom>
            </p:spPr>
          </p:pic>
          <p:pic>
            <p:nvPicPr>
              <p:cNvPr id="21" name="Kép 20" descr="a51c69ee571d273371c311d9ea6dd2e1.png"/>
              <p:cNvPicPr>
                <a:picLocks noChangeAspect="1"/>
              </p:cNvPicPr>
              <p:nvPr/>
            </p:nvPicPr>
            <p:blipFill>
              <a:blip r:embed="rId7"/>
              <a:srcRect t="20199" b="8558"/>
              <a:stretch>
                <a:fillRect/>
              </a:stretch>
            </p:blipFill>
            <p:spPr>
              <a:xfrm>
                <a:off x="3058803" y="4271748"/>
                <a:ext cx="2436697" cy="2169994"/>
              </a:xfrm>
              <a:prstGeom prst="rect">
                <a:avLst/>
              </a:prstGeom>
              <a:ln>
                <a:noFill/>
              </a:ln>
              <a:effectLst>
                <a:outerShdw blurRad="292100" dist="139700" dir="2700000" algn="tl" rotWithShape="0">
                  <a:srgbClr val="333333">
                    <a:alpha val="65000"/>
                  </a:srgbClr>
                </a:outerShdw>
              </a:effectLst>
            </p:spPr>
          </p:pic>
          <p:sp>
            <p:nvSpPr>
              <p:cNvPr id="22" name="Szaggatott nyíl jobbra 21"/>
              <p:cNvSpPr/>
              <p:nvPr/>
            </p:nvSpPr>
            <p:spPr>
              <a:xfrm>
                <a:off x="2224588" y="5666096"/>
                <a:ext cx="900750" cy="543637"/>
              </a:xfrm>
              <a:prstGeom prst="stripedRightArrow">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b="1" dirty="0">
                  <a:solidFill>
                    <a:schemeClr val="bg2"/>
                  </a:solidFill>
                </a:endParaRPr>
              </a:p>
            </p:txBody>
          </p:sp>
          <p:pic>
            <p:nvPicPr>
              <p:cNvPr id="31" name="Kép 30" descr="1178px-Ambox_warning_pn.svg.png"/>
              <p:cNvPicPr>
                <a:picLocks noChangeAspect="1"/>
              </p:cNvPicPr>
              <p:nvPr/>
            </p:nvPicPr>
            <p:blipFill>
              <a:blip r:embed="rId5"/>
              <a:stretch>
                <a:fillRect/>
              </a:stretch>
            </p:blipFill>
            <p:spPr>
              <a:xfrm>
                <a:off x="2006430" y="4094329"/>
                <a:ext cx="722918" cy="627797"/>
              </a:xfrm>
              <a:prstGeom prst="rect">
                <a:avLst/>
              </a:prstGeom>
            </p:spPr>
          </p:pic>
          <p:pic>
            <p:nvPicPr>
              <p:cNvPr id="33" name="Kép 32" descr="Green-Shield-Resized.png"/>
              <p:cNvPicPr>
                <a:picLocks noChangeAspect="1"/>
              </p:cNvPicPr>
              <p:nvPr/>
            </p:nvPicPr>
            <p:blipFill>
              <a:blip r:embed="rId8"/>
              <a:stretch>
                <a:fillRect/>
              </a:stretch>
            </p:blipFill>
            <p:spPr>
              <a:xfrm>
                <a:off x="5131663" y="4053528"/>
                <a:ext cx="570471" cy="709541"/>
              </a:xfrm>
              <a:prstGeom prst="rect">
                <a:avLst/>
              </a:prstGeom>
            </p:spPr>
          </p:pic>
        </p:grpSp>
      </p:grpSp>
      <p:sp>
        <p:nvSpPr>
          <p:cNvPr id="19" name="Téglalap 18"/>
          <p:cNvSpPr/>
          <p:nvPr/>
        </p:nvSpPr>
        <p:spPr>
          <a:xfrm>
            <a:off x="236651" y="2943264"/>
            <a:ext cx="5800298"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Fém csavar és légy az ételben</a:t>
            </a:r>
          </a:p>
        </p:txBody>
      </p:sp>
      <p:sp>
        <p:nvSpPr>
          <p:cNvPr id="20" name="Téglalap 19"/>
          <p:cNvSpPr/>
          <p:nvPr/>
        </p:nvSpPr>
        <p:spPr>
          <a:xfrm>
            <a:off x="197709" y="6074386"/>
            <a:ext cx="5800298"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A hús romlása ellen </a:t>
            </a:r>
            <a:r>
              <a:rPr lang="hu-HU" sz="2000" b="1" dirty="0" smtClean="0">
                <a:solidFill>
                  <a:schemeClr val="bg2"/>
                </a:solidFill>
                <a:latin typeface="Arial" panose="020B0604020202020204" pitchFamily="34" charset="0"/>
                <a:cs typeface="Arial" panose="020B0604020202020204" pitchFamily="34" charset="0"/>
              </a:rPr>
              <a:t>megfelelő csomagolással és hűtéssel </a:t>
            </a:r>
            <a:r>
              <a:rPr lang="hu-HU" sz="2000" b="1" dirty="0">
                <a:solidFill>
                  <a:schemeClr val="bg2"/>
                </a:solidFill>
                <a:latin typeface="Arial" panose="020B0604020202020204" pitchFamily="34" charset="0"/>
                <a:cs typeface="Arial" panose="020B0604020202020204" pitchFamily="34" charset="0"/>
              </a:rPr>
              <a:t>védekezhetünk</a:t>
            </a:r>
          </a:p>
        </p:txBody>
      </p:sp>
    </p:spTree>
    <p:extLst>
      <p:ext uri="{BB962C8B-B14F-4D97-AF65-F5344CB8AC3E}">
        <p14:creationId xmlns:p14="http://schemas.microsoft.com/office/powerpoint/2010/main" xmlns="" val="43841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ím 1"/>
          <p:cNvSpPr txBox="1">
            <a:spLocks/>
          </p:cNvSpPr>
          <p:nvPr/>
        </p:nvSpPr>
        <p:spPr>
          <a:xfrm>
            <a:off x="7333396" y="476463"/>
            <a:ext cx="4858604" cy="24385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3. példa: </a:t>
            </a:r>
            <a:r>
              <a:rPr lang="hu-HU" sz="2400" dirty="0">
                <a:solidFill>
                  <a:schemeClr val="bg1"/>
                </a:solidFill>
                <a:latin typeface="Arial" pitchFamily="34" charset="0"/>
                <a:cs typeface="Arial" pitchFamily="34" charset="0"/>
              </a:rPr>
              <a:t>Fertőző mikrobák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vagy tisztítószerek maradhatnak mosogatáskor az edényen. </a:t>
            </a:r>
            <a:br>
              <a:rPr lang="hu-HU" sz="2400" dirty="0">
                <a:solidFill>
                  <a:schemeClr val="bg1"/>
                </a:solidFill>
                <a:latin typeface="Arial" pitchFamily="34" charset="0"/>
                <a:cs typeface="Arial" pitchFamily="34" charset="0"/>
              </a:rPr>
            </a:br>
            <a:r>
              <a:rPr lang="hu-HU" sz="2400" b="1" dirty="0">
                <a:solidFill>
                  <a:schemeClr val="bg1"/>
                </a:solidFill>
                <a:latin typeface="Arial" pitchFamily="34" charset="0"/>
                <a:cs typeface="Arial" pitchFamily="34" charset="0"/>
              </a:rPr>
              <a:t>Védekezés:</a:t>
            </a:r>
            <a:r>
              <a:rPr lang="hu-HU" sz="2400" dirty="0">
                <a:solidFill>
                  <a:schemeClr val="bg1"/>
                </a:solidFill>
                <a:latin typeface="Arial" pitchFamily="34" charset="0"/>
                <a:cs typeface="Arial" pitchFamily="34" charset="0"/>
              </a:rPr>
              <a:t> alapos és szabályos mosogatás, öblítés, ellenőrzés.</a:t>
            </a:r>
          </a:p>
          <a:p>
            <a:r>
              <a:rPr lang="hu-HU" sz="2400" b="1" dirty="0">
                <a:solidFill>
                  <a:schemeClr val="bg1"/>
                </a:solidFill>
                <a:latin typeface="Arial" pitchFamily="34" charset="0"/>
                <a:cs typeface="Arial" pitchFamily="34" charset="0"/>
              </a:rPr>
              <a:t>Fontos: </a:t>
            </a:r>
            <a:r>
              <a:rPr lang="hu-HU" sz="2400" dirty="0">
                <a:solidFill>
                  <a:schemeClr val="bg1"/>
                </a:solidFill>
                <a:latin typeface="Arial" pitchFamily="34" charset="0"/>
                <a:cs typeface="Arial" pitchFamily="34" charset="0"/>
              </a:rPr>
              <a:t>3 fázisú mosogatás!</a:t>
            </a:r>
          </a:p>
        </p:txBody>
      </p:sp>
      <p:grpSp>
        <p:nvGrpSpPr>
          <p:cNvPr id="24" name="Csoportba foglalás 23"/>
          <p:cNvGrpSpPr/>
          <p:nvPr/>
        </p:nvGrpSpPr>
        <p:grpSpPr>
          <a:xfrm>
            <a:off x="560995" y="497563"/>
            <a:ext cx="6537638" cy="2500667"/>
            <a:chOff x="327546" y="1153076"/>
            <a:chExt cx="6537638" cy="2500667"/>
          </a:xfrm>
        </p:grpSpPr>
        <p:pic>
          <p:nvPicPr>
            <p:cNvPr id="8" name="Kép 7" descr="unnamed.jpg"/>
            <p:cNvPicPr>
              <a:picLocks noChangeAspect="1"/>
            </p:cNvPicPr>
            <p:nvPr/>
          </p:nvPicPr>
          <p:blipFill>
            <a:blip r:embed="rId3"/>
            <a:srcRect t="-148" r="16762"/>
            <a:stretch>
              <a:fillRect/>
            </a:stretch>
          </p:blipFill>
          <p:spPr>
            <a:xfrm>
              <a:off x="327546" y="1160059"/>
              <a:ext cx="3084394" cy="2181646"/>
            </a:xfrm>
            <a:prstGeom prst="rect">
              <a:avLst/>
            </a:prstGeom>
            <a:ln>
              <a:noFill/>
            </a:ln>
            <a:effectLst>
              <a:outerShdw blurRad="292100" dist="139700" dir="2700000" algn="tl" rotWithShape="0">
                <a:srgbClr val="333333">
                  <a:alpha val="65000"/>
                </a:srgbClr>
              </a:outerShdw>
            </a:effectLst>
          </p:spPr>
        </p:pic>
        <p:sp>
          <p:nvSpPr>
            <p:cNvPr id="15" name="Téglalap 14"/>
            <p:cNvSpPr/>
            <p:nvPr/>
          </p:nvSpPr>
          <p:spPr>
            <a:xfrm>
              <a:off x="3611810" y="1153076"/>
              <a:ext cx="3253374" cy="1508105"/>
            </a:xfrm>
            <a:prstGeom prst="rect">
              <a:avLst/>
            </a:prstGeom>
            <a:ln>
              <a:solidFill>
                <a:schemeClr val="bg2"/>
              </a:solidFill>
              <a:prstDash val="lgDashDot"/>
            </a:ln>
          </p:spPr>
          <p:txBody>
            <a:bodyPr wrap="square">
              <a:spAutoFit/>
            </a:bodyPr>
            <a:lstStyle/>
            <a:p>
              <a:r>
                <a:rPr lang="hu-HU" b="1" dirty="0">
                  <a:solidFill>
                    <a:schemeClr val="bg2"/>
                  </a:solidFill>
                  <a:latin typeface="Arial" panose="020B0604020202020204" pitchFamily="34" charset="0"/>
                  <a:cs typeface="Arial" panose="020B0604020202020204" pitchFamily="34" charset="0"/>
                </a:rPr>
                <a:t>	A mikrobák</a:t>
              </a:r>
              <a:r>
                <a:rPr lang="hu-HU" dirty="0">
                  <a:solidFill>
                    <a:schemeClr val="bg1"/>
                  </a:solidFill>
                  <a:latin typeface="Arial" panose="020B0604020202020204" pitchFamily="34" charset="0"/>
                  <a:cs typeface="Arial" panose="020B0604020202020204" pitchFamily="34" charset="0"/>
                </a:rPr>
                <a:t> szabad szemmel nem látható apró élőlények. Ilyenek </a:t>
              </a:r>
              <a:r>
                <a:rPr lang="hu-HU">
                  <a:solidFill>
                    <a:schemeClr val="bg1"/>
                  </a:solidFill>
                  <a:latin typeface="Arial" panose="020B0604020202020204" pitchFamily="34" charset="0"/>
                  <a:cs typeface="Arial" panose="020B0604020202020204" pitchFamily="34" charset="0"/>
                </a:rPr>
                <a:t>a baktériu-mok </a:t>
              </a:r>
              <a:r>
                <a:rPr lang="hu-HU" dirty="0">
                  <a:solidFill>
                    <a:schemeClr val="bg1"/>
                  </a:solidFill>
                  <a:latin typeface="Arial" panose="020B0604020202020204" pitchFamily="34" charset="0"/>
                  <a:cs typeface="Arial" panose="020B0604020202020204" pitchFamily="34" charset="0"/>
                </a:rPr>
                <a:t>és a penészgombák</a:t>
              </a:r>
              <a:r>
                <a:rPr lang="hu-HU">
                  <a:solidFill>
                    <a:schemeClr val="bg1"/>
                  </a:solidFill>
                  <a:latin typeface="Arial" panose="020B0604020202020204" pitchFamily="34" charset="0"/>
                  <a:cs typeface="Arial" panose="020B0604020202020204" pitchFamily="34" charset="0"/>
                </a:rPr>
                <a:t>. Betegséget okozhatnak</a:t>
              </a:r>
              <a:r>
                <a:rPr lang="hu-HU" sz="2000">
                  <a:solidFill>
                    <a:schemeClr val="bg1"/>
                  </a:solidFill>
                  <a:latin typeface="Arial" panose="020B0604020202020204" pitchFamily="34" charset="0"/>
                  <a:cs typeface="Arial" panose="020B0604020202020204" pitchFamily="34" charset="0"/>
                </a:rPr>
                <a:t>.</a:t>
              </a:r>
              <a:endParaRPr lang="hu-HU" dirty="0">
                <a:solidFill>
                  <a:schemeClr val="bg1"/>
                </a:solidFill>
                <a:latin typeface="Arial" panose="020B0604020202020204" pitchFamily="34" charset="0"/>
                <a:cs typeface="Arial" panose="020B0604020202020204" pitchFamily="34" charset="0"/>
              </a:endParaRPr>
            </a:p>
          </p:txBody>
        </p:sp>
        <p:pic>
          <p:nvPicPr>
            <p:cNvPr id="17" name="Kép 16" descr="unnamed (1).png"/>
            <p:cNvPicPr>
              <a:picLocks noChangeAspect="1"/>
            </p:cNvPicPr>
            <p:nvPr/>
          </p:nvPicPr>
          <p:blipFill>
            <a:blip r:embed="rId4"/>
            <a:stretch>
              <a:fillRect/>
            </a:stretch>
          </p:blipFill>
          <p:spPr>
            <a:xfrm rot="19929394">
              <a:off x="1388183" y="1856935"/>
              <a:ext cx="2389593" cy="1796808"/>
            </a:xfrm>
            <a:prstGeom prst="rect">
              <a:avLst/>
            </a:prstGeom>
          </p:spPr>
        </p:pic>
      </p:grpSp>
      <p:pic>
        <p:nvPicPr>
          <p:cNvPr id="30" name="Kép 29" descr="1178px-Ambox_warning_pn.svg.png"/>
          <p:cNvPicPr>
            <a:picLocks noChangeAspect="1"/>
          </p:cNvPicPr>
          <p:nvPr/>
        </p:nvPicPr>
        <p:blipFill>
          <a:blip r:embed="rId5"/>
          <a:stretch>
            <a:fillRect/>
          </a:stretch>
        </p:blipFill>
        <p:spPr>
          <a:xfrm>
            <a:off x="2907182" y="450375"/>
            <a:ext cx="722918" cy="627797"/>
          </a:xfrm>
          <a:prstGeom prst="rect">
            <a:avLst/>
          </a:prstGeom>
        </p:spPr>
      </p:pic>
      <p:grpSp>
        <p:nvGrpSpPr>
          <p:cNvPr id="35" name="Csoportba foglalás 34"/>
          <p:cNvGrpSpPr/>
          <p:nvPr/>
        </p:nvGrpSpPr>
        <p:grpSpPr>
          <a:xfrm>
            <a:off x="327547" y="3427677"/>
            <a:ext cx="11448503" cy="2631931"/>
            <a:chOff x="682386" y="3523208"/>
            <a:chExt cx="11448503" cy="2631931"/>
          </a:xfrm>
        </p:grpSpPr>
        <p:sp>
          <p:nvSpPr>
            <p:cNvPr id="13" name="Cím 1"/>
            <p:cNvSpPr txBox="1">
              <a:spLocks/>
            </p:cNvSpPr>
            <p:nvPr/>
          </p:nvSpPr>
          <p:spPr>
            <a:xfrm>
              <a:off x="7709014" y="3523208"/>
              <a:ext cx="4421875" cy="95325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4. példa:</a:t>
              </a:r>
            </a:p>
            <a:p>
              <a:r>
                <a:rPr lang="hu-HU" sz="2400" dirty="0">
                  <a:solidFill>
                    <a:schemeClr val="bg1"/>
                  </a:solidFill>
                  <a:latin typeface="Arial" pitchFamily="34" charset="0"/>
                  <a:cs typeface="Arial" pitchFamily="34" charset="0"/>
                </a:rPr>
                <a:t>A dolgozó testéről, ruhájáról l idegen anyag, vagy fertőző mikroba kerülhet az ételbe. </a:t>
              </a:r>
              <a:br>
                <a:rPr lang="hu-HU" sz="2400" dirty="0">
                  <a:solidFill>
                    <a:schemeClr val="bg1"/>
                  </a:solidFill>
                  <a:latin typeface="Arial" pitchFamily="34" charset="0"/>
                  <a:cs typeface="Arial" pitchFamily="34" charset="0"/>
                </a:rPr>
              </a:br>
              <a:r>
                <a:rPr lang="hu-HU" sz="2400" b="1" dirty="0">
                  <a:solidFill>
                    <a:schemeClr val="bg1"/>
                  </a:solidFill>
                  <a:latin typeface="Arial" pitchFamily="34" charset="0"/>
                  <a:cs typeface="Arial" pitchFamily="34" charset="0"/>
                </a:rPr>
                <a:t>Védekezés:</a:t>
              </a:r>
              <a:r>
                <a:rPr lang="hu-HU" sz="2400" dirty="0">
                  <a:solidFill>
                    <a:schemeClr val="bg1"/>
                  </a:solidFill>
                  <a:latin typeface="Arial" pitchFamily="34" charset="0"/>
                  <a:cs typeface="Arial" pitchFamily="34" charset="0"/>
                </a:rPr>
                <a:t> személyi higiénia, tiszta munkaruha viselése.</a:t>
              </a:r>
            </a:p>
            <a:p>
              <a:r>
                <a:rPr lang="hu-HU" sz="2400" b="1" dirty="0">
                  <a:solidFill>
                    <a:schemeClr val="bg1"/>
                  </a:solidFill>
                  <a:latin typeface="Arial" pitchFamily="34" charset="0"/>
                  <a:cs typeface="Arial" pitchFamily="34" charset="0"/>
                </a:rPr>
                <a:t>Fontos:</a:t>
              </a:r>
              <a:r>
                <a:rPr lang="hu-HU" sz="2400" dirty="0">
                  <a:solidFill>
                    <a:schemeClr val="bg1"/>
                  </a:solidFill>
                  <a:latin typeface="Arial" pitchFamily="34" charset="0"/>
                  <a:cs typeface="Arial" pitchFamily="34" charset="0"/>
                </a:rPr>
                <a:t> higiéniai szabályok ismerete, betartása.</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grpSp>
          <p:nvGrpSpPr>
            <p:cNvPr id="33" name="Csoportba foglalás 32"/>
            <p:cNvGrpSpPr/>
            <p:nvPr/>
          </p:nvGrpSpPr>
          <p:grpSpPr>
            <a:xfrm>
              <a:off x="682386" y="3673523"/>
              <a:ext cx="6241375" cy="2481616"/>
              <a:chOff x="682386" y="3673523"/>
              <a:chExt cx="6241375" cy="2481616"/>
            </a:xfrm>
          </p:grpSpPr>
          <p:grpSp>
            <p:nvGrpSpPr>
              <p:cNvPr id="23" name="Csoportba foglalás 22"/>
              <p:cNvGrpSpPr/>
              <p:nvPr/>
            </p:nvGrpSpPr>
            <p:grpSpPr>
              <a:xfrm>
                <a:off x="682386" y="4030600"/>
                <a:ext cx="6148325" cy="2124539"/>
                <a:chOff x="9107648" y="3116095"/>
                <a:chExt cx="6204260" cy="2008525"/>
              </a:xfrm>
            </p:grpSpPr>
            <p:pic>
              <p:nvPicPr>
                <p:cNvPr id="19" name="Kép 18"/>
                <p:cNvPicPr>
                  <a:picLocks noChangeAspect="1"/>
                </p:cNvPicPr>
                <p:nvPr/>
              </p:nvPicPr>
              <p:blipFill rotWithShape="1">
                <a:blip r:embed="rId6">
                  <a:extLst>
                    <a:ext uri="{28A0092B-C50C-407E-A947-70E740481C1C}">
                      <a14:useLocalDpi xmlns:a14="http://schemas.microsoft.com/office/drawing/2010/main" xmlns="" val="0"/>
                    </a:ext>
                  </a:extLst>
                </a:blip>
                <a:srcRect l="11258" t="8888" r="23344" b="17013"/>
                <a:stretch/>
              </p:blipFill>
              <p:spPr>
                <a:xfrm>
                  <a:off x="9107648" y="3116095"/>
                  <a:ext cx="2754382" cy="1982719"/>
                </a:xfrm>
                <a:prstGeom prst="rect">
                  <a:avLst/>
                </a:prstGeom>
                <a:ln>
                  <a:noFill/>
                </a:ln>
                <a:effectLst>
                  <a:outerShdw blurRad="292100" dist="139700" dir="2700000" algn="tl" rotWithShape="0">
                    <a:srgbClr val="333333">
                      <a:alpha val="65000"/>
                    </a:srgbClr>
                  </a:outerShdw>
                </a:effectLst>
              </p:spPr>
            </p:pic>
            <p:pic>
              <p:nvPicPr>
                <p:cNvPr id="20" name="Kép 19" descr="A képen személy, beltéri, férfi, konyha látható&#10;&#10;Automatikusan generált leírás">
                  <a:extLst>
                    <a:ext uri="{FF2B5EF4-FFF2-40B4-BE49-F238E27FC236}">
                      <a16:creationId xmlns:a16="http://schemas.microsoft.com/office/drawing/2014/main" xmlns="" id="{3CCED701-C35C-49C8-94BE-539293A4BB6B}"/>
                    </a:ext>
                  </a:extLst>
                </p:cNvPr>
                <p:cNvPicPr>
                  <a:picLocks noChangeAspect="1"/>
                </p:cNvPicPr>
                <p:nvPr/>
              </p:nvPicPr>
              <p:blipFill rotWithShape="1">
                <a:blip r:embed="rId7"/>
                <a:srcRect l="-3961" t="62204" r="-608" b="1"/>
                <a:stretch/>
              </p:blipFill>
              <p:spPr>
                <a:xfrm>
                  <a:off x="12140795" y="3137633"/>
                  <a:ext cx="3171113" cy="1986987"/>
                </a:xfrm>
                <a:prstGeom prst="rect">
                  <a:avLst/>
                </a:prstGeom>
                <a:ln>
                  <a:noFill/>
                </a:ln>
                <a:effectLst>
                  <a:outerShdw blurRad="292100" dist="139700" dir="2700000" algn="tl" rotWithShape="0">
                    <a:srgbClr val="333333">
                      <a:alpha val="65000"/>
                    </a:srgbClr>
                  </a:outerShdw>
                </a:effectLst>
              </p:spPr>
            </p:pic>
          </p:grpSp>
          <p:pic>
            <p:nvPicPr>
              <p:cNvPr id="31" name="Kép 30" descr="1178px-Ambox_warning_pn.svg.png"/>
              <p:cNvPicPr>
                <a:picLocks noChangeAspect="1"/>
              </p:cNvPicPr>
              <p:nvPr/>
            </p:nvPicPr>
            <p:blipFill>
              <a:blip r:embed="rId5"/>
              <a:stretch>
                <a:fillRect/>
              </a:stretch>
            </p:blipFill>
            <p:spPr>
              <a:xfrm>
                <a:off x="2772980" y="3673523"/>
                <a:ext cx="722918" cy="627797"/>
              </a:xfrm>
              <a:prstGeom prst="rect">
                <a:avLst/>
              </a:prstGeom>
            </p:spPr>
          </p:pic>
          <p:pic>
            <p:nvPicPr>
              <p:cNvPr id="32" name="Kép 31" descr="1178px-Ambox_warning_pn.svg.png"/>
              <p:cNvPicPr>
                <a:picLocks noChangeAspect="1"/>
              </p:cNvPicPr>
              <p:nvPr/>
            </p:nvPicPr>
            <p:blipFill>
              <a:blip r:embed="rId5"/>
              <a:stretch>
                <a:fillRect/>
              </a:stretch>
            </p:blipFill>
            <p:spPr>
              <a:xfrm>
                <a:off x="6200843" y="3689445"/>
                <a:ext cx="722918" cy="627797"/>
              </a:xfrm>
              <a:prstGeom prst="rect">
                <a:avLst/>
              </a:prstGeom>
            </p:spPr>
          </p:pic>
        </p:grpSp>
      </p:grpSp>
      <p:sp>
        <p:nvSpPr>
          <p:cNvPr id="16" name="Téglalap 15"/>
          <p:cNvSpPr/>
          <p:nvPr/>
        </p:nvSpPr>
        <p:spPr>
          <a:xfrm>
            <a:off x="247933" y="6081874"/>
            <a:ext cx="5800298"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A dolgozó tüsszentése és koszos munkaruhája veszélyt jelent az ételre</a:t>
            </a:r>
          </a:p>
        </p:txBody>
      </p:sp>
      <p:sp>
        <p:nvSpPr>
          <p:cNvPr id="18" name="Szövegdoboz 17"/>
          <p:cNvSpPr txBox="1"/>
          <p:nvPr/>
        </p:nvSpPr>
        <p:spPr>
          <a:xfrm>
            <a:off x="3789947" y="2273968"/>
            <a:ext cx="3284621" cy="646331"/>
          </a:xfrm>
          <a:prstGeom prst="rect">
            <a:avLst/>
          </a:prstGeom>
          <a:noFill/>
        </p:spPr>
        <p:txBody>
          <a:bodyPr wrap="square" rtlCol="0">
            <a:spAutoFit/>
          </a:bodyPr>
          <a:lstStyle/>
          <a:p>
            <a:r>
              <a:rPr lang="hu-HU">
                <a:solidFill>
                  <a:schemeClr val="bg1"/>
                </a:solidFill>
                <a:latin typeface="Arial" pitchFamily="34" charset="0"/>
                <a:cs typeface="Arial" pitchFamily="34" charset="0"/>
              </a:rPr>
              <a:t>A tisztítószerek és fertőtlenítő-szerek mérgezést okozatnak </a:t>
            </a:r>
            <a:endParaRPr lang="en-US">
              <a:solidFill>
                <a:schemeClr val="bg1"/>
              </a:solidFill>
              <a:latin typeface="Arial" pitchFamily="34" charset="0"/>
              <a:cs typeface="Arial" pitchFamily="34" charset="0"/>
            </a:endParaRPr>
          </a:p>
        </p:txBody>
      </p:sp>
      <p:sp>
        <p:nvSpPr>
          <p:cNvPr id="21" name="Téglalap 20"/>
          <p:cNvSpPr/>
          <p:nvPr/>
        </p:nvSpPr>
        <p:spPr>
          <a:xfrm>
            <a:off x="544712" y="2973717"/>
            <a:ext cx="5800298"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Az edényen maradt, zsír, ételmaradék fertőzést, a tisztítószer mérgezést okozhat.  </a:t>
            </a:r>
          </a:p>
        </p:txBody>
      </p:sp>
    </p:spTree>
    <p:extLst>
      <p:ext uri="{BB962C8B-B14F-4D97-AF65-F5344CB8AC3E}">
        <p14:creationId xmlns:p14="http://schemas.microsoft.com/office/powerpoint/2010/main" xmlns="" val="43841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pic>
        <p:nvPicPr>
          <p:cNvPr id="6" name="Kép 5" descr="unnamed.png"/>
          <p:cNvPicPr>
            <a:picLocks noChangeAspect="1"/>
          </p:cNvPicPr>
          <p:nvPr/>
        </p:nvPicPr>
        <p:blipFill>
          <a:blip r:embed="rId4"/>
          <a:srcRect l="16340" t="-453" r="70044" b="72908"/>
          <a:stretch>
            <a:fillRect/>
          </a:stretch>
        </p:blipFill>
        <p:spPr>
          <a:xfrm>
            <a:off x="543066" y="636814"/>
            <a:ext cx="1334260" cy="1315419"/>
          </a:xfrm>
          <a:prstGeom prst="rect">
            <a:avLst/>
          </a:prstGeom>
        </p:spPr>
      </p:pic>
      <p:sp>
        <p:nvSpPr>
          <p:cNvPr id="15" name="Téglalap 14"/>
          <p:cNvSpPr/>
          <p:nvPr/>
        </p:nvSpPr>
        <p:spPr>
          <a:xfrm>
            <a:off x="2044700" y="2964616"/>
            <a:ext cx="7742830" cy="2246769"/>
          </a:xfrm>
          <a:prstGeom prst="rect">
            <a:avLst/>
          </a:prstGeom>
        </p:spPr>
        <p:txBody>
          <a:bodyPr wrap="square">
            <a:spAutoFit/>
          </a:bodyPr>
          <a:lstStyle/>
          <a:p>
            <a:r>
              <a:rPr lang="hu-HU" sz="2800" dirty="0">
                <a:solidFill>
                  <a:schemeClr val="bg1"/>
                </a:solidFill>
                <a:latin typeface="Arial" pitchFamily="34" charset="0"/>
                <a:cs typeface="Arial" pitchFamily="34" charset="0"/>
              </a:rPr>
              <a:t>Megállapítjuk, hogy </a:t>
            </a:r>
          </a:p>
          <a:p>
            <a:r>
              <a:rPr lang="hu-HU" sz="2800" dirty="0">
                <a:solidFill>
                  <a:schemeClr val="bg1"/>
                </a:solidFill>
                <a:latin typeface="Arial" pitchFamily="34" charset="0"/>
                <a:cs typeface="Arial" pitchFamily="34" charset="0"/>
              </a:rPr>
              <a:t>melyik veszélyforrás </a:t>
            </a:r>
            <a:br>
              <a:rPr lang="hu-HU" sz="2800" dirty="0">
                <a:solidFill>
                  <a:schemeClr val="bg1"/>
                </a:solidFill>
                <a:latin typeface="Arial" pitchFamily="34" charset="0"/>
                <a:cs typeface="Arial" pitchFamily="34" charset="0"/>
              </a:rPr>
            </a:br>
            <a:r>
              <a:rPr lang="hu-HU" sz="2800" dirty="0">
                <a:solidFill>
                  <a:schemeClr val="bg1"/>
                </a:solidFill>
                <a:latin typeface="Arial" pitchFamily="34" charset="0"/>
                <a:cs typeface="Arial" pitchFamily="34" charset="0"/>
              </a:rPr>
              <a:t>milyen kárt, és </a:t>
            </a:r>
          </a:p>
          <a:p>
            <a:r>
              <a:rPr lang="hu-HU" sz="2800" dirty="0">
                <a:solidFill>
                  <a:schemeClr val="bg1"/>
                </a:solidFill>
                <a:latin typeface="Arial" pitchFamily="34" charset="0"/>
                <a:cs typeface="Arial" pitchFamily="34" charset="0"/>
              </a:rPr>
              <a:t>mekkora kárt okozhat, </a:t>
            </a:r>
            <a:br>
              <a:rPr lang="hu-HU" sz="2800" dirty="0">
                <a:solidFill>
                  <a:schemeClr val="bg1"/>
                </a:solidFill>
                <a:latin typeface="Arial" pitchFamily="34" charset="0"/>
                <a:cs typeface="Arial" pitchFamily="34" charset="0"/>
              </a:rPr>
            </a:br>
            <a:r>
              <a:rPr lang="hu-HU" sz="2800" dirty="0">
                <a:solidFill>
                  <a:schemeClr val="bg1"/>
                </a:solidFill>
                <a:latin typeface="Arial" pitchFamily="34" charset="0"/>
                <a:cs typeface="Arial" pitchFamily="34" charset="0"/>
              </a:rPr>
              <a:t>ha nem vigyázunk.</a:t>
            </a:r>
            <a:endParaRPr lang="hu-HU" sz="2800" dirty="0"/>
          </a:p>
        </p:txBody>
      </p:sp>
      <p:sp>
        <p:nvSpPr>
          <p:cNvPr id="2" name="Szövegdoboz 1">
            <a:extLst>
              <a:ext uri="{FF2B5EF4-FFF2-40B4-BE49-F238E27FC236}">
                <a16:creationId xmlns:a16="http://schemas.microsoft.com/office/drawing/2014/main" xmlns="" id="{AFAC8DA1-4FB7-4CF9-88D9-62C6B77625E1}"/>
              </a:ext>
            </a:extLst>
          </p:cNvPr>
          <p:cNvSpPr txBox="1"/>
          <p:nvPr/>
        </p:nvSpPr>
        <p:spPr>
          <a:xfrm>
            <a:off x="2044700" y="1117876"/>
            <a:ext cx="5134932" cy="646331"/>
          </a:xfrm>
          <a:prstGeom prst="rect">
            <a:avLst/>
          </a:prstGeom>
          <a:noFill/>
        </p:spPr>
        <p:txBody>
          <a:bodyPr wrap="none" rtlCol="0">
            <a:spAutoFit/>
          </a:bodyPr>
          <a:lstStyle/>
          <a:p>
            <a:r>
              <a:rPr lang="hu-HU" sz="3600" b="1" dirty="0">
                <a:solidFill>
                  <a:schemeClr val="bg2"/>
                </a:solidFill>
                <a:latin typeface="Arial" panose="020B0604020202020204" pitchFamily="34" charset="0"/>
                <a:cs typeface="Arial" panose="020B0604020202020204" pitchFamily="34" charset="0"/>
              </a:rPr>
              <a:t>Veszélyek kiértékelése</a:t>
            </a:r>
          </a:p>
        </p:txBody>
      </p:sp>
    </p:spTree>
    <p:extLst>
      <p:ext uri="{BB962C8B-B14F-4D97-AF65-F5344CB8AC3E}">
        <p14:creationId xmlns:p14="http://schemas.microsoft.com/office/powerpoint/2010/main" xmlns="" val="296661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Romlás- és fertőzésveszély főzéskor: leves, főzelék főzése, habarása, újramelegítése. </a:t>
            </a:r>
            <a:b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hu-HU" sz="1200" b="0" i="1" u="none" strike="noStrike" cap="none" normalizeH="0" baseline="0">
                <a:ln>
                  <a:noFill/>
                </a:ln>
                <a:solidFill>
                  <a:schemeClr val="tx1"/>
                </a:solidFill>
                <a:effectLst/>
                <a:latin typeface="Arial" pitchFamily="34" charset="0"/>
                <a:ea typeface="Calibri" pitchFamily="34" charset="0"/>
                <a:cs typeface="Times New Roman" pitchFamily="18" charset="0"/>
              </a:rPr>
              <a:t>Védekezés</a:t>
            </a: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 magas hőmérsékleten tartani, hogy elpusztuljanak a mikrobák. </a:t>
            </a:r>
            <a:b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Fontos: a hőmérséklet 70 </a:t>
            </a:r>
            <a:r>
              <a:rPr kumimoji="0" lang="hu-HU" sz="1200" b="0" i="0" u="none" strike="noStrike" cap="none" normalizeH="0" baseline="30000">
                <a:ln>
                  <a:noFill/>
                </a:ln>
                <a:solidFill>
                  <a:schemeClr val="tx1"/>
                </a:solidFill>
                <a:effectLst/>
                <a:latin typeface="Arial" pitchFamily="34" charset="0"/>
                <a:ea typeface="Calibri" pitchFamily="34" charset="0"/>
                <a:cs typeface="Times New Roman" pitchFamily="18" charset="0"/>
              </a:rPr>
              <a:t>o</a:t>
            </a:r>
            <a:r>
              <a:rPr kumimoji="0" lang="hu-HU" sz="1200" b="0" i="0" u="none" strike="noStrike" cap="none" normalizeH="0" baseline="0">
                <a:ln>
                  <a:noFill/>
                </a:ln>
                <a:solidFill>
                  <a:schemeClr val="tx1"/>
                </a:solidFill>
                <a:effectLst/>
                <a:latin typeface="Arial" pitchFamily="34" charset="0"/>
                <a:ea typeface="Calibri" pitchFamily="34" charset="0"/>
                <a:cs typeface="Times New Roman" pitchFamily="18" charset="0"/>
              </a:rPr>
              <a:t>C felett legyen, legalább 2 percig.</a:t>
            </a:r>
            <a:endParaRPr kumimoji="0" lang="hu-HU" sz="1800" b="0" i="0" u="none" strike="noStrike" cap="none" normalizeH="0" baseline="0">
              <a:ln>
                <a:noFill/>
              </a:ln>
              <a:solidFill>
                <a:schemeClr val="tx1"/>
              </a:solidFill>
              <a:effectLst/>
              <a:latin typeface="Arial" pitchFamily="34" charset="0"/>
              <a:cs typeface="Arial" pitchFamily="34" charset="0"/>
            </a:endParaRPr>
          </a:p>
        </p:txBody>
      </p:sp>
      <p:sp>
        <p:nvSpPr>
          <p:cNvPr id="13" name="Cím 1"/>
          <p:cNvSpPr txBox="1">
            <a:spLocks/>
          </p:cNvSpPr>
          <p:nvPr/>
        </p:nvSpPr>
        <p:spPr>
          <a:xfrm>
            <a:off x="5808127" y="849870"/>
            <a:ext cx="6397521" cy="272704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1. példa: </a:t>
            </a:r>
            <a:r>
              <a:rPr lang="hu-HU" sz="2400" dirty="0">
                <a:solidFill>
                  <a:schemeClr val="bg1"/>
                </a:solidFill>
                <a:latin typeface="Arial" pitchFamily="34" charset="0"/>
                <a:cs typeface="Arial" pitchFamily="34" charset="0"/>
              </a:rPr>
              <a:t>Az ételben lévő kavics vagy kemény tárgy sérülést okozhat az ételt fogyasztó ember fogában és szájában.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Ha egy kavicsra ráharap az ételt fogyasztó vendég, eltörhet a foga.</a:t>
            </a:r>
          </a:p>
          <a:p>
            <a:r>
              <a:rPr lang="hu-HU" sz="2400" b="1" dirty="0">
                <a:solidFill>
                  <a:schemeClr val="bg1"/>
                </a:solidFill>
                <a:latin typeface="Arial" pitchFamily="34" charset="0"/>
                <a:cs typeface="Arial" pitchFamily="34" charset="0"/>
              </a:rPr>
              <a:t>Fontos: </a:t>
            </a:r>
            <a:r>
              <a:rPr lang="hu-HU" sz="2400" dirty="0">
                <a:solidFill>
                  <a:schemeClr val="bg1"/>
                </a:solidFill>
                <a:latin typeface="Arial" pitchFamily="34" charset="0"/>
                <a:cs typeface="Arial" pitchFamily="34" charset="0"/>
              </a:rPr>
              <a:t>Az ételt ellenőrizni kell ételkészítés, főzés, sütés előtt!</a:t>
            </a:r>
            <a:endParaRPr lang="hu-HU" sz="2400" b="1" dirty="0">
              <a:solidFill>
                <a:schemeClr val="bg1"/>
              </a:solidFill>
              <a:latin typeface="Arial" pitchFamily="34" charset="0"/>
              <a:cs typeface="Arial" pitchFamily="34" charset="0"/>
            </a:endParaRPr>
          </a:p>
        </p:txBody>
      </p:sp>
      <p:sp>
        <p:nvSpPr>
          <p:cNvPr id="15" name="Cím 1"/>
          <p:cNvSpPr txBox="1">
            <a:spLocks/>
          </p:cNvSpPr>
          <p:nvPr/>
        </p:nvSpPr>
        <p:spPr>
          <a:xfrm>
            <a:off x="5841242" y="3909899"/>
            <a:ext cx="5732061" cy="224885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2. példa: </a:t>
            </a:r>
            <a:r>
              <a:rPr lang="hu-HU" sz="2400" dirty="0">
                <a:solidFill>
                  <a:schemeClr val="bg1"/>
                </a:solidFill>
                <a:latin typeface="Arial" pitchFamily="34" charset="0"/>
                <a:cs typeface="Arial" pitchFamily="34" charset="0"/>
              </a:rPr>
              <a:t>A hűtőszekrény elromlása, felmelegedése a hús, vagy egyéb élelmiszer romlását okozhatja.</a:t>
            </a:r>
          </a:p>
          <a:p>
            <a:r>
              <a:rPr lang="hu-HU" sz="2400" b="1" dirty="0">
                <a:solidFill>
                  <a:schemeClr val="bg1"/>
                </a:solidFill>
                <a:latin typeface="Arial" pitchFamily="34" charset="0"/>
                <a:cs typeface="Arial" pitchFamily="34" charset="0"/>
              </a:rPr>
              <a:t>Fontos: </a:t>
            </a:r>
            <a:r>
              <a:rPr lang="hu-HU" sz="2400" dirty="0">
                <a:solidFill>
                  <a:schemeClr val="bg1"/>
                </a:solidFill>
                <a:latin typeface="Arial" pitchFamily="34" charset="0"/>
                <a:cs typeface="Arial" pitchFamily="34" charset="0"/>
              </a:rPr>
              <a:t>A hűtőszekrény hőmérsékletét rendszeresen mérni kell és feljegyezni!</a:t>
            </a:r>
            <a:endParaRPr lang="hu-HU" sz="2800"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 </a:t>
            </a:r>
          </a:p>
          <a:p>
            <a:pPr lvl="0"/>
            <a:endParaRPr lang="hu-HU" sz="2800" dirty="0">
              <a:solidFill>
                <a:schemeClr val="bg1"/>
              </a:solidFill>
              <a:latin typeface="Arial" pitchFamily="34" charset="0"/>
              <a:cs typeface="Arial" pitchFamily="34" charset="0"/>
            </a:endParaRPr>
          </a:p>
          <a:p>
            <a:pPr lvl="0"/>
            <a:endParaRPr lang="hu-HU" sz="2800" b="1" dirty="0">
              <a:solidFill>
                <a:schemeClr val="bg1"/>
              </a:solidFill>
              <a:latin typeface="Arial" pitchFamily="34" charset="0"/>
              <a:cs typeface="Arial" pitchFamily="34" charset="0"/>
            </a:endParaRPr>
          </a:p>
        </p:txBody>
      </p:sp>
      <p:pic>
        <p:nvPicPr>
          <p:cNvPr id="23" name="Kép 22" descr="Spoiled-food-in-refrigerator-300x191.jpg"/>
          <p:cNvPicPr>
            <a:picLocks noChangeAspect="1"/>
          </p:cNvPicPr>
          <p:nvPr/>
        </p:nvPicPr>
        <p:blipFill>
          <a:blip r:embed="rId3"/>
          <a:stretch>
            <a:fillRect/>
          </a:stretch>
        </p:blipFill>
        <p:spPr>
          <a:xfrm>
            <a:off x="1262406" y="3875964"/>
            <a:ext cx="3654884" cy="2326943"/>
          </a:xfrm>
          <a:prstGeom prst="rect">
            <a:avLst/>
          </a:prstGeom>
          <a:ln>
            <a:noFill/>
          </a:ln>
          <a:effectLst>
            <a:outerShdw blurRad="292100" dist="139700" dir="2700000" algn="tl" rotWithShape="0">
              <a:srgbClr val="333333">
                <a:alpha val="65000"/>
              </a:srgbClr>
            </a:outerShdw>
          </a:effectLst>
        </p:spPr>
      </p:pic>
      <p:sp>
        <p:nvSpPr>
          <p:cNvPr id="7" name="Téglalap 6"/>
          <p:cNvSpPr/>
          <p:nvPr/>
        </p:nvSpPr>
        <p:spPr>
          <a:xfrm>
            <a:off x="234285" y="6348706"/>
            <a:ext cx="5800298"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Romlott élelmiszer az elromlott hűtőben</a:t>
            </a:r>
          </a:p>
        </p:txBody>
      </p:sp>
      <p:sp>
        <p:nvSpPr>
          <p:cNvPr id="8" name="Téglalap 7"/>
          <p:cNvSpPr/>
          <p:nvPr/>
        </p:nvSpPr>
        <p:spPr>
          <a:xfrm>
            <a:off x="304799" y="3321177"/>
            <a:ext cx="5800298"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Törött fog</a:t>
            </a:r>
          </a:p>
        </p:txBody>
      </p:sp>
      <p:pic>
        <p:nvPicPr>
          <p:cNvPr id="3" name="Kép 2">
            <a:extLst>
              <a:ext uri="{FF2B5EF4-FFF2-40B4-BE49-F238E27FC236}">
                <a16:creationId xmlns:a16="http://schemas.microsoft.com/office/drawing/2014/main" xmlns="" id="{37207DA2-FE48-4CF2-BFAC-A682DD6A213C}"/>
              </a:ext>
            </a:extLst>
          </p:cNvPr>
          <p:cNvPicPr>
            <a:picLocks noChangeAspect="1"/>
          </p:cNvPicPr>
          <p:nvPr/>
        </p:nvPicPr>
        <p:blipFill>
          <a:blip r:embed="rId4"/>
          <a:stretch>
            <a:fillRect/>
          </a:stretch>
        </p:blipFill>
        <p:spPr>
          <a:xfrm>
            <a:off x="2044859" y="643335"/>
            <a:ext cx="2489041" cy="2489041"/>
          </a:xfrm>
          <a:prstGeom prst="rect">
            <a:avLst/>
          </a:prstGeom>
        </p:spPr>
      </p:pic>
    </p:spTree>
    <p:extLst>
      <p:ext uri="{BB962C8B-B14F-4D97-AF65-F5344CB8AC3E}">
        <p14:creationId xmlns:p14="http://schemas.microsoft.com/office/powerpoint/2010/main" xmlns="" val="43841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
          <p:cNvSpPr txBox="1">
            <a:spLocks/>
          </p:cNvSpPr>
          <p:nvPr/>
        </p:nvSpPr>
        <p:spPr>
          <a:xfrm>
            <a:off x="5067864" y="3441321"/>
            <a:ext cx="7055896" cy="290738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4. példa: </a:t>
            </a:r>
            <a:r>
              <a:rPr lang="hu-HU" sz="2400" dirty="0">
                <a:solidFill>
                  <a:schemeClr val="bg1"/>
                </a:solidFill>
                <a:latin typeface="Arial" pitchFamily="34" charset="0"/>
                <a:cs typeface="Arial" pitchFamily="34" charset="0"/>
              </a:rPr>
              <a:t>A dolgozó nem tartja be a higiéniai szabályokat, ha például nem visel sapkát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vagy kendőt, piszkos a ruhája.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Ilyenkor a dolgozóról vagy ruhájáról idegen anyag kerülhet az ételbe. Például haj, korpa.</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Ez undorító, ráadásul fertőző is lehet.</a:t>
            </a:r>
          </a:p>
          <a:p>
            <a:r>
              <a:rPr lang="hu-HU" sz="2400" b="1" dirty="0">
                <a:solidFill>
                  <a:schemeClr val="bg1"/>
                </a:solidFill>
                <a:latin typeface="Arial" pitchFamily="34" charset="0"/>
                <a:cs typeface="Arial" pitchFamily="34" charset="0"/>
              </a:rPr>
              <a:t>Fontos: </a:t>
            </a:r>
            <a:r>
              <a:rPr lang="hu-HU" sz="2400" dirty="0">
                <a:solidFill>
                  <a:schemeClr val="bg1"/>
                </a:solidFill>
                <a:latin typeface="Arial" pitchFamily="34" charset="0"/>
                <a:cs typeface="Arial" pitchFamily="34" charset="0"/>
              </a:rPr>
              <a:t>személyi higiénia.</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14" name="Cím 1"/>
          <p:cNvSpPr txBox="1">
            <a:spLocks/>
          </p:cNvSpPr>
          <p:nvPr/>
        </p:nvSpPr>
        <p:spPr>
          <a:xfrm>
            <a:off x="4995082" y="932405"/>
            <a:ext cx="6605516" cy="209739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400" b="1" dirty="0">
                <a:solidFill>
                  <a:schemeClr val="bg1"/>
                </a:solidFill>
                <a:latin typeface="Arial" pitchFamily="34" charset="0"/>
                <a:cs typeface="Arial" pitchFamily="34" charset="0"/>
              </a:rPr>
              <a:t>3. példa: </a:t>
            </a:r>
            <a:r>
              <a:rPr lang="hu-HU" sz="2400" dirty="0">
                <a:solidFill>
                  <a:schemeClr val="bg1"/>
                </a:solidFill>
                <a:latin typeface="Arial" pitchFamily="34" charset="0"/>
                <a:cs typeface="Arial" pitchFamily="34" charset="0"/>
              </a:rPr>
              <a:t>Ha az edényen zsír vagy étel marad, abban elszaporodhatnak a mikrobák.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Az edényen maradt mosogatószer vagy zsíroldószer mérgezést okozhat.</a:t>
            </a:r>
          </a:p>
          <a:p>
            <a:r>
              <a:rPr lang="hu-HU" sz="2400" b="1" dirty="0">
                <a:solidFill>
                  <a:schemeClr val="bg1"/>
                </a:solidFill>
                <a:latin typeface="Arial" pitchFamily="34" charset="0"/>
                <a:cs typeface="Arial" pitchFamily="34" charset="0"/>
              </a:rPr>
              <a:t>Fontos: </a:t>
            </a:r>
            <a:r>
              <a:rPr lang="hu-HU" sz="2400" dirty="0">
                <a:solidFill>
                  <a:schemeClr val="bg1"/>
                </a:solidFill>
                <a:latin typeface="Arial" pitchFamily="34" charset="0"/>
                <a:cs typeface="Arial" pitchFamily="34" charset="0"/>
              </a:rPr>
              <a:t>3 fázisú mosogatás.</a:t>
            </a:r>
          </a:p>
        </p:txBody>
      </p:sp>
      <p:pic>
        <p:nvPicPr>
          <p:cNvPr id="21" name="Kép 20"/>
          <p:cNvPicPr>
            <a:picLocks noChangeAspect="1"/>
          </p:cNvPicPr>
          <p:nvPr/>
        </p:nvPicPr>
        <p:blipFill rotWithShape="1">
          <a:blip r:embed="rId3">
            <a:extLst>
              <a:ext uri="{28A0092B-C50C-407E-A947-70E740481C1C}">
                <a14:useLocalDpi xmlns:a14="http://schemas.microsoft.com/office/drawing/2010/main" xmlns="" val="0"/>
              </a:ext>
            </a:extLst>
          </a:blip>
          <a:srcRect t="1863" r="22322" b="1"/>
          <a:stretch/>
        </p:blipFill>
        <p:spPr>
          <a:xfrm>
            <a:off x="829282" y="638728"/>
            <a:ext cx="3343701" cy="2275528"/>
          </a:xfrm>
          <a:prstGeom prst="rect">
            <a:avLst/>
          </a:prstGeom>
          <a:ln>
            <a:noFill/>
          </a:ln>
          <a:effectLst>
            <a:outerShdw blurRad="292100" dist="139700" dir="2700000" algn="tl" rotWithShape="0">
              <a:srgbClr val="333333">
                <a:alpha val="65000"/>
              </a:srgbClr>
            </a:outerShdw>
          </a:effectLst>
        </p:spPr>
      </p:pic>
      <p:pic>
        <p:nvPicPr>
          <p:cNvPr id="22" name="Kép 21" descr="Hajszál a kaján.jpg"/>
          <p:cNvPicPr/>
          <p:nvPr/>
        </p:nvPicPr>
        <p:blipFill>
          <a:blip r:embed="rId4" cstate="print"/>
          <a:srcRect l="65640" t="63684" r="10792" b="5614"/>
          <a:stretch>
            <a:fillRect/>
          </a:stretch>
        </p:blipFill>
        <p:spPr>
          <a:xfrm>
            <a:off x="764276" y="3668759"/>
            <a:ext cx="3521122" cy="2609211"/>
          </a:xfrm>
          <a:prstGeom prst="rect">
            <a:avLst/>
          </a:prstGeom>
          <a:ln>
            <a:noFill/>
          </a:ln>
          <a:effectLst>
            <a:outerShdw blurRad="292100" dist="139700" dir="2700000" algn="tl" rotWithShape="0">
              <a:srgbClr val="333333">
                <a:alpha val="65000"/>
              </a:srgbClr>
            </a:outerShdw>
          </a:effectLst>
        </p:spPr>
      </p:pic>
      <p:sp>
        <p:nvSpPr>
          <p:cNvPr id="6" name="Téglalap 5"/>
          <p:cNvSpPr/>
          <p:nvPr/>
        </p:nvSpPr>
        <p:spPr>
          <a:xfrm>
            <a:off x="234285" y="6348706"/>
            <a:ext cx="4337715"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Hajszál az ételen</a:t>
            </a:r>
          </a:p>
        </p:txBody>
      </p:sp>
      <p:sp>
        <p:nvSpPr>
          <p:cNvPr id="7" name="Téglalap 6"/>
          <p:cNvSpPr/>
          <p:nvPr/>
        </p:nvSpPr>
        <p:spPr>
          <a:xfrm>
            <a:off x="0" y="2898993"/>
            <a:ext cx="5382248"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Szabad szemmel nem </a:t>
            </a:r>
            <a:r>
              <a:rPr lang="hu-HU" sz="2000" b="1">
                <a:solidFill>
                  <a:schemeClr val="bg2"/>
                </a:solidFill>
                <a:latin typeface="Arial" panose="020B0604020202020204" pitchFamily="34" charset="0"/>
                <a:cs typeface="Arial" panose="020B0604020202020204" pitchFamily="34" charset="0"/>
              </a:rPr>
              <a:t>látható mikroba</a:t>
            </a:r>
            <a:br>
              <a:rPr lang="hu-HU" sz="2000" b="1">
                <a:solidFill>
                  <a:schemeClr val="bg2"/>
                </a:solidFill>
                <a:latin typeface="Arial" panose="020B0604020202020204" pitchFamily="34" charset="0"/>
                <a:cs typeface="Arial" panose="020B0604020202020204" pitchFamily="34" charset="0"/>
              </a:rPr>
            </a:br>
            <a:r>
              <a:rPr lang="hu-HU" sz="2000" b="1">
                <a:solidFill>
                  <a:schemeClr val="bg2"/>
                </a:solidFill>
                <a:latin typeface="Arial" panose="020B0604020202020204" pitchFamily="34" charset="0"/>
                <a:cs typeface="Arial" panose="020B0604020202020204" pitchFamily="34" charset="0"/>
              </a:rPr>
              <a:t> </a:t>
            </a:r>
            <a:r>
              <a:rPr lang="hu-HU" sz="2000" b="1" dirty="0">
                <a:solidFill>
                  <a:schemeClr val="bg2"/>
                </a:solidFill>
                <a:latin typeface="Arial" panose="020B0604020202020204" pitchFamily="34" charset="0"/>
                <a:cs typeface="Arial" panose="020B0604020202020204" pitchFamily="34" charset="0"/>
              </a:rPr>
              <a:t>a koszos edényen</a:t>
            </a:r>
          </a:p>
        </p:txBody>
      </p:sp>
    </p:spTree>
    <p:extLst>
      <p:ext uri="{BB962C8B-B14F-4D97-AF65-F5344CB8AC3E}">
        <p14:creationId xmlns:p14="http://schemas.microsoft.com/office/powerpoint/2010/main" xmlns="" val="43841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HACCP kör.png"/>
          <p:cNvPicPr/>
          <p:nvPr/>
        </p:nvPicPr>
        <p:blipFill rotWithShape="1">
          <a:blip r:embed="rId3" cstate="print"/>
          <a:srcRect l="66571" t="75849" r="24507" b="15680"/>
          <a:stretch/>
        </p:blipFill>
        <p:spPr>
          <a:xfrm>
            <a:off x="9474201" y="4817724"/>
            <a:ext cx="1765300" cy="1384994"/>
          </a:xfrm>
          <a:prstGeom prst="rect">
            <a:avLst/>
          </a:prstGeom>
        </p:spPr>
      </p:pic>
      <p:pic>
        <p:nvPicPr>
          <p:cNvPr id="5" name="Kép 4" descr="unnamed.png"/>
          <p:cNvPicPr>
            <a:picLocks noChangeAspect="1"/>
          </p:cNvPicPr>
          <p:nvPr/>
        </p:nvPicPr>
        <p:blipFill>
          <a:blip r:embed="rId4"/>
          <a:srcRect l="34686" t="-1225" r="52623" b="73614"/>
          <a:stretch>
            <a:fillRect/>
          </a:stretch>
        </p:blipFill>
        <p:spPr>
          <a:xfrm>
            <a:off x="447792" y="472742"/>
            <a:ext cx="1048722" cy="996286"/>
          </a:xfrm>
          <a:prstGeom prst="rect">
            <a:avLst/>
          </a:prstGeom>
        </p:spPr>
      </p:pic>
      <p:sp>
        <p:nvSpPr>
          <p:cNvPr id="129026" name="Rectangle 2"/>
          <p:cNvSpPr>
            <a:spLocks noChangeArrowheads="1"/>
          </p:cNvSpPr>
          <p:nvPr/>
        </p:nvSpPr>
        <p:spPr bwMode="auto">
          <a:xfrm>
            <a:off x="1708243" y="2040276"/>
            <a:ext cx="837632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hu-HU" sz="2800" dirty="0">
                <a:solidFill>
                  <a:schemeClr val="bg1"/>
                </a:solidFill>
                <a:latin typeface="Arial" pitchFamily="34" charset="0"/>
                <a:ea typeface="Calibri" pitchFamily="34" charset="0"/>
                <a:cs typeface="Times New Roman" pitchFamily="18" charset="0"/>
              </a:rPr>
              <a:t>E</a:t>
            </a:r>
            <a:r>
              <a:rPr kumimoji="0" lang="hu-HU" sz="2800" b="0" i="0" u="none" strike="noStrike" cap="none" normalizeH="0" baseline="0" dirty="0">
                <a:ln>
                  <a:noFill/>
                </a:ln>
                <a:solidFill>
                  <a:schemeClr val="bg1"/>
                </a:solidFill>
                <a:effectLst/>
                <a:latin typeface="Arial" pitchFamily="34" charset="0"/>
                <a:ea typeface="Calibri" pitchFamily="34" charset="0"/>
                <a:cs typeface="Times New Roman" pitchFamily="18" charset="0"/>
              </a:rPr>
              <a:t>gy konyhában vagy étteremben az a kritikus pont, ahol egy veszély a legnagyobb valószínűséggel okozhat kárt, problémát, betegséget.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hu-HU" sz="2800" b="0" i="0"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hu-HU" sz="2800" b="1" dirty="0">
                <a:solidFill>
                  <a:schemeClr val="bg1"/>
                </a:solidFill>
                <a:latin typeface="Arial" pitchFamily="34" charset="0"/>
                <a:cs typeface="Times New Roman" pitchFamily="18" charset="0"/>
              </a:rPr>
              <a:t>Kockázat</a:t>
            </a:r>
            <a:r>
              <a:rPr lang="hu-HU" sz="2800" dirty="0">
                <a:solidFill>
                  <a:schemeClr val="bg1"/>
                </a:solidFill>
                <a:latin typeface="Arial" pitchFamily="34" charset="0"/>
                <a:cs typeface="Times New Roman" pitchFamily="18" charset="0"/>
              </a:rPr>
              <a:t> azt jelenti, hogy mekkora a károkozás valószínűsége.</a:t>
            </a:r>
            <a:endParaRPr kumimoji="0" lang="hu-HU" sz="4000" b="0" i="0" u="none" strike="noStrike" cap="none" normalizeH="0" baseline="0" dirty="0">
              <a:ln>
                <a:noFill/>
              </a:ln>
              <a:solidFill>
                <a:schemeClr val="bg1"/>
              </a:solidFill>
              <a:effectLst/>
              <a:latin typeface="Arial" pitchFamily="34" charset="0"/>
              <a:cs typeface="Arial" pitchFamily="34" charset="0"/>
            </a:endParaRPr>
          </a:p>
        </p:txBody>
      </p:sp>
      <p:sp>
        <p:nvSpPr>
          <p:cNvPr id="2" name="Szövegdoboz 1">
            <a:extLst>
              <a:ext uri="{FF2B5EF4-FFF2-40B4-BE49-F238E27FC236}">
                <a16:creationId xmlns:a16="http://schemas.microsoft.com/office/drawing/2014/main" xmlns="" id="{1AD19E4C-B74D-4486-8D86-3A3AB4C23556}"/>
              </a:ext>
            </a:extLst>
          </p:cNvPr>
          <p:cNvSpPr txBox="1"/>
          <p:nvPr/>
        </p:nvSpPr>
        <p:spPr>
          <a:xfrm>
            <a:off x="1708243" y="822697"/>
            <a:ext cx="7058343" cy="646331"/>
          </a:xfrm>
          <a:prstGeom prst="rect">
            <a:avLst/>
          </a:prstGeom>
          <a:noFill/>
        </p:spPr>
        <p:txBody>
          <a:bodyPr wrap="none" rtlCol="0">
            <a:spAutoFit/>
          </a:bodyPr>
          <a:lstStyle/>
          <a:p>
            <a:r>
              <a:rPr lang="hu-HU" sz="3600" b="1" dirty="0">
                <a:solidFill>
                  <a:schemeClr val="bg2"/>
                </a:solidFill>
                <a:latin typeface="Arial" panose="020B0604020202020204" pitchFamily="34" charset="0"/>
                <a:cs typeface="Arial" panose="020B0604020202020204" pitchFamily="34" charset="0"/>
              </a:rPr>
              <a:t>Kritikus pontok meghatározása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569850" y="720301"/>
            <a:ext cx="11037950" cy="5947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sz="2800" b="1" dirty="0">
                <a:solidFill>
                  <a:schemeClr val="bg2"/>
                </a:solidFill>
                <a:latin typeface="Arial" pitchFamily="34" charset="0"/>
                <a:cs typeface="Arial" pitchFamily="34" charset="0"/>
              </a:rPr>
              <a:t>A konkrét konyha vagy étterem kritikus pontjait </a:t>
            </a:r>
          </a:p>
          <a:p>
            <a:r>
              <a:rPr lang="hu-HU" sz="2800" b="1" dirty="0">
                <a:solidFill>
                  <a:schemeClr val="bg2"/>
                </a:solidFill>
                <a:latin typeface="Arial" pitchFamily="34" charset="0"/>
                <a:cs typeface="Arial" pitchFamily="34" charset="0"/>
              </a:rPr>
              <a:t>3 lépésben találjuk meg.</a:t>
            </a:r>
          </a:p>
          <a:p>
            <a:r>
              <a:rPr lang="hu-HU" sz="2800" b="1" dirty="0">
                <a:solidFill>
                  <a:schemeClr val="bg2"/>
                </a:solidFill>
                <a:latin typeface="Arial" pitchFamily="34" charset="0"/>
                <a:cs typeface="Arial" pitchFamily="34" charset="0"/>
              </a:rPr>
              <a:t> </a:t>
            </a:r>
          </a:p>
          <a:p>
            <a:pPr marL="514350" indent="-514350"/>
            <a:r>
              <a:rPr lang="hu-HU" sz="2400" i="1" dirty="0">
                <a:solidFill>
                  <a:schemeClr val="bg1"/>
                </a:solidFill>
                <a:latin typeface="Arial" pitchFamily="34" charset="0"/>
                <a:cs typeface="Arial" pitchFamily="34" charset="0"/>
              </a:rPr>
              <a:t>1. lépés: </a:t>
            </a:r>
            <a:r>
              <a:rPr lang="hu-HU" sz="2400" dirty="0">
                <a:solidFill>
                  <a:schemeClr val="bg1"/>
                </a:solidFill>
                <a:latin typeface="Arial" pitchFamily="34" charset="0"/>
                <a:cs typeface="Arial" pitchFamily="34" charset="0"/>
              </a:rPr>
              <a:t>Megállapítjuk az összes ott felmerülő veszélyt, </a:t>
            </a:r>
          </a:p>
          <a:p>
            <a:pPr marL="514350" indent="-514350">
              <a:buAutoNum type="arabicPeriod"/>
            </a:pPr>
            <a:endParaRPr lang="hu-HU" sz="2400" dirty="0">
              <a:solidFill>
                <a:schemeClr val="bg1"/>
              </a:solidFill>
              <a:latin typeface="Arial" pitchFamily="34" charset="0"/>
              <a:cs typeface="Arial" pitchFamily="34" charset="0"/>
            </a:endParaRPr>
          </a:p>
          <a:p>
            <a:r>
              <a:rPr lang="hu-HU" sz="2400" i="1" dirty="0">
                <a:solidFill>
                  <a:schemeClr val="bg1"/>
                </a:solidFill>
                <a:latin typeface="Arial" pitchFamily="34" charset="0"/>
                <a:cs typeface="Arial" pitchFamily="34" charset="0"/>
              </a:rPr>
              <a:t>2. lépés: </a:t>
            </a:r>
            <a:r>
              <a:rPr lang="hu-HU" sz="2400" dirty="0">
                <a:solidFill>
                  <a:schemeClr val="bg1"/>
                </a:solidFill>
                <a:latin typeface="Arial" pitchFamily="34" charset="0"/>
                <a:cs typeface="Arial" pitchFamily="34" charset="0"/>
              </a:rPr>
              <a:t>Megbecsüljük, milyen súlyos az általuk okozott baj,</a:t>
            </a:r>
          </a:p>
          <a:p>
            <a:endParaRPr lang="hu-HU" sz="2400" dirty="0">
              <a:solidFill>
                <a:schemeClr val="bg1"/>
              </a:solidFill>
              <a:latin typeface="Arial" pitchFamily="34" charset="0"/>
              <a:cs typeface="Arial" pitchFamily="34" charset="0"/>
            </a:endParaRPr>
          </a:p>
          <a:p>
            <a:r>
              <a:rPr lang="hu-HU" sz="2400" i="1" dirty="0">
                <a:solidFill>
                  <a:schemeClr val="bg1"/>
                </a:solidFill>
                <a:latin typeface="Arial" pitchFamily="34" charset="0"/>
                <a:cs typeface="Arial" pitchFamily="34" charset="0"/>
              </a:rPr>
              <a:t>3. lépés: </a:t>
            </a:r>
            <a:r>
              <a:rPr lang="hu-HU" sz="2400" dirty="0">
                <a:solidFill>
                  <a:schemeClr val="bg1"/>
                </a:solidFill>
                <a:latin typeface="Arial" pitchFamily="34" charset="0"/>
                <a:cs typeface="Arial" pitchFamily="34" charset="0"/>
              </a:rPr>
              <a:t>Súlyosság szerint sorba rendezzük a veszélyes pontokat.</a:t>
            </a:r>
          </a:p>
          <a:p>
            <a:endParaRPr lang="hu-HU" sz="2400"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Lássuk, hogy néz ki ez a gyakorlatban! </a:t>
            </a:r>
          </a:p>
        </p:txBody>
      </p:sp>
    </p:spTree>
    <p:extLst>
      <p:ext uri="{BB962C8B-B14F-4D97-AF65-F5344CB8AC3E}">
        <p14:creationId xmlns:p14="http://schemas.microsoft.com/office/powerpoint/2010/main" xmlns="" val="43841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áblázat 10"/>
          <p:cNvGraphicFramePr>
            <a:graphicFrameLocks noGrp="1"/>
          </p:cNvGraphicFramePr>
          <p:nvPr>
            <p:extLst>
              <p:ext uri="{D42A27DB-BD31-4B8C-83A1-F6EECF244321}">
                <p14:modId xmlns:p14="http://schemas.microsoft.com/office/powerpoint/2010/main" xmlns="" val="3344377823"/>
              </p:ext>
            </p:extLst>
          </p:nvPr>
        </p:nvGraphicFramePr>
        <p:xfrm>
          <a:off x="725816" y="264601"/>
          <a:ext cx="11117956" cy="5722769"/>
        </p:xfrm>
        <a:graphic>
          <a:graphicData uri="http://schemas.openxmlformats.org/drawingml/2006/table">
            <a:tbl>
              <a:tblPr/>
              <a:tblGrid>
                <a:gridCol w="1712207">
                  <a:extLst>
                    <a:ext uri="{9D8B030D-6E8A-4147-A177-3AD203B41FA5}">
                      <a16:colId xmlns:a16="http://schemas.microsoft.com/office/drawing/2014/main" xmlns="" val="20000"/>
                    </a:ext>
                  </a:extLst>
                </a:gridCol>
                <a:gridCol w="2385081">
                  <a:extLst>
                    <a:ext uri="{9D8B030D-6E8A-4147-A177-3AD203B41FA5}">
                      <a16:colId xmlns:a16="http://schemas.microsoft.com/office/drawing/2014/main" xmlns="" val="20001"/>
                    </a:ext>
                  </a:extLst>
                </a:gridCol>
                <a:gridCol w="1900611">
                  <a:extLst>
                    <a:ext uri="{9D8B030D-6E8A-4147-A177-3AD203B41FA5}">
                      <a16:colId xmlns:a16="http://schemas.microsoft.com/office/drawing/2014/main" xmlns="" val="20002"/>
                    </a:ext>
                  </a:extLst>
                </a:gridCol>
                <a:gridCol w="2639738">
                  <a:extLst>
                    <a:ext uri="{9D8B030D-6E8A-4147-A177-3AD203B41FA5}">
                      <a16:colId xmlns:a16="http://schemas.microsoft.com/office/drawing/2014/main" xmlns="" val="20003"/>
                    </a:ext>
                  </a:extLst>
                </a:gridCol>
                <a:gridCol w="2480319">
                  <a:extLst>
                    <a:ext uri="{9D8B030D-6E8A-4147-A177-3AD203B41FA5}">
                      <a16:colId xmlns:a16="http://schemas.microsoft.com/office/drawing/2014/main" xmlns="" val="20004"/>
                    </a:ext>
                  </a:extLst>
                </a:gridCol>
              </a:tblGrid>
              <a:tr h="865290">
                <a:tc>
                  <a:txBody>
                    <a:bodyPr/>
                    <a:lstStyle/>
                    <a:p>
                      <a:pPr marL="179388" indent="-1588" algn="just">
                        <a:lnSpc>
                          <a:spcPct val="115000"/>
                        </a:lnSpc>
                        <a:spcAft>
                          <a:spcPts val="1200"/>
                        </a:spcAft>
                      </a:pPr>
                      <a:r>
                        <a:rPr lang="hu-HU" sz="2000" b="1" kern="1200" dirty="0">
                          <a:solidFill>
                            <a:schemeClr val="bg1"/>
                          </a:solidFill>
                          <a:latin typeface="Arial"/>
                          <a:ea typeface="Times New Roman"/>
                          <a:cs typeface="Times New Roman"/>
                        </a:rPr>
                        <a:t>Veszély forrása</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A veszély természete</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Lehetséges kár</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Hogyan történik, </a:t>
                      </a:r>
                      <a:br>
                        <a:rPr lang="hu-HU" sz="2000" b="1" kern="1200" dirty="0">
                          <a:solidFill>
                            <a:schemeClr val="bg1"/>
                          </a:solidFill>
                          <a:latin typeface="Arial"/>
                          <a:ea typeface="Times New Roman"/>
                          <a:cs typeface="Times New Roman"/>
                        </a:rPr>
                      </a:br>
                      <a:r>
                        <a:rPr lang="hu-HU" sz="2000" b="1" kern="1200" dirty="0">
                          <a:solidFill>
                            <a:schemeClr val="bg1"/>
                          </a:solidFill>
                          <a:latin typeface="Arial"/>
                          <a:ea typeface="Times New Roman"/>
                          <a:cs typeface="Times New Roman"/>
                        </a:rPr>
                        <a:t>mit jelent?</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Védekezés módja</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66466">
                <a:tc>
                  <a:txBody>
                    <a:bodyPr/>
                    <a:lstStyle/>
                    <a:p>
                      <a:pPr marL="0" indent="0" algn="ctr">
                        <a:lnSpc>
                          <a:spcPct val="115000"/>
                        </a:lnSpc>
                        <a:spcAft>
                          <a:spcPts val="1200"/>
                        </a:spcAft>
                      </a:pPr>
                      <a:r>
                        <a:rPr lang="hu-HU" sz="2000" b="1" kern="1200" dirty="0">
                          <a:solidFill>
                            <a:srgbClr val="000000"/>
                          </a:solidFill>
                          <a:latin typeface="Arial"/>
                          <a:ea typeface="Times New Roman"/>
                          <a:cs typeface="Times New Roman"/>
                        </a:rPr>
                        <a:t>Hűtve tárolás</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A hűtőszekrény felmelegedése</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A hús romlása</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4 </a:t>
                      </a:r>
                      <a:r>
                        <a:rPr lang="hu-HU" sz="2000" b="1" kern="1200" baseline="30000" dirty="0" err="1">
                          <a:solidFill>
                            <a:srgbClr val="000000"/>
                          </a:solidFill>
                          <a:latin typeface="Arial"/>
                          <a:ea typeface="Times New Roman"/>
                          <a:cs typeface="Times New Roman"/>
                        </a:rPr>
                        <a:t>o</a:t>
                      </a:r>
                      <a:r>
                        <a:rPr lang="hu-HU" sz="2000" b="1" kern="1200" dirty="0" err="1">
                          <a:solidFill>
                            <a:srgbClr val="000000"/>
                          </a:solidFill>
                          <a:latin typeface="Arial"/>
                          <a:ea typeface="Times New Roman"/>
                          <a:cs typeface="Times New Roman"/>
                        </a:rPr>
                        <a:t>C</a:t>
                      </a:r>
                      <a:r>
                        <a:rPr lang="hu-HU" sz="2000" b="1" kern="1200" dirty="0">
                          <a:solidFill>
                            <a:srgbClr val="000000"/>
                          </a:solidFill>
                          <a:latin typeface="Arial"/>
                          <a:ea typeface="Times New Roman"/>
                          <a:cs typeface="Times New Roman"/>
                        </a:rPr>
                        <a:t> felett a mikrobák szaporodni kezdenek</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Hűtőszekrény hőmérsékletének ellenőrzése</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036619">
                <a:tc>
                  <a:txBody>
                    <a:bodyPr/>
                    <a:lstStyle/>
                    <a:p>
                      <a:pPr marL="0" indent="0" algn="ctr">
                        <a:lnSpc>
                          <a:spcPct val="115000"/>
                        </a:lnSpc>
                        <a:spcAft>
                          <a:spcPts val="1200"/>
                        </a:spcAft>
                      </a:pPr>
                      <a:r>
                        <a:rPr lang="hu-HU" sz="2000" kern="1200" dirty="0">
                          <a:solidFill>
                            <a:srgbClr val="000000"/>
                          </a:solidFill>
                          <a:latin typeface="Arial"/>
                          <a:ea typeface="Times New Roman"/>
                          <a:cs typeface="Times New Roman"/>
                        </a:rPr>
                        <a:t>Mosogatás</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Zsíros</a:t>
                      </a:r>
                      <a:r>
                        <a:rPr lang="hu-HU" sz="2000" kern="1200" baseline="0" dirty="0">
                          <a:solidFill>
                            <a:srgbClr val="000000"/>
                          </a:solidFill>
                          <a:latin typeface="Arial"/>
                          <a:ea typeface="Times New Roman"/>
                          <a:cs typeface="Times New Roman"/>
                        </a:rPr>
                        <a:t> </a:t>
                      </a:r>
                      <a:r>
                        <a:rPr lang="hu-HU" sz="2000" kern="1200" dirty="0">
                          <a:solidFill>
                            <a:srgbClr val="000000"/>
                          </a:solidFill>
                          <a:latin typeface="Arial"/>
                          <a:ea typeface="Times New Roman"/>
                          <a:cs typeface="Times New Roman"/>
                        </a:rPr>
                        <a:t>szennyeződés marad az edényen</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Az edénytől</a:t>
                      </a:r>
                      <a:r>
                        <a:rPr lang="hu-HU" sz="2000" kern="1200" baseline="0" dirty="0">
                          <a:solidFill>
                            <a:srgbClr val="000000"/>
                          </a:solidFill>
                          <a:latin typeface="Arial"/>
                          <a:ea typeface="Times New Roman"/>
                          <a:cs typeface="Times New Roman"/>
                        </a:rPr>
                        <a:t> </a:t>
                      </a:r>
                      <a:r>
                        <a:rPr lang="hu-HU" sz="2000" kern="1200" dirty="0">
                          <a:solidFill>
                            <a:srgbClr val="000000"/>
                          </a:solidFill>
                          <a:latin typeface="Arial"/>
                          <a:ea typeface="Times New Roman"/>
                          <a:cs typeface="Times New Roman"/>
                        </a:rPr>
                        <a:t>megfertőződik</a:t>
                      </a:r>
                      <a:r>
                        <a:rPr lang="hu-HU" sz="2000" kern="1200" baseline="0" dirty="0">
                          <a:solidFill>
                            <a:srgbClr val="000000"/>
                          </a:solidFill>
                          <a:latin typeface="Arial"/>
                          <a:ea typeface="Times New Roman"/>
                          <a:cs typeface="Times New Roman"/>
                        </a:rPr>
                        <a:t> </a:t>
                      </a:r>
                      <a:r>
                        <a:rPr lang="hu-HU" sz="2000" kern="1200" dirty="0">
                          <a:solidFill>
                            <a:srgbClr val="000000"/>
                          </a:solidFill>
                          <a:latin typeface="Arial"/>
                          <a:ea typeface="Times New Roman"/>
                          <a:cs typeface="Times New Roman"/>
                        </a:rPr>
                        <a:t>az étel</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Mikrobák az ételbe kerülve elszaporodnak</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Zsíroldószerrel kell mosogatni az edényt</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xmlns="" val="10002"/>
                  </a:ext>
                </a:extLst>
              </a:tr>
              <a:tr h="1036619">
                <a:tc>
                  <a:txBody>
                    <a:bodyPr/>
                    <a:lstStyle/>
                    <a:p>
                      <a:pPr marL="0" indent="0" algn="ctr">
                        <a:lnSpc>
                          <a:spcPct val="115000"/>
                        </a:lnSpc>
                        <a:spcAft>
                          <a:spcPts val="1200"/>
                        </a:spcAft>
                      </a:pPr>
                      <a:r>
                        <a:rPr lang="hu-HU" sz="2000" kern="1200" dirty="0">
                          <a:solidFill>
                            <a:srgbClr val="000000"/>
                          </a:solidFill>
                          <a:latin typeface="Arial"/>
                          <a:ea typeface="Times New Roman"/>
                          <a:cs typeface="Times New Roman"/>
                        </a:rPr>
                        <a:t>Dolgozó</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Dolgozó keze, haja, testnedvei, ruházata</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Szennyeződik, megfertőződik</a:t>
                      </a:r>
                      <a:r>
                        <a:rPr lang="hu-HU" sz="2000" kern="1200" baseline="0" dirty="0">
                          <a:solidFill>
                            <a:srgbClr val="000000"/>
                          </a:solidFill>
                          <a:latin typeface="Arial"/>
                          <a:ea typeface="Times New Roman"/>
                          <a:cs typeface="Times New Roman"/>
                        </a:rPr>
                        <a:t> </a:t>
                      </a:r>
                      <a:r>
                        <a:rPr lang="hu-HU" sz="2000" kern="1200" dirty="0">
                          <a:solidFill>
                            <a:srgbClr val="000000"/>
                          </a:solidFill>
                          <a:latin typeface="Arial"/>
                          <a:ea typeface="Times New Roman"/>
                          <a:cs typeface="Times New Roman"/>
                        </a:rPr>
                        <a:t>az étel</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Hajszál, mikroba és szennyeződés kerül az ételbe a dolgozóról</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Személyi higiéniai szabályok betartása, ellenőrzése</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extLst>
                  <a:ext uri="{0D108BD9-81ED-4DB2-BD59-A6C34878D82A}">
                    <a16:rowId xmlns:a16="http://schemas.microsoft.com/office/drawing/2014/main" xmlns="" val="10003"/>
                  </a:ext>
                </a:extLst>
              </a:tr>
              <a:tr h="1382161">
                <a:tc>
                  <a:txBody>
                    <a:bodyPr/>
                    <a:lstStyle/>
                    <a:p>
                      <a:pPr marL="0" indent="0" algn="ctr">
                        <a:lnSpc>
                          <a:spcPct val="115000"/>
                        </a:lnSpc>
                        <a:spcAft>
                          <a:spcPts val="1200"/>
                        </a:spcAft>
                      </a:pPr>
                      <a:r>
                        <a:rPr lang="hu-HU" sz="2000" kern="1200" dirty="0">
                          <a:solidFill>
                            <a:srgbClr val="000000"/>
                          </a:solidFill>
                          <a:latin typeface="Arial"/>
                          <a:ea typeface="Times New Roman"/>
                          <a:cs typeface="Times New Roman"/>
                        </a:rPr>
                        <a:t>Alapanyag: lencse, bab</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Kavicsok a magok között</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Az ételben lévő kavicsra ráharap a fogyasztó</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A magok tisztításakor a maggal azonos méretű kavicsok benne maradnak</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lvl="0" indent="0" algn="ctr">
                        <a:lnSpc>
                          <a:spcPct val="100000"/>
                        </a:lnSpc>
                        <a:spcAft>
                          <a:spcPts val="1200"/>
                        </a:spcAft>
                      </a:pPr>
                      <a:r>
                        <a:rPr lang="hu-HU" sz="2000" kern="1200" dirty="0">
                          <a:solidFill>
                            <a:srgbClr val="000000"/>
                          </a:solidFill>
                          <a:latin typeface="Arial"/>
                          <a:ea typeface="Times New Roman"/>
                          <a:cs typeface="Times New Roman"/>
                        </a:rPr>
                        <a:t>Alapanyag válogatása, ellenőrzése</a:t>
                      </a:r>
                      <a:endParaRPr lang="hu-HU" sz="2000"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xmlns="" val="10004"/>
                  </a:ext>
                </a:extLst>
              </a:tr>
            </a:tbl>
          </a:graphicData>
        </a:graphic>
      </p:graphicFrame>
      <p:sp>
        <p:nvSpPr>
          <p:cNvPr id="13" name="Szaggatott nyíl jobbra 12"/>
          <p:cNvSpPr/>
          <p:nvPr/>
        </p:nvSpPr>
        <p:spPr>
          <a:xfrm rot="16200000">
            <a:off x="-1678115" y="3393435"/>
            <a:ext cx="4052685" cy="604529"/>
          </a:xfrm>
          <a:prstGeom prst="stripedRightArrow">
            <a:avLst>
              <a:gd name="adj1" fmla="val 50000"/>
              <a:gd name="adj2" fmla="val 110955"/>
            </a:avLst>
          </a:prstGeom>
          <a:noFill/>
          <a:ln w="57150">
            <a:solidFill>
              <a:srgbClr val="EA3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bg1"/>
                </a:solidFill>
              </a:rPr>
              <a:t>NŐ A KOCKÁZAT</a:t>
            </a:r>
          </a:p>
        </p:txBody>
      </p:sp>
      <p:sp>
        <p:nvSpPr>
          <p:cNvPr id="80897" name="Rectangle 1"/>
          <p:cNvSpPr>
            <a:spLocks noChangeArrowheads="1"/>
          </p:cNvSpPr>
          <p:nvPr/>
        </p:nvSpPr>
        <p:spPr bwMode="auto">
          <a:xfrm>
            <a:off x="2272352" y="5964828"/>
            <a:ext cx="80248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hu-HU" sz="2400" b="1" i="0" u="none" strike="noStrike" cap="none" normalizeH="0" baseline="0" dirty="0">
                <a:ln>
                  <a:noFill/>
                </a:ln>
                <a:solidFill>
                  <a:schemeClr val="bg1"/>
                </a:solidFill>
                <a:effectLst/>
                <a:latin typeface="Arial" pitchFamily="34" charset="0"/>
                <a:ea typeface="Calibri" pitchFamily="34" charset="0"/>
                <a:cs typeface="Times New Roman" pitchFamily="18" charset="0"/>
              </a:rPr>
              <a:t>Kritikus pont a fenti listában</a:t>
            </a:r>
            <a:r>
              <a:rPr kumimoji="0" lang="hu-HU" sz="2400" b="1" i="0" u="none" strike="noStrike" cap="none" normalizeH="0" dirty="0">
                <a:ln>
                  <a:noFill/>
                </a:ln>
                <a:solidFill>
                  <a:schemeClr val="bg1"/>
                </a:solidFill>
                <a:effectLst/>
                <a:latin typeface="Arial" pitchFamily="34" charset="0"/>
                <a:ea typeface="Calibri" pitchFamily="34" charset="0"/>
                <a:cs typeface="Times New Roman" pitchFamily="18" charset="0"/>
              </a:rPr>
              <a:t> </a:t>
            </a:r>
            <a:r>
              <a:rPr kumimoji="0" lang="hu-HU" sz="2400" b="1" i="0" u="none" strike="noStrike" cap="none" normalizeH="0" baseline="0" dirty="0">
                <a:ln>
                  <a:noFill/>
                </a:ln>
                <a:solidFill>
                  <a:schemeClr val="bg1"/>
                </a:solidFill>
                <a:effectLst/>
                <a:latin typeface="Arial" pitchFamily="34" charset="0"/>
                <a:ea typeface="Calibri" pitchFamily="34" charset="0"/>
                <a:cs typeface="Times New Roman" pitchFamily="18" charset="0"/>
              </a:rPr>
              <a:t>(élénk</a:t>
            </a:r>
            <a:r>
              <a:rPr kumimoji="0" lang="hu-HU" sz="2400" b="1" i="0" u="none" strike="noStrike" cap="none" normalizeH="0" dirty="0">
                <a:ln>
                  <a:noFill/>
                </a:ln>
                <a:solidFill>
                  <a:schemeClr val="bg1"/>
                </a:solidFill>
                <a:effectLst/>
                <a:latin typeface="Arial" pitchFamily="34" charset="0"/>
                <a:ea typeface="Calibri" pitchFamily="34" charset="0"/>
                <a:cs typeface="Times New Roman" pitchFamily="18" charset="0"/>
              </a:rPr>
              <a:t> </a:t>
            </a:r>
            <a:r>
              <a:rPr kumimoji="0" lang="hu-HU" sz="2400" b="1" i="0" u="none" strike="noStrike" cap="none" normalizeH="0" baseline="0" dirty="0">
                <a:ln>
                  <a:noFill/>
                </a:ln>
                <a:solidFill>
                  <a:schemeClr val="bg1"/>
                </a:solidFill>
                <a:effectLst/>
                <a:latin typeface="Arial" pitchFamily="34" charset="0"/>
                <a:ea typeface="Calibri" pitchFamily="34" charset="0"/>
                <a:cs typeface="Times New Roman" pitchFamily="18" charset="0"/>
              </a:rPr>
              <a:t>piros): </a:t>
            </a:r>
            <a:endParaRPr kumimoji="0" lang="hu-HU" sz="24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hu-HU" sz="2400" i="0" u="none" strike="noStrike" cap="none" normalizeH="0" baseline="0" dirty="0">
                <a:ln>
                  <a:noFill/>
                </a:ln>
                <a:solidFill>
                  <a:schemeClr val="bg1"/>
                </a:solidFill>
                <a:effectLst/>
                <a:latin typeface="Arial" pitchFamily="34" charset="0"/>
                <a:ea typeface="Calibri" pitchFamily="34" charset="0"/>
                <a:cs typeface="Times New Roman" pitchFamily="18" charset="0"/>
              </a:rPr>
              <a:t>Hűtve tárolás</a:t>
            </a:r>
            <a:endParaRPr kumimoji="0" lang="hu-HU" sz="240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xmlns="" val="117689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graphicFrame>
        <p:nvGraphicFramePr>
          <p:cNvPr id="11" name="Táblázat 10"/>
          <p:cNvGraphicFramePr>
            <a:graphicFrameLocks noGrp="1"/>
          </p:cNvGraphicFramePr>
          <p:nvPr>
            <p:extLst>
              <p:ext uri="{D42A27DB-BD31-4B8C-83A1-F6EECF244321}">
                <p14:modId xmlns:p14="http://schemas.microsoft.com/office/powerpoint/2010/main" xmlns="" val="684587667"/>
              </p:ext>
            </p:extLst>
          </p:nvPr>
        </p:nvGraphicFramePr>
        <p:xfrm>
          <a:off x="239965" y="1019094"/>
          <a:ext cx="10729605" cy="2213447"/>
        </p:xfrm>
        <a:graphic>
          <a:graphicData uri="http://schemas.openxmlformats.org/drawingml/2006/table">
            <a:tbl>
              <a:tblPr/>
              <a:tblGrid>
                <a:gridCol w="1652399">
                  <a:extLst>
                    <a:ext uri="{9D8B030D-6E8A-4147-A177-3AD203B41FA5}">
                      <a16:colId xmlns:a16="http://schemas.microsoft.com/office/drawing/2014/main" xmlns="" val="20000"/>
                    </a:ext>
                  </a:extLst>
                </a:gridCol>
                <a:gridCol w="2301770">
                  <a:extLst>
                    <a:ext uri="{9D8B030D-6E8A-4147-A177-3AD203B41FA5}">
                      <a16:colId xmlns:a16="http://schemas.microsoft.com/office/drawing/2014/main" xmlns="" val="20001"/>
                    </a:ext>
                  </a:extLst>
                </a:gridCol>
                <a:gridCol w="1834223">
                  <a:extLst>
                    <a:ext uri="{9D8B030D-6E8A-4147-A177-3AD203B41FA5}">
                      <a16:colId xmlns:a16="http://schemas.microsoft.com/office/drawing/2014/main" xmlns="" val="20002"/>
                    </a:ext>
                  </a:extLst>
                </a:gridCol>
                <a:gridCol w="2547532">
                  <a:extLst>
                    <a:ext uri="{9D8B030D-6E8A-4147-A177-3AD203B41FA5}">
                      <a16:colId xmlns:a16="http://schemas.microsoft.com/office/drawing/2014/main" xmlns="" val="20003"/>
                    </a:ext>
                  </a:extLst>
                </a:gridCol>
                <a:gridCol w="2393681">
                  <a:extLst>
                    <a:ext uri="{9D8B030D-6E8A-4147-A177-3AD203B41FA5}">
                      <a16:colId xmlns:a16="http://schemas.microsoft.com/office/drawing/2014/main" xmlns="" val="20004"/>
                    </a:ext>
                  </a:extLst>
                </a:gridCol>
              </a:tblGrid>
              <a:tr h="811367">
                <a:tc>
                  <a:txBody>
                    <a:bodyPr/>
                    <a:lstStyle/>
                    <a:p>
                      <a:pPr marL="179388" indent="-1588" algn="just">
                        <a:lnSpc>
                          <a:spcPct val="115000"/>
                        </a:lnSpc>
                        <a:spcAft>
                          <a:spcPts val="1200"/>
                        </a:spcAft>
                      </a:pPr>
                      <a:r>
                        <a:rPr lang="hu-HU" sz="2000" b="1" kern="1200" dirty="0">
                          <a:solidFill>
                            <a:schemeClr val="bg1"/>
                          </a:solidFill>
                          <a:latin typeface="Arial"/>
                          <a:ea typeface="Times New Roman"/>
                          <a:cs typeface="Times New Roman"/>
                        </a:rPr>
                        <a:t>Veszély forrása</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A veszély természete</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Lehetséges kár</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Hogyan történik, </a:t>
                      </a:r>
                      <a:br>
                        <a:rPr lang="hu-HU" sz="2000" b="1" kern="1200" dirty="0">
                          <a:solidFill>
                            <a:schemeClr val="bg1"/>
                          </a:solidFill>
                          <a:latin typeface="Arial"/>
                          <a:ea typeface="Times New Roman"/>
                          <a:cs typeface="Times New Roman"/>
                        </a:rPr>
                      </a:br>
                      <a:r>
                        <a:rPr lang="hu-HU" sz="2000" b="1" kern="1200" dirty="0">
                          <a:solidFill>
                            <a:schemeClr val="bg1"/>
                          </a:solidFill>
                          <a:latin typeface="Arial"/>
                          <a:ea typeface="Times New Roman"/>
                          <a:cs typeface="Times New Roman"/>
                        </a:rPr>
                        <a:t>mit jelent?</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1588" algn="ctr">
                        <a:lnSpc>
                          <a:spcPct val="115000"/>
                        </a:lnSpc>
                        <a:spcAft>
                          <a:spcPts val="1200"/>
                        </a:spcAft>
                      </a:pPr>
                      <a:r>
                        <a:rPr lang="hu-HU" sz="2000" b="1" kern="1200" dirty="0">
                          <a:solidFill>
                            <a:schemeClr val="bg1"/>
                          </a:solidFill>
                          <a:latin typeface="Arial"/>
                          <a:ea typeface="Times New Roman"/>
                          <a:cs typeface="Times New Roman"/>
                        </a:rPr>
                        <a:t>Védekezés módja</a:t>
                      </a:r>
                      <a:endParaRPr lang="hu-HU" sz="2000" dirty="0">
                        <a:solidFill>
                          <a:schemeClr val="bg1"/>
                        </a:solidFill>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93774">
                <a:tc>
                  <a:txBody>
                    <a:bodyPr/>
                    <a:lstStyle/>
                    <a:p>
                      <a:pPr marL="0" indent="0" algn="ctr">
                        <a:lnSpc>
                          <a:spcPct val="115000"/>
                        </a:lnSpc>
                        <a:spcAft>
                          <a:spcPts val="1200"/>
                        </a:spcAft>
                      </a:pPr>
                      <a:r>
                        <a:rPr lang="hu-HU" sz="2000" b="1" kern="1200" dirty="0">
                          <a:solidFill>
                            <a:srgbClr val="000000"/>
                          </a:solidFill>
                          <a:latin typeface="Arial"/>
                          <a:ea typeface="Times New Roman"/>
                          <a:cs typeface="Times New Roman"/>
                        </a:rPr>
                        <a:t>Hűtve tárolás</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A hűtőszekrény felmelegedése</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A hús romlása</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4 </a:t>
                      </a:r>
                      <a:r>
                        <a:rPr lang="hu-HU" sz="2000" b="1" kern="1200" baseline="30000" dirty="0" err="1">
                          <a:solidFill>
                            <a:srgbClr val="000000"/>
                          </a:solidFill>
                          <a:latin typeface="Arial"/>
                          <a:ea typeface="Times New Roman"/>
                          <a:cs typeface="Times New Roman"/>
                        </a:rPr>
                        <a:t>o</a:t>
                      </a:r>
                      <a:r>
                        <a:rPr lang="hu-HU" sz="2000" b="1" kern="1200" dirty="0" err="1">
                          <a:solidFill>
                            <a:srgbClr val="000000"/>
                          </a:solidFill>
                          <a:latin typeface="Arial"/>
                          <a:ea typeface="Times New Roman"/>
                          <a:cs typeface="Times New Roman"/>
                        </a:rPr>
                        <a:t>C</a:t>
                      </a:r>
                      <a:r>
                        <a:rPr lang="hu-HU" sz="2000" b="1" kern="1200" dirty="0">
                          <a:solidFill>
                            <a:srgbClr val="000000"/>
                          </a:solidFill>
                          <a:latin typeface="Arial"/>
                          <a:ea typeface="Times New Roman"/>
                          <a:cs typeface="Times New Roman"/>
                        </a:rPr>
                        <a:t> felett a mikrobák szaporodni kezdenek</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lgn="ctr">
                        <a:lnSpc>
                          <a:spcPct val="115000"/>
                        </a:lnSpc>
                        <a:spcAft>
                          <a:spcPts val="1200"/>
                        </a:spcAft>
                      </a:pPr>
                      <a:r>
                        <a:rPr lang="hu-HU" sz="2000" b="1" kern="1200" dirty="0">
                          <a:solidFill>
                            <a:srgbClr val="000000"/>
                          </a:solidFill>
                          <a:latin typeface="Arial"/>
                          <a:ea typeface="Times New Roman"/>
                          <a:cs typeface="Times New Roman"/>
                        </a:rPr>
                        <a:t>Hűtőszekrény hőmérsékletének ellenőrzése</a:t>
                      </a:r>
                      <a:endParaRPr lang="hu-HU" sz="2000" b="1" dirty="0">
                        <a:latin typeface="Calibri"/>
                        <a:ea typeface="Times New Roman"/>
                        <a:cs typeface="Times New Roman"/>
                      </a:endParaRPr>
                    </a:p>
                  </a:txBody>
                  <a:tcPr marL="57307" marR="57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bl>
          </a:graphicData>
        </a:graphic>
      </p:graphicFrame>
      <p:sp>
        <p:nvSpPr>
          <p:cNvPr id="6" name="Téglalap 5"/>
          <p:cNvSpPr/>
          <p:nvPr/>
        </p:nvSpPr>
        <p:spPr>
          <a:xfrm>
            <a:off x="656709" y="3271782"/>
            <a:ext cx="8120419" cy="3416320"/>
          </a:xfrm>
          <a:prstGeom prst="rect">
            <a:avLst/>
          </a:prstGeom>
        </p:spPr>
        <p:txBody>
          <a:bodyPr wrap="square">
            <a:spAutoFit/>
          </a:bodyPr>
          <a:lstStyle/>
          <a:p>
            <a:pPr lvl="0">
              <a:buFont typeface="Wingdings" pitchFamily="2" charset="2"/>
              <a:buChar char="ü"/>
            </a:pPr>
            <a:r>
              <a:rPr lang="hu-HU" sz="2400" dirty="0">
                <a:solidFill>
                  <a:schemeClr val="bg1"/>
                </a:solidFill>
                <a:latin typeface="Arial" pitchFamily="34" charset="0"/>
                <a:cs typeface="Arial" pitchFamily="34" charset="0"/>
              </a:rPr>
              <a:t> A hűtve tárolás hőmérsékletét </a:t>
            </a:r>
            <a:r>
              <a:rPr lang="hu-HU" sz="2400" b="1" dirty="0">
                <a:solidFill>
                  <a:schemeClr val="bg1"/>
                </a:solidFill>
                <a:latin typeface="Arial" pitchFamily="34" charset="0"/>
                <a:cs typeface="Arial" pitchFamily="34" charset="0"/>
              </a:rPr>
              <a:t>folyamatosan mérni </a:t>
            </a:r>
            <a:r>
              <a:rPr lang="hu-HU" sz="2400" dirty="0">
                <a:solidFill>
                  <a:schemeClr val="bg1"/>
                </a:solidFill>
                <a:latin typeface="Arial" pitchFamily="34" charset="0"/>
                <a:cs typeface="Arial" pitchFamily="34" charset="0"/>
              </a:rPr>
              <a:t>kell!</a:t>
            </a:r>
          </a:p>
          <a:p>
            <a:pPr lvl="0">
              <a:buFont typeface="Wingdings" pitchFamily="2" charset="2"/>
              <a:buChar char="ü"/>
            </a:pPr>
            <a:r>
              <a:rPr lang="hu-HU" sz="2400" dirty="0">
                <a:solidFill>
                  <a:schemeClr val="bg1"/>
                </a:solidFill>
                <a:latin typeface="Arial" pitchFamily="34" charset="0"/>
                <a:cs typeface="Arial" pitchFamily="34" charset="0"/>
              </a:rPr>
              <a:t> A </a:t>
            </a:r>
            <a:r>
              <a:rPr lang="hu-HU" sz="2400" b="1" dirty="0">
                <a:solidFill>
                  <a:schemeClr val="bg1"/>
                </a:solidFill>
                <a:latin typeface="Arial" pitchFamily="34" charset="0"/>
                <a:cs typeface="Arial" pitchFamily="34" charset="0"/>
              </a:rPr>
              <a:t>hőmérsékletet fel is kell jegyezni </a:t>
            </a:r>
            <a:r>
              <a:rPr lang="hu-HU" sz="2400" dirty="0">
                <a:solidFill>
                  <a:schemeClr val="bg1"/>
                </a:solidFill>
                <a:latin typeface="Arial" pitchFamily="34" charset="0"/>
                <a:cs typeface="Arial" pitchFamily="34" charset="0"/>
              </a:rPr>
              <a:t>egy táblázatba.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Vagyis nyilván kell tartani.</a:t>
            </a:r>
          </a:p>
          <a:p>
            <a:pPr lvl="0">
              <a:buFont typeface="Wingdings" pitchFamily="2" charset="2"/>
              <a:buChar char="ü"/>
            </a:pPr>
            <a:r>
              <a:rPr lang="hu-HU" sz="2400" dirty="0">
                <a:solidFill>
                  <a:schemeClr val="bg1"/>
                </a:solidFill>
                <a:latin typeface="Arial" pitchFamily="34" charset="0"/>
                <a:cs typeface="Arial" pitchFamily="34" charset="0"/>
              </a:rPr>
              <a:t> A nyilvántartás segítségével utólag is ellenőrizhető,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hogy elég hideg volt-e a hűtőszekrény. </a:t>
            </a:r>
          </a:p>
          <a:p>
            <a:pPr lvl="0"/>
            <a:r>
              <a:rPr lang="hu-HU" sz="2400" dirty="0">
                <a:solidFill>
                  <a:schemeClr val="bg1"/>
                </a:solidFill>
                <a:latin typeface="Arial" pitchFamily="34" charset="0"/>
                <a:cs typeface="Arial" pitchFamily="34" charset="0"/>
              </a:rPr>
              <a:t>Ez az ellenőrzés akkor fontos, ha például egy vendég megbetegszik az ételtől.</a:t>
            </a:r>
          </a:p>
          <a:p>
            <a:pPr lvl="0"/>
            <a:endParaRPr lang="hu-HU" sz="2400" dirty="0">
              <a:solidFill>
                <a:schemeClr val="bg1"/>
              </a:solidFill>
              <a:latin typeface="Arial" pitchFamily="34" charset="0"/>
              <a:cs typeface="Arial" pitchFamily="34" charset="0"/>
            </a:endParaRPr>
          </a:p>
          <a:p>
            <a:r>
              <a:rPr lang="hu-HU" sz="2400" b="1" dirty="0">
                <a:solidFill>
                  <a:schemeClr val="bg1"/>
                </a:solidFill>
                <a:latin typeface="Arial" pitchFamily="34" charset="0"/>
                <a:cs typeface="Arial" pitchFamily="34" charset="0"/>
              </a:rPr>
              <a:t>A hőmérsékletet hőmérővel mérjük.</a:t>
            </a:r>
          </a:p>
        </p:txBody>
      </p:sp>
      <p:grpSp>
        <p:nvGrpSpPr>
          <p:cNvPr id="10" name="Csoportba foglalás 9"/>
          <p:cNvGrpSpPr/>
          <p:nvPr/>
        </p:nvGrpSpPr>
        <p:grpSpPr>
          <a:xfrm>
            <a:off x="8138160" y="3286416"/>
            <a:ext cx="4016085" cy="3571584"/>
            <a:chOff x="8232542" y="3225702"/>
            <a:chExt cx="3835489" cy="3571584"/>
          </a:xfrm>
        </p:grpSpPr>
        <p:pic>
          <p:nvPicPr>
            <p:cNvPr id="7" name="Kép 6" descr="analog-fagyaszto-hutoszekreny-homero-00110822-xavax-666558-5c79_1_300.jpg"/>
            <p:cNvPicPr/>
            <p:nvPr/>
          </p:nvPicPr>
          <p:blipFill>
            <a:blip r:embed="rId4" cstate="print">
              <a:clrChange>
                <a:clrFrom>
                  <a:srgbClr val="FFFFFF"/>
                </a:clrFrom>
                <a:clrTo>
                  <a:srgbClr val="FFFFFF">
                    <a:alpha val="0"/>
                  </a:srgbClr>
                </a:clrTo>
              </a:clrChange>
              <a:lum contrast="10000"/>
            </a:blip>
            <a:srcRect l="11125" t="5474" r="11814" b="5839"/>
            <a:stretch>
              <a:fillRect/>
            </a:stretch>
          </p:blipFill>
          <p:spPr>
            <a:xfrm>
              <a:off x="9828307" y="4601511"/>
              <a:ext cx="1584154" cy="1438702"/>
            </a:xfrm>
            <a:prstGeom prst="rect">
              <a:avLst/>
            </a:prstGeom>
          </p:spPr>
        </p:pic>
        <p:pic>
          <p:nvPicPr>
            <p:cNvPr id="8" name="Kép 7" descr="állítható.jpg"/>
            <p:cNvPicPr/>
            <p:nvPr/>
          </p:nvPicPr>
          <p:blipFill>
            <a:blip r:embed="rId5" cstate="print">
              <a:lum contrast="10000"/>
            </a:blip>
            <a:srcRect r="12606" b="30801"/>
            <a:stretch>
              <a:fillRect/>
            </a:stretch>
          </p:blipFill>
          <p:spPr>
            <a:xfrm>
              <a:off x="9664054" y="3225702"/>
              <a:ext cx="1936722" cy="1409131"/>
            </a:xfrm>
            <a:prstGeom prst="rect">
              <a:avLst/>
            </a:prstGeom>
          </p:spPr>
        </p:pic>
        <p:sp>
          <p:nvSpPr>
            <p:cNvPr id="9" name="Téglalap 8"/>
            <p:cNvSpPr/>
            <p:nvPr/>
          </p:nvSpPr>
          <p:spPr>
            <a:xfrm>
              <a:off x="8232542" y="6089400"/>
              <a:ext cx="3835489"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Hőmérők </a:t>
              </a:r>
              <a:r>
                <a:rPr lang="hu-HU" sz="2000" b="1" dirty="0" smtClean="0">
                  <a:solidFill>
                    <a:schemeClr val="bg2"/>
                  </a:solidFill>
                  <a:latin typeface="Arial" panose="020B0604020202020204" pitchFamily="34" charset="0"/>
                  <a:cs typeface="Arial" panose="020B0604020202020204" pitchFamily="34" charset="0"/>
                </a:rPr>
                <a:t>hűtőszekrényhez: digitális és hagyományos</a:t>
              </a:r>
              <a:endParaRPr lang="hu-HU" sz="2000" b="1" dirty="0">
                <a:solidFill>
                  <a:schemeClr val="bg2"/>
                </a:solidFill>
                <a:latin typeface="Arial" panose="020B0604020202020204" pitchFamily="34" charset="0"/>
                <a:cs typeface="Arial" panose="020B0604020202020204" pitchFamily="34" charset="0"/>
              </a:endParaRPr>
            </a:p>
          </p:txBody>
        </p:sp>
      </p:grpSp>
      <p:sp>
        <p:nvSpPr>
          <p:cNvPr id="12" name="Szövegdoboz 11"/>
          <p:cNvSpPr txBox="1"/>
          <p:nvPr/>
        </p:nvSpPr>
        <p:spPr>
          <a:xfrm>
            <a:off x="288758" y="144379"/>
            <a:ext cx="10383253" cy="523220"/>
          </a:xfrm>
          <a:prstGeom prst="rect">
            <a:avLst/>
          </a:prstGeom>
          <a:noFill/>
        </p:spPr>
        <p:txBody>
          <a:bodyPr wrap="square" rtlCol="0">
            <a:spAutoFit/>
          </a:bodyPr>
          <a:lstStyle/>
          <a:p>
            <a:r>
              <a:rPr lang="hu-HU" sz="2800" b="1">
                <a:solidFill>
                  <a:schemeClr val="bg2"/>
                </a:solidFill>
                <a:latin typeface="Arial" pitchFamily="34" charset="0"/>
                <a:ea typeface="+mj-ea"/>
                <a:cs typeface="Arial" pitchFamily="34" charset="0"/>
              </a:rPr>
              <a:t>A hűtve tárolás egy kritikus pont</a:t>
            </a:r>
            <a:endParaRPr lang="en-US" sz="2800" b="1" dirty="0">
              <a:solidFill>
                <a:schemeClr val="bg2"/>
              </a:solidFill>
              <a:latin typeface="Arial" pitchFamily="34" charset="0"/>
              <a:ea typeface="+mj-ea"/>
              <a:cs typeface="Arial" pitchFamily="34" charset="0"/>
            </a:endParaRPr>
          </a:p>
        </p:txBody>
      </p:sp>
    </p:spTree>
    <p:extLst>
      <p:ext uri="{BB962C8B-B14F-4D97-AF65-F5344CB8AC3E}">
        <p14:creationId xmlns:p14="http://schemas.microsoft.com/office/powerpoint/2010/main" xmlns="" val="117689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pic>
        <p:nvPicPr>
          <p:cNvPr id="5" name="Kép 4" descr="HACCP kör.png"/>
          <p:cNvPicPr/>
          <p:nvPr/>
        </p:nvPicPr>
        <p:blipFill rotWithShape="1">
          <a:blip r:embed="rId4" cstate="print"/>
          <a:srcRect l="42324" t="87744" r="44046" b="3842"/>
          <a:stretch/>
        </p:blipFill>
        <p:spPr>
          <a:xfrm>
            <a:off x="8832516" y="4083201"/>
            <a:ext cx="3083446" cy="1235536"/>
          </a:xfrm>
          <a:prstGeom prst="rect">
            <a:avLst/>
          </a:prstGeom>
        </p:spPr>
      </p:pic>
      <p:sp>
        <p:nvSpPr>
          <p:cNvPr id="6" name="Téglalap 5"/>
          <p:cNvSpPr/>
          <p:nvPr/>
        </p:nvSpPr>
        <p:spPr>
          <a:xfrm>
            <a:off x="478264" y="2139661"/>
            <a:ext cx="11104156" cy="3416320"/>
          </a:xfrm>
          <a:prstGeom prst="rect">
            <a:avLst/>
          </a:prstGeom>
        </p:spPr>
        <p:txBody>
          <a:bodyPr wrap="square">
            <a:spAutoFit/>
          </a:bodyPr>
          <a:lstStyle/>
          <a:p>
            <a:r>
              <a:rPr lang="hu-HU" sz="2400" dirty="0">
                <a:solidFill>
                  <a:schemeClr val="bg1"/>
                </a:solidFill>
                <a:latin typeface="Arial" pitchFamily="34" charset="0"/>
                <a:cs typeface="Arial" pitchFamily="34" charset="0"/>
              </a:rPr>
              <a:t>Az </a:t>
            </a:r>
            <a:r>
              <a:rPr lang="hu-HU" sz="2400" b="1" dirty="0">
                <a:solidFill>
                  <a:schemeClr val="bg1"/>
                </a:solidFill>
                <a:latin typeface="Arial" pitchFamily="34" charset="0"/>
                <a:cs typeface="Arial" pitchFamily="34" charset="0"/>
              </a:rPr>
              <a:t>indikátorok</a:t>
            </a:r>
            <a:r>
              <a:rPr lang="hu-HU" sz="2400" dirty="0">
                <a:solidFill>
                  <a:schemeClr val="bg1"/>
                </a:solidFill>
                <a:latin typeface="Arial" pitchFamily="34" charset="0"/>
                <a:cs typeface="Arial" pitchFamily="34" charset="0"/>
              </a:rPr>
              <a:t> segítségével a kritikus pontokat állandó megfigyelés alatt tartjuk.</a:t>
            </a:r>
          </a:p>
          <a:p>
            <a:r>
              <a:rPr lang="hu-HU" sz="2400" dirty="0">
                <a:solidFill>
                  <a:schemeClr val="bg1"/>
                </a:solidFill>
                <a:latin typeface="Arial" pitchFamily="34" charset="0"/>
                <a:cs typeface="Arial" pitchFamily="34" charset="0"/>
              </a:rPr>
              <a:t>Indikátor jelentése: paraméter, egy tulajdonság </a:t>
            </a:r>
            <a:r>
              <a:rPr lang="hu-HU" sz="2400" b="1" dirty="0">
                <a:solidFill>
                  <a:schemeClr val="bg1"/>
                </a:solidFill>
                <a:latin typeface="Arial" pitchFamily="34" charset="0"/>
                <a:cs typeface="Arial" pitchFamily="34" charset="0"/>
              </a:rPr>
              <a:t>mutatója, jelzése.</a:t>
            </a:r>
            <a:r>
              <a:rPr lang="hu-HU" sz="2400" dirty="0">
                <a:solidFill>
                  <a:schemeClr val="bg1"/>
                </a:solidFill>
                <a:latin typeface="Arial" pitchFamily="34" charset="0"/>
                <a:cs typeface="Arial" pitchFamily="34" charset="0"/>
              </a:rPr>
              <a:t> </a:t>
            </a:r>
          </a:p>
          <a:p>
            <a:r>
              <a:rPr lang="hu-HU" sz="2400" dirty="0">
                <a:solidFill>
                  <a:schemeClr val="bg1"/>
                </a:solidFill>
                <a:latin typeface="Arial" pitchFamily="34" charset="0"/>
                <a:cs typeface="Arial" pitchFamily="34" charset="0"/>
              </a:rPr>
              <a:t>Egy kritikus pont legjellemzőbb tulajdonsága legyen az indikátor:</a:t>
            </a:r>
          </a:p>
          <a:p>
            <a:r>
              <a:rPr lang="hu-HU" sz="2400" dirty="0">
                <a:solidFill>
                  <a:schemeClr val="bg1"/>
                </a:solidFill>
                <a:latin typeface="Arial" pitchFamily="34" charset="0"/>
                <a:cs typeface="Arial" pitchFamily="34" charset="0"/>
              </a:rPr>
              <a:t>Például idő, méret, szín, hőmérséklet, szag stb.</a:t>
            </a:r>
          </a:p>
          <a:p>
            <a:endParaRPr lang="hu-HU" sz="2400"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Az indikátort</a:t>
            </a:r>
          </a:p>
          <a:p>
            <a:pPr marL="800100" lvl="1" indent="-342900">
              <a:buClr>
                <a:schemeClr val="bg2">
                  <a:lumMod val="40000"/>
                  <a:lumOff val="60000"/>
                </a:schemeClr>
              </a:buClr>
              <a:buFont typeface="Wingdings" panose="05000000000000000000" pitchFamily="2" charset="2"/>
              <a:buChar char="v"/>
            </a:pPr>
            <a:r>
              <a:rPr lang="hu-HU" sz="2400" b="1" dirty="0">
                <a:solidFill>
                  <a:schemeClr val="bg1"/>
                </a:solidFill>
                <a:latin typeface="Arial" pitchFamily="34" charset="0"/>
                <a:cs typeface="Arial" pitchFamily="34" charset="0"/>
              </a:rPr>
              <a:t>mérni </a:t>
            </a:r>
            <a:r>
              <a:rPr lang="hu-HU" sz="2400" dirty="0">
                <a:solidFill>
                  <a:schemeClr val="bg1"/>
                </a:solidFill>
                <a:latin typeface="Arial" pitchFamily="34" charset="0"/>
                <a:cs typeface="Arial" pitchFamily="34" charset="0"/>
              </a:rPr>
              <a:t>(idő, hőmérséklet stb.) </a:t>
            </a:r>
            <a:r>
              <a:rPr lang="hu-HU" sz="2400" b="1" dirty="0">
                <a:solidFill>
                  <a:schemeClr val="bg1"/>
                </a:solidFill>
                <a:latin typeface="Arial" pitchFamily="34" charset="0"/>
                <a:cs typeface="Arial" pitchFamily="34" charset="0"/>
              </a:rPr>
              <a:t>vagy</a:t>
            </a:r>
            <a:r>
              <a:rPr lang="hu-HU" sz="2400" dirty="0">
                <a:solidFill>
                  <a:schemeClr val="bg1"/>
                </a:solidFill>
                <a:latin typeface="Arial" pitchFamily="34" charset="0"/>
                <a:cs typeface="Arial" pitchFamily="34" charset="0"/>
              </a:rPr>
              <a:t> </a:t>
            </a:r>
          </a:p>
          <a:p>
            <a:pPr marL="800100" lvl="1" indent="-342900">
              <a:buClr>
                <a:schemeClr val="bg2">
                  <a:lumMod val="40000"/>
                  <a:lumOff val="60000"/>
                </a:schemeClr>
              </a:buClr>
              <a:buFont typeface="Wingdings" panose="05000000000000000000" pitchFamily="2" charset="2"/>
              <a:buChar char="v"/>
            </a:pPr>
            <a:r>
              <a:rPr lang="hu-HU" sz="2400" b="1" dirty="0">
                <a:solidFill>
                  <a:schemeClr val="bg1"/>
                </a:solidFill>
                <a:latin typeface="Arial" pitchFamily="34" charset="0"/>
                <a:cs typeface="Arial" pitchFamily="34" charset="0"/>
              </a:rPr>
              <a:t>megfigyelni</a:t>
            </a:r>
            <a:r>
              <a:rPr lang="hu-HU" sz="2400" dirty="0">
                <a:solidFill>
                  <a:schemeClr val="bg1"/>
                </a:solidFill>
                <a:latin typeface="Arial" pitchFamily="34" charset="0"/>
                <a:cs typeface="Arial" pitchFamily="34" charset="0"/>
              </a:rPr>
              <a:t> kell (szag, szín stb.)!</a:t>
            </a:r>
          </a:p>
          <a:p>
            <a:endParaRPr lang="hu-HU" sz="2400" dirty="0">
              <a:solidFill>
                <a:schemeClr val="bg1"/>
              </a:solidFill>
              <a:latin typeface="Arial" pitchFamily="34" charset="0"/>
              <a:cs typeface="Arial" pitchFamily="34" charset="0"/>
            </a:endParaRPr>
          </a:p>
        </p:txBody>
      </p:sp>
      <p:sp>
        <p:nvSpPr>
          <p:cNvPr id="3" name="Ellipszis 2">
            <a:extLst>
              <a:ext uri="{FF2B5EF4-FFF2-40B4-BE49-F238E27FC236}">
                <a16:creationId xmlns:a16="http://schemas.microsoft.com/office/drawing/2014/main" xmlns="" id="{EAB5124C-004C-4E31-ABA0-5BFB5D17A081}"/>
              </a:ext>
            </a:extLst>
          </p:cNvPr>
          <p:cNvSpPr/>
          <p:nvPr/>
        </p:nvSpPr>
        <p:spPr>
          <a:xfrm>
            <a:off x="398060" y="617768"/>
            <a:ext cx="1073624" cy="10597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a:latin typeface="Arial" panose="020B0604020202020204" pitchFamily="34" charset="0"/>
                <a:cs typeface="Arial" panose="020B0604020202020204" pitchFamily="34" charset="0"/>
              </a:rPr>
              <a:t>4</a:t>
            </a:r>
          </a:p>
        </p:txBody>
      </p:sp>
      <p:sp>
        <p:nvSpPr>
          <p:cNvPr id="9" name="Szövegdoboz 8">
            <a:extLst>
              <a:ext uri="{FF2B5EF4-FFF2-40B4-BE49-F238E27FC236}">
                <a16:creationId xmlns:a16="http://schemas.microsoft.com/office/drawing/2014/main" xmlns="" id="{1E7B0F88-0680-429D-BC85-B83E500CF26B}"/>
              </a:ext>
            </a:extLst>
          </p:cNvPr>
          <p:cNvSpPr txBox="1"/>
          <p:nvPr/>
        </p:nvSpPr>
        <p:spPr>
          <a:xfrm>
            <a:off x="1734483" y="753802"/>
            <a:ext cx="2390398" cy="646331"/>
          </a:xfrm>
          <a:prstGeom prst="rect">
            <a:avLst/>
          </a:prstGeom>
          <a:noFill/>
        </p:spPr>
        <p:txBody>
          <a:bodyPr wrap="none" rtlCol="0">
            <a:spAutoFit/>
          </a:bodyPr>
          <a:lstStyle/>
          <a:p>
            <a:r>
              <a:rPr lang="hu-HU" sz="3600" b="1" dirty="0" err="1" smtClean="0">
                <a:solidFill>
                  <a:schemeClr val="bg2"/>
                </a:solidFill>
                <a:latin typeface="Arial" panose="020B0604020202020204" pitchFamily="34" charset="0"/>
                <a:cs typeface="Arial" panose="020B0604020202020204" pitchFamily="34" charset="0"/>
              </a:rPr>
              <a:t>Indikátork</a:t>
            </a:r>
            <a:endParaRPr lang="hu-HU" sz="36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35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xmlns="" id="{2E342C8B-B5A9-44FE-A096-C6BCF46034B6}"/>
              </a:ext>
            </a:extLst>
          </p:cNvPr>
          <p:cNvSpPr/>
          <p:nvPr/>
        </p:nvSpPr>
        <p:spPr>
          <a:xfrm>
            <a:off x="970671" y="2975029"/>
            <a:ext cx="10410092" cy="830997"/>
          </a:xfrm>
          <a:prstGeom prst="rect">
            <a:avLst/>
          </a:prstGeom>
        </p:spPr>
        <p:txBody>
          <a:bodyPr wrap="square">
            <a:spAutoFit/>
          </a:bodyPr>
          <a:lstStyle/>
          <a:p>
            <a:pPr marL="0" lvl="1" algn="ctr">
              <a:spcBef>
                <a:spcPts val="600"/>
              </a:spcBef>
            </a:pPr>
            <a:r>
              <a:rPr lang="hu-HU" sz="2400" b="1" dirty="0">
                <a:solidFill>
                  <a:schemeClr val="bg2"/>
                </a:solidFill>
                <a:latin typeface="Arial" panose="020B0604020202020204" pitchFamily="34" charset="0"/>
                <a:cs typeface="Arial" panose="020B0604020202020204" pitchFamily="34" charset="0"/>
              </a:rPr>
              <a:t>Ez a tananyag a vendéglátásban dolgozó munkatársaknak készült. Ebben a fejezetben a HACCP rendszert ismertetjük.</a:t>
            </a:r>
          </a:p>
        </p:txBody>
      </p:sp>
    </p:spTree>
    <p:extLst>
      <p:ext uri="{BB962C8B-B14F-4D97-AF65-F5344CB8AC3E}">
        <p14:creationId xmlns:p14="http://schemas.microsoft.com/office/powerpoint/2010/main" xmlns="" val="30476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6" name="Téglalap 5"/>
          <p:cNvSpPr/>
          <p:nvPr/>
        </p:nvSpPr>
        <p:spPr>
          <a:xfrm>
            <a:off x="478264" y="2139660"/>
            <a:ext cx="10227836" cy="3416320"/>
          </a:xfrm>
          <a:prstGeom prst="rect">
            <a:avLst/>
          </a:prstGeom>
        </p:spPr>
        <p:txBody>
          <a:bodyPr wrap="square">
            <a:spAutoFit/>
          </a:bodyPr>
          <a:lstStyle/>
          <a:p>
            <a:r>
              <a:rPr lang="hu-HU" sz="2400" dirty="0">
                <a:solidFill>
                  <a:schemeClr val="bg1"/>
                </a:solidFill>
                <a:latin typeface="Arial" pitchFamily="34" charset="0"/>
                <a:cs typeface="Arial" pitchFamily="34" charset="0"/>
              </a:rPr>
              <a:t>Az indikátor jelzi, hogy valami az </a:t>
            </a:r>
            <a:r>
              <a:rPr lang="hu-HU" sz="2400" b="1" dirty="0">
                <a:solidFill>
                  <a:schemeClr val="bg1"/>
                </a:solidFill>
                <a:latin typeface="Arial" pitchFamily="34" charset="0"/>
                <a:cs typeface="Arial" pitchFamily="34" charset="0"/>
              </a:rPr>
              <a:t>előírásnak megfelel-e </a:t>
            </a:r>
            <a:r>
              <a:rPr lang="hu-HU" sz="2400" dirty="0">
                <a:solidFill>
                  <a:schemeClr val="bg1"/>
                </a:solidFill>
                <a:latin typeface="Arial" pitchFamily="34" charset="0"/>
                <a:cs typeface="Arial" pitchFamily="34" charset="0"/>
              </a:rPr>
              <a:t>a kritikus ponton.</a:t>
            </a:r>
          </a:p>
          <a:p>
            <a:r>
              <a:rPr lang="hu-HU" sz="2400" dirty="0">
                <a:solidFill>
                  <a:schemeClr val="bg1"/>
                </a:solidFill>
                <a:latin typeface="Arial" pitchFamily="34" charset="0"/>
                <a:cs typeface="Arial" pitchFamily="34" charset="0"/>
              </a:rPr>
              <a:t>A mért és az előírt érték közötti </a:t>
            </a:r>
            <a:r>
              <a:rPr lang="hu-HU" sz="2400" b="1" dirty="0">
                <a:solidFill>
                  <a:schemeClr val="bg1"/>
                </a:solidFill>
                <a:latin typeface="Arial" pitchFamily="34" charset="0"/>
                <a:cs typeface="Arial" pitchFamily="34" charset="0"/>
              </a:rPr>
              <a:t>különbség</a:t>
            </a:r>
            <a:r>
              <a:rPr lang="hu-HU" sz="2400" dirty="0">
                <a:solidFill>
                  <a:schemeClr val="bg1"/>
                </a:solidFill>
                <a:latin typeface="Arial" pitchFamily="34" charset="0"/>
                <a:cs typeface="Arial" pitchFamily="34" charset="0"/>
              </a:rPr>
              <a:t> jelzi, hogy mekkora a baj.</a:t>
            </a:r>
          </a:p>
          <a:p>
            <a:endParaRPr lang="hu-HU" sz="2400" dirty="0">
              <a:solidFill>
                <a:schemeClr val="bg1"/>
              </a:solidFill>
              <a:latin typeface="Arial" pitchFamily="34" charset="0"/>
              <a:cs typeface="Arial" pitchFamily="34" charset="0"/>
            </a:endParaRPr>
          </a:p>
          <a:p>
            <a:r>
              <a:rPr lang="hu-HU" sz="2400" dirty="0">
                <a:solidFill>
                  <a:schemeClr val="bg1"/>
                </a:solidFill>
                <a:latin typeface="Arial" pitchFamily="34" charset="0"/>
                <a:cs typeface="Arial" pitchFamily="34" charset="0"/>
              </a:rPr>
              <a:t>Például a hőmérséklet a hűtőszekrényben egy indikátor.</a:t>
            </a:r>
          </a:p>
          <a:p>
            <a:pPr marL="342900" indent="-342900">
              <a:buClr>
                <a:schemeClr val="bg2">
                  <a:lumMod val="40000"/>
                  <a:lumOff val="60000"/>
                </a:schemeClr>
              </a:buClr>
              <a:buFont typeface="Wingdings" panose="05000000000000000000" pitchFamily="2" charset="2"/>
              <a:buChar char="v"/>
            </a:pPr>
            <a:r>
              <a:rPr lang="hu-HU" sz="2400" dirty="0">
                <a:solidFill>
                  <a:schemeClr val="bg1"/>
                </a:solidFill>
                <a:latin typeface="Arial" pitchFamily="34" charset="0"/>
                <a:cs typeface="Arial" pitchFamily="34" charset="0"/>
              </a:rPr>
              <a:t>Hőmérővel megmérhetjük a hőmérsékletet. </a:t>
            </a:r>
          </a:p>
          <a:p>
            <a:pPr marL="342900" indent="-342900">
              <a:buClr>
                <a:schemeClr val="bg2">
                  <a:lumMod val="40000"/>
                  <a:lumOff val="60000"/>
                </a:schemeClr>
              </a:buClr>
              <a:buFont typeface="Wingdings" panose="05000000000000000000" pitchFamily="2" charset="2"/>
              <a:buChar char="v"/>
            </a:pPr>
            <a:r>
              <a:rPr lang="hu-HU" sz="2400" dirty="0">
                <a:solidFill>
                  <a:schemeClr val="bg1"/>
                </a:solidFill>
                <a:latin typeface="Arial" pitchFamily="34" charset="0"/>
                <a:cs typeface="Arial" pitchFamily="34" charset="0"/>
              </a:rPr>
              <a:t>A mért hőmérsékletet összehasonlítjuk az előírt hőmérséklettel.</a:t>
            </a:r>
          </a:p>
          <a:p>
            <a:pPr marL="342900" indent="-342900">
              <a:buClr>
                <a:schemeClr val="bg2">
                  <a:lumMod val="40000"/>
                  <a:lumOff val="60000"/>
                </a:schemeClr>
              </a:buClr>
              <a:buFont typeface="Wingdings" panose="05000000000000000000" pitchFamily="2" charset="2"/>
              <a:buChar char="v"/>
            </a:pPr>
            <a:r>
              <a:rPr lang="hu-HU" sz="2400" dirty="0">
                <a:solidFill>
                  <a:schemeClr val="bg1"/>
                </a:solidFill>
                <a:latin typeface="Arial" pitchFamily="34" charset="0"/>
                <a:cs typeface="Arial" pitchFamily="34" charset="0"/>
              </a:rPr>
              <a:t>Az értékelés azt jelenti, hogy megállapítjuk, hogy  a hőmérséklet kisebb, nagyobb, vagy egyenlő az előírt hőmérséklettel. </a:t>
            </a:r>
          </a:p>
          <a:p>
            <a:pPr marL="342900" indent="-342900">
              <a:buClr>
                <a:schemeClr val="bg2">
                  <a:lumMod val="40000"/>
                  <a:lumOff val="60000"/>
                </a:schemeClr>
              </a:buClr>
              <a:buFont typeface="Wingdings" panose="05000000000000000000" pitchFamily="2" charset="2"/>
              <a:buChar char="v"/>
            </a:pPr>
            <a:r>
              <a:rPr lang="hu-HU" sz="2400" dirty="0">
                <a:solidFill>
                  <a:schemeClr val="bg1"/>
                </a:solidFill>
                <a:latin typeface="Arial" pitchFamily="34" charset="0"/>
                <a:cs typeface="Arial" pitchFamily="34" charset="0"/>
              </a:rPr>
              <a:t>Ha a hőmérséklet túl alacsony vagy túl magas, az kockázatot jelent. </a:t>
            </a:r>
          </a:p>
        </p:txBody>
      </p:sp>
    </p:spTree>
    <p:extLst>
      <p:ext uri="{BB962C8B-B14F-4D97-AF65-F5344CB8AC3E}">
        <p14:creationId xmlns:p14="http://schemas.microsoft.com/office/powerpoint/2010/main" xmlns="" val="303082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6" name="Téglalap 5"/>
          <p:cNvSpPr/>
          <p:nvPr/>
        </p:nvSpPr>
        <p:spPr>
          <a:xfrm>
            <a:off x="5186150" y="290184"/>
            <a:ext cx="6005015" cy="3416320"/>
          </a:xfrm>
          <a:prstGeom prst="rect">
            <a:avLst/>
          </a:prstGeom>
        </p:spPr>
        <p:txBody>
          <a:bodyPr wrap="square">
            <a:spAutoFit/>
          </a:bodyPr>
          <a:lstStyle/>
          <a:p>
            <a:r>
              <a:rPr lang="hu-HU" sz="2400" b="1" dirty="0">
                <a:solidFill>
                  <a:schemeClr val="bg1"/>
                </a:solidFill>
                <a:latin typeface="Arial" pitchFamily="34" charset="0"/>
                <a:cs typeface="Arial" pitchFamily="34" charset="0"/>
              </a:rPr>
              <a:t>1. példa: </a:t>
            </a:r>
            <a:r>
              <a:rPr lang="hu-HU" sz="2400" dirty="0">
                <a:solidFill>
                  <a:schemeClr val="bg1"/>
                </a:solidFill>
                <a:latin typeface="Arial" pitchFamily="34" charset="0"/>
                <a:cs typeface="Arial" pitchFamily="34" charset="0"/>
              </a:rPr>
              <a:t>Az alapanyagot szemmel megvizsgáljuk, átnézzük, ha kell, válogatjuk. Célunk, hogy idegen anyag és romlott alapanyag ne kerüljön a konyhába.</a:t>
            </a:r>
            <a:br>
              <a:rPr lang="hu-HU" sz="2400" dirty="0">
                <a:solidFill>
                  <a:schemeClr val="bg1"/>
                </a:solidFill>
                <a:latin typeface="Arial" pitchFamily="34" charset="0"/>
                <a:cs typeface="Arial" pitchFamily="34" charset="0"/>
              </a:rPr>
            </a:br>
            <a:r>
              <a:rPr lang="hu-HU" sz="2400" b="1" dirty="0">
                <a:solidFill>
                  <a:schemeClr val="bg1"/>
                </a:solidFill>
                <a:latin typeface="Arial" pitchFamily="34" charset="0"/>
                <a:cs typeface="Arial" pitchFamily="34" charset="0"/>
              </a:rPr>
              <a:t>Indikátor:</a:t>
            </a:r>
            <a:r>
              <a:rPr lang="hu-HU" sz="2400" dirty="0">
                <a:solidFill>
                  <a:schemeClr val="bg1"/>
                </a:solidFill>
                <a:latin typeface="Arial" pitchFamily="34" charset="0"/>
                <a:cs typeface="Arial" pitchFamily="34" charset="0"/>
              </a:rPr>
              <a:t> a szemmel látható idegen anyag vagy penészes alapanyag.</a:t>
            </a:r>
          </a:p>
          <a:p>
            <a:r>
              <a:rPr lang="hu-HU" sz="2400" b="1" dirty="0">
                <a:solidFill>
                  <a:schemeClr val="bg1"/>
                </a:solidFill>
                <a:latin typeface="Arial" pitchFamily="34" charset="0"/>
                <a:cs typeface="Arial" pitchFamily="34" charset="0"/>
              </a:rPr>
              <a:t>Értékelés</a:t>
            </a:r>
            <a:r>
              <a:rPr lang="hu-HU" sz="2400" dirty="0">
                <a:solidFill>
                  <a:schemeClr val="bg1"/>
                </a:solidFill>
                <a:latin typeface="Arial" pitchFamily="34" charset="0"/>
                <a:cs typeface="Arial" pitchFamily="34" charset="0"/>
              </a:rPr>
              <a:t>: van vagy nincs. Ha van, át kell válogatni!</a:t>
            </a:r>
          </a:p>
          <a:p>
            <a:endParaRPr lang="hu-HU" sz="2400" dirty="0">
              <a:solidFill>
                <a:schemeClr val="bg1"/>
              </a:solidFill>
              <a:latin typeface="Arial" pitchFamily="34" charset="0"/>
              <a:cs typeface="Arial" pitchFamily="34" charset="0"/>
            </a:endParaRPr>
          </a:p>
        </p:txBody>
      </p:sp>
      <p:sp>
        <p:nvSpPr>
          <p:cNvPr id="9" name="Téglalap 8"/>
          <p:cNvSpPr/>
          <p:nvPr/>
        </p:nvSpPr>
        <p:spPr>
          <a:xfrm>
            <a:off x="5290785" y="3470008"/>
            <a:ext cx="6896666" cy="3416320"/>
          </a:xfrm>
          <a:prstGeom prst="rect">
            <a:avLst/>
          </a:prstGeom>
        </p:spPr>
        <p:txBody>
          <a:bodyPr wrap="square">
            <a:spAutoFit/>
          </a:bodyPr>
          <a:lstStyle/>
          <a:p>
            <a:r>
              <a:rPr lang="hu-HU" sz="2400" b="1" dirty="0">
                <a:solidFill>
                  <a:schemeClr val="bg1"/>
                </a:solidFill>
                <a:latin typeface="Arial" pitchFamily="34" charset="0"/>
                <a:cs typeface="Arial" pitchFamily="34" charset="0"/>
              </a:rPr>
              <a:t>2. példa: </a:t>
            </a:r>
            <a:r>
              <a:rPr lang="hu-HU" sz="2400" dirty="0">
                <a:solidFill>
                  <a:schemeClr val="bg1"/>
                </a:solidFill>
                <a:latin typeface="Arial" pitchFamily="34" charset="0"/>
                <a:cs typeface="Arial" pitchFamily="34" charset="0"/>
              </a:rPr>
              <a:t>A hűtőszekrény hőmérsékletét hőmérővel mérhetjük. </a:t>
            </a:r>
          </a:p>
          <a:p>
            <a:r>
              <a:rPr lang="hu-HU" sz="2400" dirty="0">
                <a:solidFill>
                  <a:schemeClr val="bg1"/>
                </a:solidFill>
                <a:latin typeface="Arial" pitchFamily="34" charset="0"/>
                <a:cs typeface="Arial" pitchFamily="34" charset="0"/>
              </a:rPr>
              <a:t>Tudjuk, hogy a hűtőszekrénynek 4</a:t>
            </a:r>
            <a:r>
              <a:rPr lang="hu-HU" sz="2400" baseline="30000" dirty="0">
                <a:solidFill>
                  <a:schemeClr val="bg1"/>
                </a:solidFill>
                <a:latin typeface="Arial" pitchFamily="34" charset="0"/>
                <a:cs typeface="Arial" pitchFamily="34" charset="0"/>
              </a:rPr>
              <a:t>○</a:t>
            </a:r>
            <a:r>
              <a:rPr lang="hu-HU" sz="2400" dirty="0">
                <a:solidFill>
                  <a:schemeClr val="bg1"/>
                </a:solidFill>
                <a:latin typeface="Arial" pitchFamily="34" charset="0"/>
                <a:cs typeface="Arial" pitchFamily="34" charset="0"/>
              </a:rPr>
              <a:t>C fokosnak kell lennie, hogy a hús felhasználásig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tárolható legyen.</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Ha ennél melegebb a hűtőszekrény, akkor fennáll a hús megromlásának a veszélye. </a:t>
            </a:r>
            <a:br>
              <a:rPr lang="hu-HU" sz="2400" dirty="0">
                <a:solidFill>
                  <a:schemeClr val="bg1"/>
                </a:solidFill>
                <a:latin typeface="Arial" pitchFamily="34" charset="0"/>
                <a:cs typeface="Arial" pitchFamily="34" charset="0"/>
              </a:rPr>
            </a:br>
            <a:r>
              <a:rPr lang="hu-HU" sz="2400" b="1" dirty="0">
                <a:solidFill>
                  <a:schemeClr val="bg1"/>
                </a:solidFill>
                <a:latin typeface="Arial" pitchFamily="34" charset="0"/>
                <a:cs typeface="Arial" pitchFamily="34" charset="0"/>
              </a:rPr>
              <a:t>Indikátor</a:t>
            </a:r>
            <a:r>
              <a:rPr lang="hu-HU" sz="2400" dirty="0">
                <a:solidFill>
                  <a:schemeClr val="bg1"/>
                </a:solidFill>
                <a:latin typeface="Arial" pitchFamily="34" charset="0"/>
                <a:cs typeface="Arial" pitchFamily="34" charset="0"/>
              </a:rPr>
              <a:t>: a hőmérséklet.</a:t>
            </a:r>
          </a:p>
          <a:p>
            <a:r>
              <a:rPr lang="hu-HU" sz="2400" b="1" dirty="0">
                <a:solidFill>
                  <a:schemeClr val="bg1"/>
                </a:solidFill>
                <a:latin typeface="Arial" pitchFamily="34" charset="0"/>
                <a:cs typeface="Arial" pitchFamily="34" charset="0"/>
              </a:rPr>
              <a:t>Értékelés: </a:t>
            </a:r>
            <a:r>
              <a:rPr lang="hu-HU" sz="2400" dirty="0">
                <a:solidFill>
                  <a:schemeClr val="bg1"/>
                </a:solidFill>
                <a:latin typeface="Arial" pitchFamily="34" charset="0"/>
                <a:cs typeface="Arial" pitchFamily="34" charset="0"/>
              </a:rPr>
              <a:t>összehasonlítás az előírt 4</a:t>
            </a:r>
            <a:r>
              <a:rPr lang="hu-HU" sz="2400" baseline="30000" dirty="0">
                <a:solidFill>
                  <a:schemeClr val="bg1"/>
                </a:solidFill>
                <a:latin typeface="Arial" pitchFamily="34" charset="0"/>
                <a:cs typeface="Arial" pitchFamily="34" charset="0"/>
              </a:rPr>
              <a:t>○</a:t>
            </a:r>
            <a:r>
              <a:rPr lang="hu-HU" sz="2400" dirty="0">
                <a:solidFill>
                  <a:schemeClr val="bg1"/>
                </a:solidFill>
                <a:latin typeface="Arial" pitchFamily="34" charset="0"/>
                <a:cs typeface="Arial" pitchFamily="34" charset="0"/>
              </a:rPr>
              <a:t>C fokkal.</a:t>
            </a:r>
          </a:p>
        </p:txBody>
      </p:sp>
      <p:sp>
        <p:nvSpPr>
          <p:cNvPr id="10" name="Téglalap 9"/>
          <p:cNvSpPr/>
          <p:nvPr/>
        </p:nvSpPr>
        <p:spPr>
          <a:xfrm>
            <a:off x="2674960" y="2566376"/>
            <a:ext cx="2238233"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Csavar mint indikátor</a:t>
            </a:r>
          </a:p>
        </p:txBody>
      </p:sp>
      <p:pic>
        <p:nvPicPr>
          <p:cNvPr id="12" name="Kép 11" descr="foodfactsrefrigerator_thermometersmainimage.png"/>
          <p:cNvPicPr>
            <a:picLocks noChangeAspect="1"/>
          </p:cNvPicPr>
          <p:nvPr/>
        </p:nvPicPr>
        <p:blipFill>
          <a:blip r:embed="rId4"/>
          <a:srcRect b="9824"/>
          <a:stretch>
            <a:fillRect/>
          </a:stretch>
        </p:blipFill>
        <p:spPr>
          <a:xfrm>
            <a:off x="2310953" y="3667204"/>
            <a:ext cx="1878911" cy="2963713"/>
          </a:xfrm>
          <a:prstGeom prst="rect">
            <a:avLst/>
          </a:prstGeom>
          <a:ln>
            <a:noFill/>
          </a:ln>
          <a:effectLst>
            <a:outerShdw blurRad="292100" dist="139700" dir="2700000" algn="tl" rotWithShape="0">
              <a:srgbClr val="333333">
                <a:alpha val="65000"/>
              </a:srgbClr>
            </a:outerShdw>
          </a:effectLst>
        </p:spPr>
      </p:pic>
      <p:pic>
        <p:nvPicPr>
          <p:cNvPr id="13" name="Kép 12" descr="a-screw-found-in-you-breakfast-cereal-or-msli-could-be-dangerous-to-DCGAWK.jpg"/>
          <p:cNvPicPr>
            <a:picLocks noChangeAspect="1"/>
          </p:cNvPicPr>
          <p:nvPr/>
        </p:nvPicPr>
        <p:blipFill>
          <a:blip r:embed="rId5"/>
          <a:srcRect r="7728" b="13772"/>
          <a:stretch>
            <a:fillRect/>
          </a:stretch>
        </p:blipFill>
        <p:spPr>
          <a:xfrm>
            <a:off x="2415656" y="703097"/>
            <a:ext cx="2620370" cy="1800749"/>
          </a:xfrm>
          <a:prstGeom prst="rect">
            <a:avLst/>
          </a:prstGeom>
          <a:ln>
            <a:noFill/>
          </a:ln>
          <a:effectLst>
            <a:outerShdw blurRad="292100" dist="139700" dir="2700000" algn="tl" rotWithShape="0">
              <a:srgbClr val="333333">
                <a:alpha val="65000"/>
              </a:srgbClr>
            </a:outerShdw>
          </a:effectLst>
        </p:spPr>
      </p:pic>
      <p:sp>
        <p:nvSpPr>
          <p:cNvPr id="14" name="Téglalap 13"/>
          <p:cNvSpPr/>
          <p:nvPr/>
        </p:nvSpPr>
        <p:spPr>
          <a:xfrm>
            <a:off x="193346" y="2568653"/>
            <a:ext cx="2238233"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Penészfolt mint indikátor</a:t>
            </a:r>
          </a:p>
        </p:txBody>
      </p:sp>
      <p:pic>
        <p:nvPicPr>
          <p:cNvPr id="15" name="Kép 14" descr="FLX-Blog-Foreign-Material-is-the-Leading-Cause-of-Food-Recalls-in-2019.jpg"/>
          <p:cNvPicPr>
            <a:picLocks noChangeAspect="1"/>
          </p:cNvPicPr>
          <p:nvPr/>
        </p:nvPicPr>
        <p:blipFill>
          <a:blip r:embed="rId6">
            <a:clrChange>
              <a:clrFrom>
                <a:srgbClr val="FFFFFF"/>
              </a:clrFrom>
              <a:clrTo>
                <a:srgbClr val="FFFFFF">
                  <a:alpha val="0"/>
                </a:srgbClr>
              </a:clrTo>
            </a:clrChange>
          </a:blip>
          <a:srcRect l="14223" t="1549" r="14556" b="6359"/>
          <a:stretch>
            <a:fillRect/>
          </a:stretch>
        </p:blipFill>
        <p:spPr>
          <a:xfrm>
            <a:off x="62108" y="584957"/>
            <a:ext cx="2135181" cy="1839060"/>
          </a:xfrm>
          <a:prstGeom prst="rect">
            <a:avLst/>
          </a:prstGeom>
        </p:spPr>
      </p:pic>
      <p:sp>
        <p:nvSpPr>
          <p:cNvPr id="16" name="Téglalap 15"/>
          <p:cNvSpPr/>
          <p:nvPr/>
        </p:nvSpPr>
        <p:spPr>
          <a:xfrm>
            <a:off x="0" y="4738649"/>
            <a:ext cx="2238233"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Hőmérséklet mint indikátor</a:t>
            </a:r>
          </a:p>
        </p:txBody>
      </p:sp>
    </p:spTree>
    <p:extLst>
      <p:ext uri="{BB962C8B-B14F-4D97-AF65-F5344CB8AC3E}">
        <p14:creationId xmlns:p14="http://schemas.microsoft.com/office/powerpoint/2010/main" xmlns="" val="36535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6" name="Téglalap 5"/>
          <p:cNvSpPr/>
          <p:nvPr/>
        </p:nvSpPr>
        <p:spPr>
          <a:xfrm>
            <a:off x="4329752" y="4695227"/>
            <a:ext cx="7862246" cy="1938992"/>
          </a:xfrm>
          <a:prstGeom prst="rect">
            <a:avLst/>
          </a:prstGeom>
        </p:spPr>
        <p:txBody>
          <a:bodyPr wrap="square">
            <a:spAutoFit/>
          </a:bodyPr>
          <a:lstStyle/>
          <a:p>
            <a:pPr lvl="0"/>
            <a:r>
              <a:rPr lang="hu-HU" sz="2400" b="1" dirty="0">
                <a:solidFill>
                  <a:schemeClr val="bg1"/>
                </a:solidFill>
                <a:latin typeface="Arial" pitchFamily="34" charset="0"/>
                <a:cs typeface="Arial" pitchFamily="34" charset="0"/>
              </a:rPr>
              <a:t>4. példa: </a:t>
            </a:r>
            <a:r>
              <a:rPr lang="hu-HU" sz="2400" dirty="0">
                <a:solidFill>
                  <a:schemeClr val="bg1"/>
                </a:solidFill>
                <a:latin typeface="Arial" pitchFamily="34" charset="0"/>
                <a:cs typeface="Arial" pitchFamily="34" charset="0"/>
              </a:rPr>
              <a:t>A dolgozók tisztaságát, ápoltságát, ruházatát szemmel is megvizsgálhatjuk.</a:t>
            </a:r>
          </a:p>
          <a:p>
            <a:pPr lvl="0"/>
            <a:r>
              <a:rPr lang="hu-HU" sz="2400" b="1" dirty="0">
                <a:solidFill>
                  <a:schemeClr val="bg1"/>
                </a:solidFill>
                <a:latin typeface="Arial" pitchFamily="34" charset="0"/>
                <a:cs typeface="Arial" pitchFamily="34" charset="0"/>
              </a:rPr>
              <a:t>Indikátor</a:t>
            </a:r>
            <a:r>
              <a:rPr lang="hu-HU" sz="2400" dirty="0">
                <a:solidFill>
                  <a:schemeClr val="bg1"/>
                </a:solidFill>
                <a:latin typeface="Arial" pitchFamily="34" charset="0"/>
                <a:cs typeface="Arial" pitchFamily="34" charset="0"/>
              </a:rPr>
              <a:t>: dolgozók teste és munkaruhája. </a:t>
            </a:r>
          </a:p>
          <a:p>
            <a:pPr lvl="0"/>
            <a:r>
              <a:rPr lang="hu-HU" sz="2400" b="1" dirty="0">
                <a:solidFill>
                  <a:schemeClr val="bg1"/>
                </a:solidFill>
                <a:latin typeface="Arial" pitchFamily="34" charset="0"/>
                <a:cs typeface="Arial" pitchFamily="34" charset="0"/>
              </a:rPr>
              <a:t>Értékelés: </a:t>
            </a:r>
            <a:r>
              <a:rPr lang="hu-HU" sz="2400" dirty="0">
                <a:solidFill>
                  <a:schemeClr val="bg1"/>
                </a:solidFill>
                <a:latin typeface="Arial" pitchFamily="34" charset="0"/>
                <a:cs typeface="Arial" pitchFamily="34" charset="0"/>
              </a:rPr>
              <a:t>összehasonlítás az előírásokkal: dolgozók tiszta és ápolt megjelenése, szabályos munkaruha</a:t>
            </a:r>
          </a:p>
        </p:txBody>
      </p:sp>
      <p:sp>
        <p:nvSpPr>
          <p:cNvPr id="10" name="Téglalap 9"/>
          <p:cNvSpPr/>
          <p:nvPr/>
        </p:nvSpPr>
        <p:spPr>
          <a:xfrm>
            <a:off x="0" y="5618556"/>
            <a:ext cx="2238233" cy="1015663"/>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Tisztaság és munkaruha mint indikátor</a:t>
            </a:r>
          </a:p>
        </p:txBody>
      </p:sp>
      <p:sp>
        <p:nvSpPr>
          <p:cNvPr id="14" name="Téglalap 13"/>
          <p:cNvSpPr/>
          <p:nvPr/>
        </p:nvSpPr>
        <p:spPr>
          <a:xfrm>
            <a:off x="818866" y="2952687"/>
            <a:ext cx="3043451" cy="1015663"/>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Szemmel jól látható szennyeződés mint indikátor</a:t>
            </a:r>
          </a:p>
        </p:txBody>
      </p:sp>
      <p:pic>
        <p:nvPicPr>
          <p:cNvPr id="11" name="Kép 10" descr="backed-on-grease.jpg"/>
          <p:cNvPicPr>
            <a:picLocks noChangeAspect="1"/>
          </p:cNvPicPr>
          <p:nvPr/>
        </p:nvPicPr>
        <p:blipFill>
          <a:blip r:embed="rId4"/>
          <a:stretch>
            <a:fillRect/>
          </a:stretch>
        </p:blipFill>
        <p:spPr>
          <a:xfrm>
            <a:off x="795424" y="491319"/>
            <a:ext cx="3244314" cy="2423222"/>
          </a:xfrm>
          <a:prstGeom prst="rect">
            <a:avLst/>
          </a:prstGeom>
          <a:ln>
            <a:noFill/>
          </a:ln>
          <a:effectLst>
            <a:outerShdw blurRad="292100" dist="139700" dir="2700000" algn="tl" rotWithShape="0">
              <a:srgbClr val="333333">
                <a:alpha val="65000"/>
              </a:srgbClr>
            </a:outerShdw>
          </a:effectLst>
        </p:spPr>
      </p:pic>
      <p:sp>
        <p:nvSpPr>
          <p:cNvPr id="17" name="Téglalap 16"/>
          <p:cNvSpPr/>
          <p:nvPr/>
        </p:nvSpPr>
        <p:spPr>
          <a:xfrm>
            <a:off x="4233081" y="358837"/>
            <a:ext cx="6879419" cy="4524315"/>
          </a:xfrm>
          <a:prstGeom prst="rect">
            <a:avLst/>
          </a:prstGeom>
        </p:spPr>
        <p:txBody>
          <a:bodyPr wrap="square">
            <a:spAutoFit/>
          </a:bodyPr>
          <a:lstStyle/>
          <a:p>
            <a:pPr lvl="0"/>
            <a:r>
              <a:rPr lang="hu-HU" sz="2400" b="1" dirty="0">
                <a:solidFill>
                  <a:schemeClr val="bg1"/>
                </a:solidFill>
                <a:latin typeface="Arial" pitchFamily="34" charset="0"/>
                <a:cs typeface="Arial" pitchFamily="34" charset="0"/>
              </a:rPr>
              <a:t>3. példa: </a:t>
            </a:r>
            <a:r>
              <a:rPr lang="hu-HU" sz="2400" dirty="0">
                <a:solidFill>
                  <a:schemeClr val="bg1"/>
                </a:solidFill>
                <a:latin typeface="Arial" pitchFamily="34" charset="0"/>
                <a:cs typeface="Arial" pitchFamily="34" charset="0"/>
              </a:rPr>
              <a:t>A mosogatás ellenőrzésekor megnézzük, hogy </a:t>
            </a:r>
          </a:p>
          <a:p>
            <a:pPr lvl="0">
              <a:buFont typeface="Wingdings" pitchFamily="2" charset="2"/>
              <a:buChar char="Ø"/>
            </a:pPr>
            <a:r>
              <a:rPr lang="hu-HU" sz="2400" dirty="0">
                <a:solidFill>
                  <a:schemeClr val="bg1"/>
                </a:solidFill>
                <a:latin typeface="Arial" pitchFamily="34" charset="0"/>
                <a:cs typeface="Arial" pitchFamily="34" charset="0"/>
              </a:rPr>
              <a:t> nem maradt-e zsíros az edény, </a:t>
            </a:r>
          </a:p>
          <a:p>
            <a:pPr lvl="0">
              <a:buFont typeface="Wingdings" pitchFamily="2" charset="2"/>
              <a:buChar char="Ø"/>
            </a:pPr>
            <a:r>
              <a:rPr lang="hu-HU" sz="2400" dirty="0">
                <a:solidFill>
                  <a:schemeClr val="bg1"/>
                </a:solidFill>
                <a:latin typeface="Arial" pitchFamily="34" charset="0"/>
                <a:cs typeface="Arial" pitchFamily="34" charset="0"/>
              </a:rPr>
              <a:t> nincs-e rászáradt ételmaradék vagy</a:t>
            </a:r>
          </a:p>
          <a:p>
            <a:pPr lvl="0">
              <a:buFont typeface="Wingdings" pitchFamily="2" charset="2"/>
              <a:buChar char="Ø"/>
            </a:pPr>
            <a:r>
              <a:rPr lang="hu-HU" sz="2400" dirty="0">
                <a:solidFill>
                  <a:schemeClr val="bg1"/>
                </a:solidFill>
                <a:latin typeface="Arial" pitchFamily="34" charset="0"/>
                <a:cs typeface="Arial" pitchFamily="34" charset="0"/>
              </a:rPr>
              <a:t>mosogatószer maradvány,</a:t>
            </a:r>
          </a:p>
          <a:p>
            <a:pPr lvl="0">
              <a:buFont typeface="Wingdings" pitchFamily="2" charset="2"/>
              <a:buChar char="Ø"/>
            </a:pPr>
            <a:r>
              <a:rPr lang="hu-HU" sz="2400" dirty="0">
                <a:solidFill>
                  <a:schemeClr val="bg1"/>
                </a:solidFill>
                <a:latin typeface="Arial" pitchFamily="34" charset="0"/>
                <a:cs typeface="Arial" pitchFamily="34" charset="0"/>
              </a:rPr>
              <a:t> a dolgozó szabályosan mosogat-e.</a:t>
            </a:r>
          </a:p>
          <a:p>
            <a:pPr lvl="0"/>
            <a:r>
              <a:rPr lang="hu-HU" sz="2400" b="1" dirty="0">
                <a:solidFill>
                  <a:schemeClr val="bg1"/>
                </a:solidFill>
                <a:latin typeface="Arial" pitchFamily="34" charset="0"/>
                <a:cs typeface="Arial" pitchFamily="34" charset="0"/>
              </a:rPr>
              <a:t>Indikátor</a:t>
            </a:r>
            <a:r>
              <a:rPr lang="hu-HU" sz="2400" dirty="0">
                <a:solidFill>
                  <a:schemeClr val="bg1"/>
                </a:solidFill>
                <a:latin typeface="Arial" pitchFamily="34" charset="0"/>
                <a:cs typeface="Arial" pitchFamily="34" charset="0"/>
              </a:rPr>
              <a:t>: szemmel megállapítható, tapintható szennyeződés, zsírosság,</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mosogatás folyamata</a:t>
            </a:r>
          </a:p>
          <a:p>
            <a:pPr lvl="0"/>
            <a:r>
              <a:rPr lang="hu-HU" sz="2400" b="1" dirty="0">
                <a:solidFill>
                  <a:schemeClr val="bg1"/>
                </a:solidFill>
                <a:latin typeface="Arial" pitchFamily="34" charset="0"/>
                <a:cs typeface="Arial" pitchFamily="34" charset="0"/>
              </a:rPr>
              <a:t>Értékelés: </a:t>
            </a:r>
            <a:r>
              <a:rPr lang="hu-HU" sz="2400" dirty="0">
                <a:solidFill>
                  <a:schemeClr val="bg1"/>
                </a:solidFill>
                <a:latin typeface="Arial" pitchFamily="34" charset="0"/>
                <a:cs typeface="Arial" pitchFamily="34" charset="0"/>
              </a:rPr>
              <a:t>összehasonlítás az előírásokkal: tiszta edények, szabályos mosogatás</a:t>
            </a:r>
            <a:endParaRPr lang="hu-HU" sz="2400" b="1" dirty="0">
              <a:solidFill>
                <a:schemeClr val="bg1"/>
              </a:solidFill>
              <a:latin typeface="Arial" pitchFamily="34" charset="0"/>
              <a:cs typeface="Arial" pitchFamily="34" charset="0"/>
            </a:endParaRPr>
          </a:p>
          <a:p>
            <a:pPr lvl="0"/>
            <a:endParaRPr lang="hu-HU" sz="2400" b="1" dirty="0">
              <a:solidFill>
                <a:schemeClr val="bg1"/>
              </a:solidFill>
              <a:latin typeface="Arial" pitchFamily="34" charset="0"/>
              <a:cs typeface="Arial" pitchFamily="34" charset="0"/>
            </a:endParaRPr>
          </a:p>
        </p:txBody>
      </p:sp>
      <p:pic>
        <p:nvPicPr>
          <p:cNvPr id="18" name="Kép 17" descr="chef-jacket-in-3-4th-sleeve-for-women_40021.jpg"/>
          <p:cNvPicPr/>
          <p:nvPr/>
        </p:nvPicPr>
        <p:blipFill rotWithShape="1">
          <a:blip r:embed="rId5" cstate="print">
            <a:clrChange>
              <a:clrFrom>
                <a:srgbClr val="FFFFFF"/>
              </a:clrFrom>
              <a:clrTo>
                <a:srgbClr val="FFFFFF">
                  <a:alpha val="0"/>
                </a:srgbClr>
              </a:clrTo>
            </a:clrChange>
          </a:blip>
          <a:srcRect l="10018" r="9620" b="27978"/>
          <a:stretch/>
        </p:blipFill>
        <p:spPr bwMode="auto">
          <a:xfrm>
            <a:off x="2034654" y="3995216"/>
            <a:ext cx="2101755" cy="262323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535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pic>
        <p:nvPicPr>
          <p:cNvPr id="7" name="Kép 6" descr="HACCP kör.png"/>
          <p:cNvPicPr/>
          <p:nvPr/>
        </p:nvPicPr>
        <p:blipFill rotWithShape="1">
          <a:blip r:embed="rId4" cstate="print"/>
          <a:srcRect l="19656" t="74318" r="67145" b="15680"/>
          <a:stretch/>
        </p:blipFill>
        <p:spPr>
          <a:xfrm>
            <a:off x="7226300" y="4654546"/>
            <a:ext cx="4316212" cy="1556314"/>
          </a:xfrm>
          <a:prstGeom prst="rect">
            <a:avLst/>
          </a:prstGeom>
        </p:spPr>
      </p:pic>
      <p:sp>
        <p:nvSpPr>
          <p:cNvPr id="8" name="Téglalap 7"/>
          <p:cNvSpPr/>
          <p:nvPr/>
        </p:nvSpPr>
        <p:spPr>
          <a:xfrm>
            <a:off x="1471684" y="2203454"/>
            <a:ext cx="6382604" cy="3539430"/>
          </a:xfrm>
          <a:prstGeom prst="rect">
            <a:avLst/>
          </a:prstGeom>
        </p:spPr>
        <p:txBody>
          <a:bodyPr wrap="square">
            <a:spAutoFit/>
          </a:bodyPr>
          <a:lstStyle/>
          <a:p>
            <a:r>
              <a:rPr lang="hu-HU" sz="2800" dirty="0">
                <a:solidFill>
                  <a:schemeClr val="bg1"/>
                </a:solidFill>
                <a:latin typeface="Arial" pitchFamily="34" charset="0"/>
                <a:cs typeface="Arial" pitchFamily="34" charset="0"/>
              </a:rPr>
              <a:t>A kritikus pontokat állandóan figyelni, mérni,  rendszeresen ellenőrizni kell a HACCP szabályzat szerint.</a:t>
            </a:r>
          </a:p>
          <a:p>
            <a:endParaRPr lang="hu-HU" sz="2800" dirty="0">
              <a:solidFill>
                <a:schemeClr val="bg1"/>
              </a:solidFill>
              <a:latin typeface="Arial" pitchFamily="34" charset="0"/>
              <a:cs typeface="Arial" pitchFamily="34" charset="0"/>
            </a:endParaRPr>
          </a:p>
          <a:p>
            <a:r>
              <a:rPr lang="hu-HU" sz="2800" dirty="0">
                <a:solidFill>
                  <a:schemeClr val="bg1"/>
                </a:solidFill>
                <a:latin typeface="Arial" pitchFamily="34" charset="0"/>
                <a:cs typeface="Arial" pitchFamily="34" charset="0"/>
              </a:rPr>
              <a:t>Az értékelés általában azt jelenti, hogy a mért indikátorokat összehasonlítjuk az előírásokkal. </a:t>
            </a:r>
            <a:br>
              <a:rPr lang="hu-HU" sz="2800" dirty="0">
                <a:solidFill>
                  <a:schemeClr val="bg1"/>
                </a:solidFill>
                <a:latin typeface="Arial" pitchFamily="34" charset="0"/>
                <a:cs typeface="Arial" pitchFamily="34" charset="0"/>
              </a:rPr>
            </a:br>
            <a:endParaRPr lang="hu-HU" sz="2800" dirty="0">
              <a:solidFill>
                <a:schemeClr val="bg1"/>
              </a:solidFill>
              <a:latin typeface="Arial" pitchFamily="34" charset="0"/>
              <a:cs typeface="Arial" pitchFamily="34" charset="0"/>
            </a:endParaRPr>
          </a:p>
        </p:txBody>
      </p:sp>
      <p:sp>
        <p:nvSpPr>
          <p:cNvPr id="5" name="Ellipszis 4">
            <a:extLst>
              <a:ext uri="{FF2B5EF4-FFF2-40B4-BE49-F238E27FC236}">
                <a16:creationId xmlns:a16="http://schemas.microsoft.com/office/drawing/2014/main" xmlns="" id="{60D352A8-2DEF-4BD2-956D-2C9AA9E07A0C}"/>
              </a:ext>
            </a:extLst>
          </p:cNvPr>
          <p:cNvSpPr/>
          <p:nvPr/>
        </p:nvSpPr>
        <p:spPr>
          <a:xfrm>
            <a:off x="398060" y="617768"/>
            <a:ext cx="1073624" cy="10597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a:latin typeface="Arial" panose="020B0604020202020204" pitchFamily="34" charset="0"/>
                <a:cs typeface="Arial" panose="020B0604020202020204" pitchFamily="34" charset="0"/>
              </a:rPr>
              <a:t>5</a:t>
            </a:r>
          </a:p>
        </p:txBody>
      </p:sp>
      <p:sp>
        <p:nvSpPr>
          <p:cNvPr id="2" name="Szövegdoboz 1">
            <a:extLst>
              <a:ext uri="{FF2B5EF4-FFF2-40B4-BE49-F238E27FC236}">
                <a16:creationId xmlns:a16="http://schemas.microsoft.com/office/drawing/2014/main" xmlns="" id="{75AE19EA-731C-40FF-A3ED-478C66D8F799}"/>
              </a:ext>
            </a:extLst>
          </p:cNvPr>
          <p:cNvSpPr txBox="1"/>
          <p:nvPr/>
        </p:nvSpPr>
        <p:spPr>
          <a:xfrm>
            <a:off x="1778000" y="824494"/>
            <a:ext cx="2492990" cy="646331"/>
          </a:xfrm>
          <a:prstGeom prst="rect">
            <a:avLst/>
          </a:prstGeom>
          <a:noFill/>
        </p:spPr>
        <p:txBody>
          <a:bodyPr wrap="none" rtlCol="0">
            <a:spAutoFit/>
          </a:bodyPr>
          <a:lstStyle/>
          <a:p>
            <a:r>
              <a:rPr lang="hu-HU" sz="3600" b="1" dirty="0">
                <a:solidFill>
                  <a:schemeClr val="bg2"/>
                </a:solidFill>
                <a:latin typeface="Arial" panose="020B0604020202020204" pitchFamily="34" charset="0"/>
                <a:cs typeface="Arial" panose="020B0604020202020204" pitchFamily="34" charset="0"/>
              </a:rPr>
              <a:t>Ellenőrzés</a:t>
            </a:r>
          </a:p>
        </p:txBody>
      </p:sp>
    </p:spTree>
    <p:extLst>
      <p:ext uri="{BB962C8B-B14F-4D97-AF65-F5344CB8AC3E}">
        <p14:creationId xmlns:p14="http://schemas.microsoft.com/office/powerpoint/2010/main" xmlns="" val="36535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17" name="Téglalap 16"/>
          <p:cNvSpPr/>
          <p:nvPr/>
        </p:nvSpPr>
        <p:spPr>
          <a:xfrm>
            <a:off x="512064" y="558132"/>
            <a:ext cx="11430000" cy="6124754"/>
          </a:xfrm>
          <a:prstGeom prst="rect">
            <a:avLst/>
          </a:prstGeom>
        </p:spPr>
        <p:txBody>
          <a:bodyPr wrap="square">
            <a:spAutoFit/>
          </a:bodyPr>
          <a:lstStyle/>
          <a:p>
            <a:pPr marL="457200" lvl="0" indent="-457200">
              <a:buFont typeface="Wingdings" panose="05000000000000000000" pitchFamily="2" charset="2"/>
              <a:buChar char="ü"/>
            </a:pPr>
            <a:r>
              <a:rPr lang="hu-HU" sz="2800" dirty="0">
                <a:solidFill>
                  <a:schemeClr val="bg1"/>
                </a:solidFill>
                <a:latin typeface="Arial" pitchFamily="34" charset="0"/>
                <a:cs typeface="Arial" pitchFamily="34" charset="0"/>
              </a:rPr>
              <a:t> </a:t>
            </a:r>
            <a:r>
              <a:rPr lang="hu-HU" sz="2800" dirty="0" smtClean="0">
                <a:solidFill>
                  <a:schemeClr val="bg1"/>
                </a:solidFill>
                <a:latin typeface="Arial" pitchFamily="34" charset="0"/>
                <a:cs typeface="Arial" pitchFamily="34" charset="0"/>
              </a:rPr>
              <a:t>Az ellenőrzés </a:t>
            </a:r>
            <a:r>
              <a:rPr lang="hu-HU" sz="2800" dirty="0">
                <a:solidFill>
                  <a:schemeClr val="bg1"/>
                </a:solidFill>
                <a:latin typeface="Arial" pitchFamily="34" charset="0"/>
                <a:cs typeface="Arial" pitchFamily="34" charset="0"/>
              </a:rPr>
              <a:t>helyét és gyakoriságát </a:t>
            </a:r>
            <a:r>
              <a:rPr lang="hu-HU" sz="2800" dirty="0" smtClean="0">
                <a:solidFill>
                  <a:schemeClr val="bg1"/>
                </a:solidFill>
                <a:latin typeface="Arial" pitchFamily="34" charset="0"/>
                <a:cs typeface="Arial" pitchFamily="34" charset="0"/>
              </a:rPr>
              <a:t>a HACCP </a:t>
            </a:r>
            <a:r>
              <a:rPr lang="hu-HU" sz="2800" b="1" dirty="0" smtClean="0">
                <a:solidFill>
                  <a:schemeClr val="bg1"/>
                </a:solidFill>
                <a:latin typeface="Arial" pitchFamily="34" charset="0"/>
                <a:cs typeface="Arial" pitchFamily="34" charset="0"/>
              </a:rPr>
              <a:t>szabályzat</a:t>
            </a:r>
            <a:r>
              <a:rPr lang="hu-HU" sz="2800" dirty="0" smtClean="0">
                <a:solidFill>
                  <a:schemeClr val="bg1"/>
                </a:solidFill>
                <a:latin typeface="Arial" pitchFamily="34" charset="0"/>
                <a:cs typeface="Arial" pitchFamily="34" charset="0"/>
              </a:rPr>
              <a:t> </a:t>
            </a:r>
            <a:r>
              <a:rPr lang="hu-HU" sz="2800" dirty="0">
                <a:solidFill>
                  <a:schemeClr val="bg1"/>
                </a:solidFill>
                <a:latin typeface="Arial" pitchFamily="34" charset="0"/>
                <a:cs typeface="Arial" pitchFamily="34" charset="0"/>
              </a:rPr>
              <a:t>írja elő.</a:t>
            </a:r>
          </a:p>
          <a:p>
            <a:pPr marL="457200" lvl="0" indent="-457200">
              <a:buFont typeface="Wingdings" panose="05000000000000000000" pitchFamily="2" charset="2"/>
              <a:buChar char="ü"/>
            </a:pPr>
            <a:endParaRPr lang="hu-HU" sz="2800" dirty="0">
              <a:solidFill>
                <a:schemeClr val="bg1"/>
              </a:solidFill>
              <a:latin typeface="Arial" pitchFamily="34" charset="0"/>
              <a:cs typeface="Arial" pitchFamily="34" charset="0"/>
            </a:endParaRPr>
          </a:p>
          <a:p>
            <a:pPr marL="457200" lvl="0" indent="-457200">
              <a:buFont typeface="Wingdings" panose="05000000000000000000" pitchFamily="2" charset="2"/>
              <a:buChar char="ü"/>
            </a:pPr>
            <a:r>
              <a:rPr lang="hu-HU" sz="2800" dirty="0">
                <a:solidFill>
                  <a:schemeClr val="bg1"/>
                </a:solidFill>
                <a:latin typeface="Arial" pitchFamily="34" charset="0"/>
                <a:cs typeface="Arial" pitchFamily="34" charset="0"/>
              </a:rPr>
              <a:t> Az </a:t>
            </a:r>
            <a:r>
              <a:rPr lang="hu-HU" sz="2800" b="1" dirty="0">
                <a:solidFill>
                  <a:schemeClr val="bg1"/>
                </a:solidFill>
                <a:latin typeface="Arial" pitchFamily="34" charset="0"/>
                <a:cs typeface="Arial" pitchFamily="34" charset="0"/>
              </a:rPr>
              <a:t>indikátor előírt értékét</a:t>
            </a:r>
            <a:r>
              <a:rPr lang="hu-HU" sz="2800" dirty="0">
                <a:solidFill>
                  <a:schemeClr val="bg1"/>
                </a:solidFill>
                <a:latin typeface="Arial" pitchFamily="34" charset="0"/>
                <a:cs typeface="Arial" pitchFamily="34" charset="0"/>
              </a:rPr>
              <a:t> </a:t>
            </a:r>
            <a:r>
              <a:rPr lang="hu-HU" sz="2800" dirty="0" smtClean="0">
                <a:solidFill>
                  <a:schemeClr val="bg1"/>
                </a:solidFill>
                <a:latin typeface="Arial" pitchFamily="34" charset="0"/>
                <a:cs typeface="Arial" pitchFamily="34" charset="0"/>
              </a:rPr>
              <a:t>a HACCP szabályzatban </a:t>
            </a:r>
            <a:r>
              <a:rPr lang="hu-HU" sz="2800" dirty="0">
                <a:solidFill>
                  <a:schemeClr val="bg1"/>
                </a:solidFill>
                <a:latin typeface="Arial" pitchFamily="34" charset="0"/>
                <a:cs typeface="Arial" pitchFamily="34" charset="0"/>
              </a:rPr>
              <a:t>adják meg.</a:t>
            </a:r>
          </a:p>
          <a:p>
            <a:pPr marL="457200" lvl="0" indent="-457200">
              <a:buFont typeface="Wingdings" panose="05000000000000000000" pitchFamily="2" charset="2"/>
              <a:buChar char="ü"/>
            </a:pPr>
            <a:endParaRPr lang="hu-HU" sz="2800" dirty="0">
              <a:solidFill>
                <a:schemeClr val="bg1"/>
              </a:solidFill>
              <a:latin typeface="Arial" pitchFamily="34" charset="0"/>
              <a:cs typeface="Arial" pitchFamily="34" charset="0"/>
            </a:endParaRPr>
          </a:p>
          <a:p>
            <a:pPr marL="457200" lvl="0" indent="-457200">
              <a:buFont typeface="Wingdings" panose="05000000000000000000" pitchFamily="2" charset="2"/>
              <a:buChar char="ü"/>
            </a:pPr>
            <a:r>
              <a:rPr lang="hu-HU" sz="2800" dirty="0">
                <a:solidFill>
                  <a:schemeClr val="bg1"/>
                </a:solidFill>
                <a:latin typeface="Arial" pitchFamily="34" charset="0"/>
                <a:cs typeface="Arial" pitchFamily="34" charset="0"/>
              </a:rPr>
              <a:t> Az indikátor eredményét ellenőrzéskor </a:t>
            </a:r>
            <a:r>
              <a:rPr lang="hu-HU" sz="2800" b="1" dirty="0">
                <a:solidFill>
                  <a:schemeClr val="bg1"/>
                </a:solidFill>
                <a:latin typeface="Arial" pitchFamily="34" charset="0"/>
                <a:cs typeface="Arial" pitchFamily="34" charset="0"/>
              </a:rPr>
              <a:t>fel kell jegyezni</a:t>
            </a:r>
            <a:r>
              <a:rPr lang="hu-HU" sz="2800" dirty="0">
                <a:solidFill>
                  <a:schemeClr val="bg1"/>
                </a:solidFill>
                <a:latin typeface="Arial" pitchFamily="34" charset="0"/>
                <a:cs typeface="Arial" pitchFamily="34" charset="0"/>
              </a:rPr>
              <a:t>. Például azt, ha penészes volt a hús. </a:t>
            </a:r>
            <a:br>
              <a:rPr lang="hu-HU" sz="2800" dirty="0">
                <a:solidFill>
                  <a:schemeClr val="bg1"/>
                </a:solidFill>
                <a:latin typeface="Arial" pitchFamily="34" charset="0"/>
                <a:cs typeface="Arial" pitchFamily="34" charset="0"/>
              </a:rPr>
            </a:br>
            <a:r>
              <a:rPr lang="hu-HU" sz="2800" dirty="0">
                <a:solidFill>
                  <a:schemeClr val="bg1"/>
                </a:solidFill>
                <a:latin typeface="Arial" pitchFamily="34" charset="0"/>
                <a:cs typeface="Arial" pitchFamily="34" charset="0"/>
              </a:rPr>
              <a:t>Vagy ha szakadt volt a csomagolás.</a:t>
            </a:r>
          </a:p>
          <a:p>
            <a:pPr marL="457200" lvl="0" indent="-457200">
              <a:buFont typeface="Wingdings" panose="05000000000000000000" pitchFamily="2" charset="2"/>
              <a:buChar char="ü"/>
            </a:pPr>
            <a:endParaRPr lang="hu-HU" sz="2800" dirty="0">
              <a:solidFill>
                <a:schemeClr val="bg1"/>
              </a:solidFill>
              <a:latin typeface="Arial" pitchFamily="34" charset="0"/>
              <a:cs typeface="Arial" pitchFamily="34" charset="0"/>
            </a:endParaRPr>
          </a:p>
          <a:p>
            <a:pPr marL="457200" lvl="0" indent="-457200">
              <a:buFont typeface="Wingdings" panose="05000000000000000000" pitchFamily="2" charset="2"/>
              <a:buChar char="ü"/>
            </a:pPr>
            <a:r>
              <a:rPr lang="hu-HU" sz="2800" dirty="0">
                <a:solidFill>
                  <a:schemeClr val="bg1"/>
                </a:solidFill>
                <a:latin typeface="Arial" pitchFamily="34" charset="0"/>
                <a:cs typeface="Arial" pitchFamily="34" charset="0"/>
              </a:rPr>
              <a:t> A megmért hőmérsékletet és a mérés időpontját </a:t>
            </a:r>
            <a:br>
              <a:rPr lang="hu-HU" sz="2800" dirty="0">
                <a:solidFill>
                  <a:schemeClr val="bg1"/>
                </a:solidFill>
                <a:latin typeface="Arial" pitchFamily="34" charset="0"/>
                <a:cs typeface="Arial" pitchFamily="34" charset="0"/>
              </a:rPr>
            </a:br>
            <a:r>
              <a:rPr lang="hu-HU" sz="2800" b="1" dirty="0">
                <a:solidFill>
                  <a:schemeClr val="bg1"/>
                </a:solidFill>
                <a:latin typeface="Arial" pitchFamily="34" charset="0"/>
                <a:cs typeface="Arial" pitchFamily="34" charset="0"/>
              </a:rPr>
              <a:t>fel kell írni egy táblázatba</a:t>
            </a:r>
            <a:r>
              <a:rPr lang="hu-HU" sz="2800" dirty="0">
                <a:solidFill>
                  <a:schemeClr val="bg1"/>
                </a:solidFill>
                <a:latin typeface="Arial" pitchFamily="34" charset="0"/>
                <a:cs typeface="Arial" pitchFamily="34" charset="0"/>
              </a:rPr>
              <a:t>. </a:t>
            </a:r>
          </a:p>
          <a:p>
            <a:pPr marL="457200" lvl="0" indent="-457200">
              <a:buFont typeface="Wingdings" panose="05000000000000000000" pitchFamily="2" charset="2"/>
              <a:buChar char="ü"/>
            </a:pPr>
            <a:endParaRPr lang="hu-HU" sz="2800" dirty="0">
              <a:solidFill>
                <a:schemeClr val="bg1"/>
              </a:solidFill>
              <a:latin typeface="Arial" pitchFamily="34" charset="0"/>
              <a:cs typeface="Arial" pitchFamily="34" charset="0"/>
            </a:endParaRPr>
          </a:p>
          <a:p>
            <a:pPr marL="457200" indent="-457200">
              <a:buFont typeface="Wingdings" panose="05000000000000000000" pitchFamily="2" charset="2"/>
              <a:buChar char="ü"/>
            </a:pPr>
            <a:r>
              <a:rPr lang="hu-HU" sz="2800" dirty="0">
                <a:solidFill>
                  <a:schemeClr val="bg1"/>
                </a:solidFill>
                <a:latin typeface="Arial" pitchFamily="34" charset="0"/>
                <a:cs typeface="Arial" pitchFamily="34" charset="0"/>
              </a:rPr>
              <a:t> A konyha, az eszközök, darálók, aprítógépek </a:t>
            </a:r>
          </a:p>
          <a:p>
            <a:r>
              <a:rPr lang="hu-HU" sz="2800" dirty="0">
                <a:solidFill>
                  <a:schemeClr val="bg1"/>
                </a:solidFill>
                <a:latin typeface="Arial" pitchFamily="34" charset="0"/>
                <a:cs typeface="Arial" pitchFamily="34" charset="0"/>
              </a:rPr>
              <a:t>	használat utáni kitisztítását egy táblázatban </a:t>
            </a:r>
            <a:br>
              <a:rPr lang="hu-HU" sz="2800" dirty="0">
                <a:solidFill>
                  <a:schemeClr val="bg1"/>
                </a:solidFill>
                <a:latin typeface="Arial" pitchFamily="34" charset="0"/>
                <a:cs typeface="Arial" pitchFamily="34" charset="0"/>
              </a:rPr>
            </a:br>
            <a:r>
              <a:rPr lang="hu-HU" sz="2800" dirty="0">
                <a:solidFill>
                  <a:schemeClr val="bg1"/>
                </a:solidFill>
                <a:latin typeface="Arial" pitchFamily="34" charset="0"/>
                <a:cs typeface="Arial" pitchFamily="34" charset="0"/>
              </a:rPr>
              <a:t>	</a:t>
            </a:r>
            <a:r>
              <a:rPr lang="hu-HU" sz="2800" b="1" dirty="0">
                <a:solidFill>
                  <a:schemeClr val="bg1"/>
                </a:solidFill>
                <a:latin typeface="Arial" pitchFamily="34" charset="0"/>
                <a:cs typeface="Arial" pitchFamily="34" charset="0"/>
              </a:rPr>
              <a:t>nyilván kell tartani</a:t>
            </a:r>
            <a:r>
              <a:rPr lang="hu-HU" sz="2800" dirty="0">
                <a:solidFill>
                  <a:schemeClr val="bg1"/>
                </a:solidFill>
                <a:latin typeface="Arial" pitchFamily="34" charset="0"/>
                <a:cs typeface="Arial" pitchFamily="34" charset="0"/>
              </a:rPr>
              <a:t>, időponttal, névvel (aki tisztította).</a:t>
            </a:r>
          </a:p>
        </p:txBody>
      </p:sp>
    </p:spTree>
    <p:extLst>
      <p:ext uri="{BB962C8B-B14F-4D97-AF65-F5344CB8AC3E}">
        <p14:creationId xmlns:p14="http://schemas.microsoft.com/office/powerpoint/2010/main" xmlns="" val="36535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graphicFrame>
        <p:nvGraphicFramePr>
          <p:cNvPr id="5" name="Táblázat 4"/>
          <p:cNvGraphicFramePr>
            <a:graphicFrameLocks noGrp="1"/>
          </p:cNvGraphicFramePr>
          <p:nvPr>
            <p:extLst>
              <p:ext uri="{D42A27DB-BD31-4B8C-83A1-F6EECF244321}">
                <p14:modId xmlns:p14="http://schemas.microsoft.com/office/powerpoint/2010/main" xmlns="" val="2197888434"/>
              </p:ext>
            </p:extLst>
          </p:nvPr>
        </p:nvGraphicFramePr>
        <p:xfrm>
          <a:off x="1219200" y="1235537"/>
          <a:ext cx="9423400" cy="4835061"/>
        </p:xfrm>
        <a:graphic>
          <a:graphicData uri="http://schemas.openxmlformats.org/drawingml/2006/table">
            <a:tbl>
              <a:tblPr firstRow="1">
                <a:tableStyleId>{ED083AE6-46FA-4A59-8FB0-9F97EB10719F}</a:tableStyleId>
              </a:tblPr>
              <a:tblGrid>
                <a:gridCol w="2173705">
                  <a:extLst>
                    <a:ext uri="{9D8B030D-6E8A-4147-A177-3AD203B41FA5}">
                      <a16:colId xmlns:a16="http://schemas.microsoft.com/office/drawing/2014/main" xmlns="" val="20000"/>
                    </a:ext>
                  </a:extLst>
                </a:gridCol>
                <a:gridCol w="2599037">
                  <a:extLst>
                    <a:ext uri="{9D8B030D-6E8A-4147-A177-3AD203B41FA5}">
                      <a16:colId xmlns:a16="http://schemas.microsoft.com/office/drawing/2014/main" xmlns="" val="20001"/>
                    </a:ext>
                  </a:extLst>
                </a:gridCol>
                <a:gridCol w="2135942">
                  <a:extLst>
                    <a:ext uri="{9D8B030D-6E8A-4147-A177-3AD203B41FA5}">
                      <a16:colId xmlns:a16="http://schemas.microsoft.com/office/drawing/2014/main" xmlns="" val="20002"/>
                    </a:ext>
                  </a:extLst>
                </a:gridCol>
                <a:gridCol w="2514716">
                  <a:extLst>
                    <a:ext uri="{9D8B030D-6E8A-4147-A177-3AD203B41FA5}">
                      <a16:colId xmlns:a16="http://schemas.microsoft.com/office/drawing/2014/main" xmlns="" val="20003"/>
                    </a:ext>
                  </a:extLst>
                </a:gridCol>
              </a:tblGrid>
              <a:tr h="608702">
                <a:tc gridSpan="4">
                  <a:txBody>
                    <a:bodyPr/>
                    <a:lstStyle/>
                    <a:p>
                      <a:pPr marL="180340" indent="-180340" algn="ctr">
                        <a:lnSpc>
                          <a:spcPct val="115000"/>
                        </a:lnSpc>
                        <a:spcBef>
                          <a:spcPts val="600"/>
                        </a:spcBef>
                        <a:spcAft>
                          <a:spcPts val="600"/>
                        </a:spcAft>
                      </a:pPr>
                      <a:r>
                        <a:rPr lang="hu-HU" sz="2800" dirty="0">
                          <a:solidFill>
                            <a:schemeClr val="bg1"/>
                          </a:solidFill>
                          <a:latin typeface="Arial" panose="020B0604020202020204" pitchFamily="34" charset="0"/>
                          <a:cs typeface="Arial" panose="020B0604020202020204" pitchFamily="34" charset="0"/>
                        </a:rPr>
                        <a:t>Daráló használatának és takarításának nyilvántartása</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0000"/>
                  </a:ext>
                </a:extLst>
              </a:tr>
              <a:tr h="491093">
                <a:tc gridSpan="2">
                  <a:txBody>
                    <a:bodyPr/>
                    <a:lstStyle/>
                    <a:p>
                      <a:pPr marL="1710055" indent="-1710055" algn="ctr">
                        <a:lnSpc>
                          <a:spcPct val="115000"/>
                        </a:lnSpc>
                        <a:spcBef>
                          <a:spcPts val="600"/>
                        </a:spcBef>
                        <a:spcAft>
                          <a:spcPts val="600"/>
                        </a:spcAft>
                      </a:pPr>
                      <a:r>
                        <a:rPr lang="hu-HU" sz="2800" b="1" dirty="0">
                          <a:solidFill>
                            <a:schemeClr val="bg1"/>
                          </a:solidFill>
                          <a:latin typeface="Arial" panose="020B0604020202020204" pitchFamily="34" charset="0"/>
                          <a:cs typeface="Arial" panose="020B0604020202020204" pitchFamily="34" charset="0"/>
                        </a:rPr>
                        <a:t>Daráló használata</a:t>
                      </a:r>
                      <a:endParaRPr lang="hu-HU" sz="2800" b="1" dirty="0">
                        <a:solidFill>
                          <a:schemeClr val="bg1"/>
                        </a:solidFill>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hu-HU"/>
                    </a:p>
                  </a:txBody>
                  <a:tcPr/>
                </a:tc>
                <a:tc gridSpan="2">
                  <a:txBody>
                    <a:bodyPr/>
                    <a:lstStyle/>
                    <a:p>
                      <a:pPr marL="180340" indent="-180340" algn="ctr">
                        <a:lnSpc>
                          <a:spcPct val="115000"/>
                        </a:lnSpc>
                        <a:spcBef>
                          <a:spcPts val="600"/>
                        </a:spcBef>
                        <a:spcAft>
                          <a:spcPts val="600"/>
                        </a:spcAft>
                      </a:pPr>
                      <a:r>
                        <a:rPr lang="hu-HU" sz="2800" b="1" dirty="0">
                          <a:solidFill>
                            <a:schemeClr val="bg1"/>
                          </a:solidFill>
                          <a:latin typeface="Arial" panose="020B0604020202020204" pitchFamily="34" charset="0"/>
                          <a:cs typeface="Arial" panose="020B0604020202020204" pitchFamily="34" charset="0"/>
                        </a:rPr>
                        <a:t>Daráló tisztítása</a:t>
                      </a:r>
                      <a:endParaRPr lang="hu-HU" sz="2800" b="1" dirty="0">
                        <a:solidFill>
                          <a:schemeClr val="bg1"/>
                        </a:solidFill>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hu-HU"/>
                    </a:p>
                  </a:txBody>
                  <a:tcPr/>
                </a:tc>
                <a:extLst>
                  <a:ext uri="{0D108BD9-81ED-4DB2-BD59-A6C34878D82A}">
                    <a16:rowId xmlns:a16="http://schemas.microsoft.com/office/drawing/2014/main" xmlns="" val="10001"/>
                  </a:ext>
                </a:extLst>
              </a:tr>
              <a:tr h="491093">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Ki?</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Mikor?</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tc>
                <a:tc>
                  <a:txBody>
                    <a:bodyPr/>
                    <a:lstStyle/>
                    <a:p>
                      <a:pPr marL="180340" indent="-180340" algn="ctr">
                        <a:lnSpc>
                          <a:spcPct val="115000"/>
                        </a:lnSpc>
                        <a:spcBef>
                          <a:spcPts val="600"/>
                        </a:spcBef>
                        <a:spcAft>
                          <a:spcPts val="600"/>
                        </a:spcAft>
                      </a:pPr>
                      <a:r>
                        <a:rPr lang="hu-HU" sz="2800" dirty="0">
                          <a:solidFill>
                            <a:schemeClr val="bg1"/>
                          </a:solidFill>
                          <a:latin typeface="Arial" panose="020B0604020202020204" pitchFamily="34" charset="0"/>
                          <a:cs typeface="Arial" panose="020B0604020202020204" pitchFamily="34" charset="0"/>
                        </a:rPr>
                        <a:t>Ki?</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tc>
                <a:tc>
                  <a:txBody>
                    <a:bodyPr/>
                    <a:lstStyle/>
                    <a:p>
                      <a:pPr marL="180340" indent="-180340" algn="ctr">
                        <a:lnSpc>
                          <a:spcPct val="115000"/>
                        </a:lnSpc>
                        <a:spcBef>
                          <a:spcPts val="600"/>
                        </a:spcBef>
                        <a:spcAft>
                          <a:spcPts val="600"/>
                        </a:spcAft>
                      </a:pPr>
                      <a:r>
                        <a:rPr lang="hu-HU" sz="2800" dirty="0">
                          <a:solidFill>
                            <a:schemeClr val="bg1"/>
                          </a:solidFill>
                          <a:latin typeface="Arial" panose="020B0604020202020204" pitchFamily="34" charset="0"/>
                          <a:cs typeface="Arial" panose="020B0604020202020204" pitchFamily="34" charset="0"/>
                        </a:rPr>
                        <a:t>Mikor?</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1025473">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Diósi Dóra</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2020.05.28</a:t>
                      </a:r>
                      <a:r>
                        <a:rPr lang="hu-HU" sz="2800" dirty="0">
                          <a:solidFill>
                            <a:schemeClr val="bg1"/>
                          </a:solidFill>
                          <a:latin typeface="Arial" panose="020B0604020202020204" pitchFamily="34" charset="0"/>
                          <a:cs typeface="Arial" panose="020B0604020202020204" pitchFamily="34" charset="0"/>
                        </a:rPr>
                        <a:t>.   10:00–14:00</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Diósi Dóra</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2020.05.28    </a:t>
                      </a:r>
                      <a:r>
                        <a:rPr lang="hu-HU" sz="2800" dirty="0">
                          <a:solidFill>
                            <a:schemeClr val="bg1"/>
                          </a:solidFill>
                          <a:latin typeface="Arial" panose="020B0604020202020204" pitchFamily="34" charset="0"/>
                          <a:cs typeface="Arial" panose="020B0604020202020204" pitchFamily="34" charset="0"/>
                        </a:rPr>
                        <a:t>15:00</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1025473">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Karaj Károly</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2020.05.30</a:t>
                      </a:r>
                      <a:r>
                        <a:rPr lang="hu-HU" sz="2800" dirty="0">
                          <a:solidFill>
                            <a:schemeClr val="bg1"/>
                          </a:solidFill>
                          <a:latin typeface="Arial" panose="020B0604020202020204" pitchFamily="34" charset="0"/>
                          <a:cs typeface="Arial" panose="020B0604020202020204" pitchFamily="34" charset="0"/>
                        </a:rPr>
                        <a:t>.   10:00–12:00</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dirty="0" err="1">
                          <a:solidFill>
                            <a:schemeClr val="bg1"/>
                          </a:solidFill>
                          <a:latin typeface="Arial" panose="020B0604020202020204" pitchFamily="34" charset="0"/>
                          <a:cs typeface="Arial" panose="020B0604020202020204" pitchFamily="34" charset="0"/>
                        </a:rPr>
                        <a:t>Diósi</a:t>
                      </a:r>
                      <a:r>
                        <a:rPr lang="hu-HU" sz="2800" dirty="0">
                          <a:solidFill>
                            <a:schemeClr val="bg1"/>
                          </a:solidFill>
                          <a:latin typeface="Arial" panose="020B0604020202020204" pitchFamily="34" charset="0"/>
                          <a:cs typeface="Arial" panose="020B0604020202020204" pitchFamily="34" charset="0"/>
                        </a:rPr>
                        <a:t> Dóra</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2020.05.30</a:t>
                      </a:r>
                      <a:r>
                        <a:rPr lang="hu-HU" sz="2800" dirty="0">
                          <a:solidFill>
                            <a:schemeClr val="bg1"/>
                          </a:solidFill>
                          <a:latin typeface="Arial" panose="020B0604020202020204" pitchFamily="34" charset="0"/>
                          <a:cs typeface="Arial" panose="020B0604020202020204" pitchFamily="34" charset="0"/>
                        </a:rPr>
                        <a:t>.    12:15</a:t>
                      </a: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491093">
                <a:tc>
                  <a:txBody>
                    <a:bodyPr/>
                    <a:lstStyle/>
                    <a:p>
                      <a:pPr marL="180340" indent="-180340" algn="ctr">
                        <a:lnSpc>
                          <a:spcPct val="115000"/>
                        </a:lnSpc>
                        <a:spcBef>
                          <a:spcPts val="600"/>
                        </a:spcBef>
                        <a:spcAft>
                          <a:spcPts val="600"/>
                        </a:spcAft>
                      </a:pPr>
                      <a:r>
                        <a:rPr lang="hu-HU" sz="2800">
                          <a:solidFill>
                            <a:schemeClr val="bg1"/>
                          </a:solidFill>
                          <a:latin typeface="Arial" panose="020B0604020202020204" pitchFamily="34" charset="0"/>
                          <a:cs typeface="Arial" panose="020B0604020202020204" pitchFamily="34" charset="0"/>
                        </a:rPr>
                        <a:t>Stb…</a:t>
                      </a: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endParaRPr lang="hu-HU" sz="28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702134">
                <a:tc gridSpan="4">
                  <a:txBody>
                    <a:bodyPr/>
                    <a:lstStyle/>
                    <a:p>
                      <a:pPr marL="342900" lvl="0" indent="-342900" algn="ctr">
                        <a:lnSpc>
                          <a:spcPct val="115000"/>
                        </a:lnSpc>
                        <a:spcBef>
                          <a:spcPts val="600"/>
                        </a:spcBef>
                        <a:spcAft>
                          <a:spcPts val="0"/>
                        </a:spcAft>
                        <a:buFont typeface="+mj-lt"/>
                        <a:buNone/>
                      </a:pPr>
                      <a:endParaRPr lang="hu-HU" sz="28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0006"/>
                  </a:ext>
                </a:extLst>
              </a:tr>
            </a:tbl>
          </a:graphicData>
        </a:graphic>
      </p:graphicFrame>
      <p:sp>
        <p:nvSpPr>
          <p:cNvPr id="6" name="Téglalap 5"/>
          <p:cNvSpPr/>
          <p:nvPr/>
        </p:nvSpPr>
        <p:spPr>
          <a:xfrm>
            <a:off x="2838712" y="6190924"/>
            <a:ext cx="6564618" cy="400110"/>
          </a:xfrm>
          <a:prstGeom prst="rect">
            <a:avLst/>
          </a:prstGeom>
        </p:spPr>
        <p:txBody>
          <a:bodyPr wrap="none">
            <a:spAutoFit/>
          </a:bodyPr>
          <a:lstStyle/>
          <a:p>
            <a:r>
              <a:rPr lang="hu-HU" sz="2000" b="1" dirty="0">
                <a:solidFill>
                  <a:schemeClr val="bg2"/>
                </a:solidFill>
                <a:latin typeface="Arial" panose="020B0604020202020204" pitchFamily="34" charset="0"/>
                <a:cs typeface="Arial" panose="020B0604020202020204" pitchFamily="34" charset="0"/>
              </a:rPr>
              <a:t>Daráló használatának és tisztításának nyilvántartása</a:t>
            </a:r>
          </a:p>
        </p:txBody>
      </p:sp>
      <p:sp>
        <p:nvSpPr>
          <p:cNvPr id="7" name="Téglalap 6"/>
          <p:cNvSpPr/>
          <p:nvPr/>
        </p:nvSpPr>
        <p:spPr>
          <a:xfrm>
            <a:off x="863937" y="514782"/>
            <a:ext cx="1329210" cy="461665"/>
          </a:xfrm>
          <a:prstGeom prst="rect">
            <a:avLst/>
          </a:prstGeom>
        </p:spPr>
        <p:txBody>
          <a:bodyPr wrap="none">
            <a:spAutoFit/>
          </a:bodyPr>
          <a:lstStyle/>
          <a:p>
            <a:r>
              <a:rPr lang="hu-HU" sz="2400" b="1" dirty="0">
                <a:solidFill>
                  <a:schemeClr val="bg2"/>
                </a:solidFill>
                <a:latin typeface="Arial" pitchFamily="34" charset="0"/>
                <a:cs typeface="Arial" pitchFamily="34" charset="0"/>
              </a:rPr>
              <a:t>1. példa</a:t>
            </a:r>
            <a:endParaRPr lang="hu-HU" sz="2400" dirty="0">
              <a:solidFill>
                <a:schemeClr val="bg2"/>
              </a:solidFill>
            </a:endParaRPr>
          </a:p>
        </p:txBody>
      </p:sp>
    </p:spTree>
    <p:extLst>
      <p:ext uri="{BB962C8B-B14F-4D97-AF65-F5344CB8AC3E}">
        <p14:creationId xmlns:p14="http://schemas.microsoft.com/office/powerpoint/2010/main" xmlns="" val="365359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6" name="Téglalap 5"/>
          <p:cNvSpPr/>
          <p:nvPr/>
        </p:nvSpPr>
        <p:spPr>
          <a:xfrm>
            <a:off x="368669" y="1103252"/>
            <a:ext cx="2142699" cy="707886"/>
          </a:xfrm>
          <a:prstGeom prst="rect">
            <a:avLst/>
          </a:prstGeom>
        </p:spPr>
        <p:txBody>
          <a:bodyPr wrap="square">
            <a:spAutoFit/>
          </a:bodyPr>
          <a:lstStyle/>
          <a:p>
            <a:r>
              <a:rPr lang="hu-HU" sz="2000" b="1" dirty="0">
                <a:solidFill>
                  <a:schemeClr val="bg2"/>
                </a:solidFill>
                <a:latin typeface="Arial" panose="020B0604020202020204" pitchFamily="34" charset="0"/>
                <a:cs typeface="Arial" panose="020B0604020202020204" pitchFamily="34" charset="0"/>
              </a:rPr>
              <a:t>Hűtőszekrény nyilvántartása</a:t>
            </a:r>
          </a:p>
        </p:txBody>
      </p:sp>
      <p:sp>
        <p:nvSpPr>
          <p:cNvPr id="7" name="Téglalap 6"/>
          <p:cNvSpPr/>
          <p:nvPr/>
        </p:nvSpPr>
        <p:spPr>
          <a:xfrm>
            <a:off x="863937" y="514782"/>
            <a:ext cx="1329210" cy="461665"/>
          </a:xfrm>
          <a:prstGeom prst="rect">
            <a:avLst/>
          </a:prstGeom>
        </p:spPr>
        <p:txBody>
          <a:bodyPr wrap="none">
            <a:spAutoFit/>
          </a:bodyPr>
          <a:lstStyle/>
          <a:p>
            <a:r>
              <a:rPr lang="hu-HU" sz="2400" b="1" dirty="0">
                <a:solidFill>
                  <a:schemeClr val="bg2"/>
                </a:solidFill>
                <a:latin typeface="Arial" pitchFamily="34" charset="0"/>
                <a:cs typeface="Arial" pitchFamily="34" charset="0"/>
              </a:rPr>
              <a:t>2. példa</a:t>
            </a:r>
            <a:endParaRPr lang="hu-HU" sz="2400" dirty="0">
              <a:solidFill>
                <a:schemeClr val="bg2"/>
              </a:solidFill>
            </a:endParaRPr>
          </a:p>
        </p:txBody>
      </p:sp>
      <p:graphicFrame>
        <p:nvGraphicFramePr>
          <p:cNvPr id="8" name="Táblázat 7"/>
          <p:cNvGraphicFramePr>
            <a:graphicFrameLocks noGrp="1"/>
          </p:cNvGraphicFramePr>
          <p:nvPr>
            <p:extLst>
              <p:ext uri="{D42A27DB-BD31-4B8C-83A1-F6EECF244321}">
                <p14:modId xmlns:p14="http://schemas.microsoft.com/office/powerpoint/2010/main" xmlns="" val="1401315655"/>
              </p:ext>
            </p:extLst>
          </p:nvPr>
        </p:nvGraphicFramePr>
        <p:xfrm>
          <a:off x="2556958" y="451272"/>
          <a:ext cx="8491372" cy="3444781"/>
        </p:xfrm>
        <a:graphic>
          <a:graphicData uri="http://schemas.openxmlformats.org/drawingml/2006/table">
            <a:tbl>
              <a:tblPr firstRow="1">
                <a:tableStyleId>{ED083AE6-46FA-4A59-8FB0-9F97EB10719F}</a:tableStyleId>
              </a:tblPr>
              <a:tblGrid>
                <a:gridCol w="2157101">
                  <a:extLst>
                    <a:ext uri="{9D8B030D-6E8A-4147-A177-3AD203B41FA5}">
                      <a16:colId xmlns:a16="http://schemas.microsoft.com/office/drawing/2014/main" xmlns="" val="20000"/>
                    </a:ext>
                  </a:extLst>
                </a:gridCol>
                <a:gridCol w="2157101">
                  <a:extLst>
                    <a:ext uri="{9D8B030D-6E8A-4147-A177-3AD203B41FA5}">
                      <a16:colId xmlns:a16="http://schemas.microsoft.com/office/drawing/2014/main" xmlns="" val="20001"/>
                    </a:ext>
                  </a:extLst>
                </a:gridCol>
                <a:gridCol w="4177170">
                  <a:extLst>
                    <a:ext uri="{9D8B030D-6E8A-4147-A177-3AD203B41FA5}">
                      <a16:colId xmlns:a16="http://schemas.microsoft.com/office/drawing/2014/main" xmlns="" val="20002"/>
                    </a:ext>
                  </a:extLst>
                </a:gridCol>
              </a:tblGrid>
              <a:tr h="436731">
                <a:tc gridSpan="3">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Hűtőszekrény hőmérsékletének ellenőrzése és értékelés</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0000"/>
                  </a:ext>
                </a:extLst>
              </a:tr>
              <a:tr h="258514">
                <a:tc gridSpan="2">
                  <a:txBody>
                    <a:bodyPr/>
                    <a:lstStyle/>
                    <a:p>
                      <a:pPr marL="1710055" indent="-1710055" algn="ctr">
                        <a:lnSpc>
                          <a:spcPct val="115000"/>
                        </a:lnSpc>
                        <a:spcBef>
                          <a:spcPts val="600"/>
                        </a:spcBef>
                        <a:spcAft>
                          <a:spcPts val="600"/>
                        </a:spcAft>
                      </a:pPr>
                      <a:r>
                        <a:rPr lang="hu-HU" sz="2200" b="1" dirty="0">
                          <a:solidFill>
                            <a:schemeClr val="bg1"/>
                          </a:solidFill>
                          <a:latin typeface="Arial" panose="020B0604020202020204" pitchFamily="34" charset="0"/>
                          <a:cs typeface="Arial" panose="020B0604020202020204" pitchFamily="34" charset="0"/>
                        </a:rPr>
                        <a:t>Mérés</a:t>
                      </a:r>
                      <a:endParaRPr lang="hu-HU" sz="2200" b="1" dirty="0">
                        <a:solidFill>
                          <a:schemeClr val="bg1"/>
                        </a:solidFill>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hu-HU"/>
                    </a:p>
                  </a:txBody>
                  <a:tcPr/>
                </a:tc>
                <a:tc>
                  <a:txBody>
                    <a:bodyPr/>
                    <a:lstStyle/>
                    <a:p>
                      <a:pPr marL="180340" indent="-180340" algn="ctr">
                        <a:lnSpc>
                          <a:spcPct val="115000"/>
                        </a:lnSpc>
                        <a:spcBef>
                          <a:spcPts val="600"/>
                        </a:spcBef>
                        <a:spcAft>
                          <a:spcPts val="600"/>
                        </a:spcAft>
                      </a:pPr>
                      <a:r>
                        <a:rPr lang="hu-HU" sz="2200" b="1" dirty="0">
                          <a:solidFill>
                            <a:schemeClr val="bg1"/>
                          </a:solidFill>
                          <a:latin typeface="Arial" panose="020B0604020202020204" pitchFamily="34" charset="0"/>
                          <a:cs typeface="Arial" panose="020B0604020202020204" pitchFamily="34" charset="0"/>
                        </a:rPr>
                        <a:t>Eltérés a szabályostól </a:t>
                      </a:r>
                      <a:endParaRPr lang="hu-HU" sz="2200" b="1" dirty="0">
                        <a:solidFill>
                          <a:schemeClr val="bg1"/>
                        </a:solidFill>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65595">
                <a:tc>
                  <a:txBody>
                    <a:bodyPr/>
                    <a:lstStyle/>
                    <a:p>
                      <a:pPr marL="180340" indent="-180340" algn="ctr">
                        <a:lnSpc>
                          <a:spcPct val="115000"/>
                        </a:lnSpc>
                        <a:spcBef>
                          <a:spcPts val="600"/>
                        </a:spcBef>
                        <a:spcAft>
                          <a:spcPts val="600"/>
                        </a:spcAft>
                      </a:pPr>
                      <a:r>
                        <a:rPr lang="hu-HU" sz="2200" b="0" i="1" dirty="0">
                          <a:solidFill>
                            <a:schemeClr val="bg1"/>
                          </a:solidFill>
                          <a:latin typeface="Arial" panose="020B0604020202020204" pitchFamily="34" charset="0"/>
                          <a:cs typeface="Arial" panose="020B0604020202020204" pitchFamily="34" charset="0"/>
                        </a:rPr>
                        <a:t>Időpont</a:t>
                      </a:r>
                      <a:endParaRPr lang="hu-HU" sz="2200" b="0" i="1" dirty="0">
                        <a:solidFill>
                          <a:schemeClr val="bg1"/>
                        </a:solidFill>
                        <a:latin typeface="Arial" panose="020B0604020202020204" pitchFamily="34" charset="0"/>
                        <a:ea typeface="Calibri"/>
                        <a:cs typeface="Arial" panose="020B0604020202020204" pitchFamily="34" charset="0"/>
                      </a:endParaRPr>
                    </a:p>
                  </a:txBody>
                  <a:tcPr marL="68580" marR="68580" marT="0" marB="0"/>
                </a:tc>
                <a:tc>
                  <a:txBody>
                    <a:bodyPr/>
                    <a:lstStyle/>
                    <a:p>
                      <a:pPr marL="180340" indent="-180340" algn="ctr">
                        <a:lnSpc>
                          <a:spcPct val="115000"/>
                        </a:lnSpc>
                        <a:spcBef>
                          <a:spcPts val="600"/>
                        </a:spcBef>
                        <a:spcAft>
                          <a:spcPts val="600"/>
                        </a:spcAft>
                      </a:pPr>
                      <a:r>
                        <a:rPr lang="hu-HU" sz="2200" b="0" i="1" dirty="0">
                          <a:solidFill>
                            <a:schemeClr val="bg1"/>
                          </a:solidFill>
                          <a:latin typeface="Arial" panose="020B0604020202020204" pitchFamily="34" charset="0"/>
                          <a:cs typeface="Arial" panose="020B0604020202020204" pitchFamily="34" charset="0"/>
                        </a:rPr>
                        <a:t>Hőmérséklet</a:t>
                      </a:r>
                      <a:endParaRPr lang="hu-HU" sz="2200" b="0" i="1" dirty="0">
                        <a:solidFill>
                          <a:schemeClr val="bg1"/>
                        </a:solidFill>
                        <a:latin typeface="Arial" panose="020B0604020202020204" pitchFamily="34" charset="0"/>
                        <a:ea typeface="Calibri"/>
                        <a:cs typeface="Arial" panose="020B0604020202020204" pitchFamily="34" charset="0"/>
                      </a:endParaRPr>
                    </a:p>
                  </a:txBody>
                  <a:tcPr marL="68580" marR="68580" marT="0" marB="0"/>
                </a:tc>
                <a:tc>
                  <a:txBody>
                    <a:bodyPr/>
                    <a:lstStyle/>
                    <a:p>
                      <a:pPr marL="180340" indent="-180340" algn="ctr">
                        <a:lnSpc>
                          <a:spcPct val="115000"/>
                        </a:lnSpc>
                        <a:spcBef>
                          <a:spcPts val="600"/>
                        </a:spcBef>
                        <a:spcAft>
                          <a:spcPts val="600"/>
                        </a:spcAft>
                      </a:pPr>
                      <a:r>
                        <a:rPr lang="hu-HU" sz="2200" b="0" i="1" dirty="0">
                          <a:solidFill>
                            <a:schemeClr val="bg1"/>
                          </a:solidFill>
                          <a:latin typeface="Arial" panose="020B0604020202020204" pitchFamily="34" charset="0"/>
                          <a:cs typeface="Arial" panose="020B0604020202020204" pitchFamily="34" charset="0"/>
                        </a:rPr>
                        <a:t>A szabályos hőmérséklet 4</a:t>
                      </a:r>
                      <a:r>
                        <a:rPr lang="hu-HU" sz="2200" b="0" i="1" baseline="30000" dirty="0">
                          <a:solidFill>
                            <a:schemeClr val="bg1"/>
                          </a:solidFill>
                          <a:latin typeface="Arial" panose="020B0604020202020204" pitchFamily="34" charset="0"/>
                          <a:cs typeface="Arial" panose="020B0604020202020204" pitchFamily="34" charset="0"/>
                        </a:rPr>
                        <a:t>o</a:t>
                      </a:r>
                      <a:r>
                        <a:rPr lang="hu-HU" sz="2200" b="0" i="1" dirty="0">
                          <a:solidFill>
                            <a:schemeClr val="bg1"/>
                          </a:solidFill>
                          <a:latin typeface="Arial" panose="020B0604020202020204" pitchFamily="34" charset="0"/>
                          <a:cs typeface="Arial" panose="020B0604020202020204" pitchFamily="34" charset="0"/>
                        </a:rPr>
                        <a:t>C</a:t>
                      </a:r>
                      <a:endParaRPr lang="hu-HU" sz="2200" b="0" i="1" dirty="0">
                        <a:solidFill>
                          <a:schemeClr val="bg1"/>
                        </a:solidFill>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258514">
                <a:tc>
                  <a:txBody>
                    <a:bodyPr/>
                    <a:lstStyle/>
                    <a:p>
                      <a:pPr marL="180340" indent="-180340" algn="ctr">
                        <a:lnSpc>
                          <a:spcPct val="115000"/>
                        </a:lnSpc>
                        <a:spcBef>
                          <a:spcPts val="600"/>
                        </a:spcBef>
                        <a:spcAft>
                          <a:spcPts val="600"/>
                        </a:spcAft>
                      </a:pPr>
                      <a:r>
                        <a:rPr lang="hu-HU" sz="2200">
                          <a:solidFill>
                            <a:schemeClr val="bg1"/>
                          </a:solidFill>
                          <a:latin typeface="Arial" panose="020B0604020202020204" pitchFamily="34" charset="0"/>
                          <a:cs typeface="Arial" panose="020B0604020202020204" pitchFamily="34" charset="0"/>
                        </a:rPr>
                        <a:t>2020.03.10.</a:t>
                      </a: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4</a:t>
                      </a:r>
                      <a:r>
                        <a:rPr lang="hu-HU" sz="2200" baseline="30000" dirty="0">
                          <a:solidFill>
                            <a:schemeClr val="bg1"/>
                          </a:solidFill>
                          <a:latin typeface="Arial" panose="020B0604020202020204" pitchFamily="34" charset="0"/>
                          <a:cs typeface="Arial" panose="020B0604020202020204" pitchFamily="34" charset="0"/>
                        </a:rPr>
                        <a:t>o</a:t>
                      </a:r>
                      <a:r>
                        <a:rPr lang="hu-HU" sz="2200" dirty="0">
                          <a:solidFill>
                            <a:schemeClr val="bg1"/>
                          </a:solidFill>
                          <a:latin typeface="Arial" panose="020B0604020202020204" pitchFamily="34" charset="0"/>
                          <a:cs typeface="Arial" panose="020B0604020202020204" pitchFamily="34" charset="0"/>
                        </a:rPr>
                        <a:t>C</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Rendben</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540095">
                <a:tc>
                  <a:txBody>
                    <a:bodyPr/>
                    <a:lstStyle/>
                    <a:p>
                      <a:pPr marL="180340" indent="-180340" algn="ctr">
                        <a:lnSpc>
                          <a:spcPct val="115000"/>
                        </a:lnSpc>
                        <a:spcBef>
                          <a:spcPts val="600"/>
                        </a:spcBef>
                        <a:spcAft>
                          <a:spcPts val="600"/>
                        </a:spcAft>
                      </a:pPr>
                      <a:r>
                        <a:rPr lang="hu-HU" sz="2200">
                          <a:solidFill>
                            <a:schemeClr val="bg1"/>
                          </a:solidFill>
                          <a:latin typeface="Arial" panose="020B0604020202020204" pitchFamily="34" charset="0"/>
                          <a:cs typeface="Arial" panose="020B0604020202020204" pitchFamily="34" charset="0"/>
                        </a:rPr>
                        <a:t>2020.03.11.</a:t>
                      </a: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8</a:t>
                      </a:r>
                      <a:r>
                        <a:rPr lang="hu-HU" sz="2200" baseline="30000" dirty="0">
                          <a:solidFill>
                            <a:schemeClr val="bg1"/>
                          </a:solidFill>
                          <a:latin typeface="Arial" panose="020B0604020202020204" pitchFamily="34" charset="0"/>
                          <a:cs typeface="Arial" panose="020B0604020202020204" pitchFamily="34" charset="0"/>
                        </a:rPr>
                        <a:t>o</a:t>
                      </a:r>
                      <a:r>
                        <a:rPr lang="hu-HU" sz="2200" dirty="0">
                          <a:solidFill>
                            <a:schemeClr val="bg1"/>
                          </a:solidFill>
                          <a:latin typeface="Arial" panose="020B0604020202020204" pitchFamily="34" charset="0"/>
                          <a:cs typeface="Arial" panose="020B0604020202020204" pitchFamily="34" charset="0"/>
                        </a:rPr>
                        <a:t>C</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rgbClr val="FF0000"/>
                          </a:solidFill>
                          <a:latin typeface="Arial" panose="020B0604020202020204" pitchFamily="34" charset="0"/>
                          <a:cs typeface="Arial" panose="020B0604020202020204" pitchFamily="34" charset="0"/>
                        </a:rPr>
                        <a:t>Túl meleg a hűtő! Hidegebbre!</a:t>
                      </a:r>
                      <a:endParaRPr lang="hu-HU" sz="2200" dirty="0">
                        <a:solidFill>
                          <a:srgbClr val="FF0000"/>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258514">
                <a:tc>
                  <a:txBody>
                    <a:bodyPr/>
                    <a:lstStyle/>
                    <a:p>
                      <a:pPr marL="180340" indent="-180340" algn="ctr">
                        <a:lnSpc>
                          <a:spcPct val="115000"/>
                        </a:lnSpc>
                        <a:spcBef>
                          <a:spcPts val="600"/>
                        </a:spcBef>
                        <a:spcAft>
                          <a:spcPts val="600"/>
                        </a:spcAft>
                      </a:pPr>
                      <a:r>
                        <a:rPr lang="hu-HU" sz="2200">
                          <a:solidFill>
                            <a:schemeClr val="bg1"/>
                          </a:solidFill>
                          <a:latin typeface="Arial" panose="020B0604020202020204" pitchFamily="34" charset="0"/>
                          <a:cs typeface="Arial" panose="020B0604020202020204" pitchFamily="34" charset="0"/>
                        </a:rPr>
                        <a:t>2020.03.12.</a:t>
                      </a: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4</a:t>
                      </a:r>
                      <a:r>
                        <a:rPr lang="hu-HU" sz="2200" baseline="30000" dirty="0">
                          <a:solidFill>
                            <a:schemeClr val="bg1"/>
                          </a:solidFill>
                          <a:latin typeface="Arial" panose="020B0604020202020204" pitchFamily="34" charset="0"/>
                          <a:cs typeface="Arial" panose="020B0604020202020204" pitchFamily="34" charset="0"/>
                        </a:rPr>
                        <a:t>o</a:t>
                      </a:r>
                      <a:r>
                        <a:rPr lang="hu-HU" sz="2200" dirty="0">
                          <a:solidFill>
                            <a:schemeClr val="bg1"/>
                          </a:solidFill>
                          <a:latin typeface="Arial" panose="020B0604020202020204" pitchFamily="34" charset="0"/>
                          <a:cs typeface="Arial" panose="020B0604020202020204" pitchFamily="34" charset="0"/>
                        </a:rPr>
                        <a:t>C</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Rendben</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540095">
                <a:tc>
                  <a:txBody>
                    <a:bodyPr/>
                    <a:lstStyle/>
                    <a:p>
                      <a:pPr marL="180340" indent="-180340" algn="ctr">
                        <a:lnSpc>
                          <a:spcPct val="115000"/>
                        </a:lnSpc>
                        <a:spcBef>
                          <a:spcPts val="600"/>
                        </a:spcBef>
                        <a:spcAft>
                          <a:spcPts val="600"/>
                        </a:spcAft>
                      </a:pPr>
                      <a:r>
                        <a:rPr lang="hu-HU" sz="2200">
                          <a:solidFill>
                            <a:schemeClr val="bg1"/>
                          </a:solidFill>
                          <a:latin typeface="Arial" panose="020B0604020202020204" pitchFamily="34" charset="0"/>
                          <a:cs typeface="Arial" panose="020B0604020202020204" pitchFamily="34" charset="0"/>
                        </a:rPr>
                        <a:t>2020.03.13.</a:t>
                      </a: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chemeClr val="bg1"/>
                          </a:solidFill>
                          <a:latin typeface="Arial" panose="020B0604020202020204" pitchFamily="34" charset="0"/>
                          <a:cs typeface="Arial" panose="020B0604020202020204" pitchFamily="34" charset="0"/>
                        </a:rPr>
                        <a:t>0</a:t>
                      </a:r>
                      <a:r>
                        <a:rPr lang="hu-HU" sz="2200" baseline="30000" dirty="0">
                          <a:solidFill>
                            <a:schemeClr val="bg1"/>
                          </a:solidFill>
                          <a:latin typeface="Arial" panose="020B0604020202020204" pitchFamily="34" charset="0"/>
                          <a:cs typeface="Arial" panose="020B0604020202020204" pitchFamily="34" charset="0"/>
                        </a:rPr>
                        <a:t>o</a:t>
                      </a:r>
                      <a:r>
                        <a:rPr lang="hu-HU" sz="2200" dirty="0">
                          <a:solidFill>
                            <a:schemeClr val="bg1"/>
                          </a:solidFill>
                          <a:latin typeface="Arial" panose="020B0604020202020204" pitchFamily="34" charset="0"/>
                          <a:cs typeface="Arial" panose="020B0604020202020204" pitchFamily="34" charset="0"/>
                        </a:rPr>
                        <a:t>C</a:t>
                      </a: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r>
                        <a:rPr lang="hu-HU" sz="2200" dirty="0">
                          <a:solidFill>
                            <a:srgbClr val="FF0000"/>
                          </a:solidFill>
                          <a:latin typeface="Arial" panose="020B0604020202020204" pitchFamily="34" charset="0"/>
                          <a:cs typeface="Arial" panose="020B0604020202020204" pitchFamily="34" charset="0"/>
                        </a:rPr>
                        <a:t>Túl hideg, megfagyhat az étel!</a:t>
                      </a:r>
                      <a:endParaRPr lang="hu-HU" sz="2200" dirty="0">
                        <a:solidFill>
                          <a:srgbClr val="FF0000"/>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281582">
                <a:tc>
                  <a:txBody>
                    <a:bodyPr/>
                    <a:lstStyle/>
                    <a:p>
                      <a:pPr marL="180340" indent="-180340" algn="ctr">
                        <a:lnSpc>
                          <a:spcPct val="115000"/>
                        </a:lnSpc>
                        <a:spcBef>
                          <a:spcPts val="600"/>
                        </a:spcBef>
                        <a:spcAft>
                          <a:spcPts val="600"/>
                        </a:spcAft>
                      </a:pPr>
                      <a:r>
                        <a:rPr lang="hu-HU" sz="2200">
                          <a:solidFill>
                            <a:schemeClr val="bg1"/>
                          </a:solidFill>
                          <a:latin typeface="Arial" panose="020B0604020202020204" pitchFamily="34" charset="0"/>
                          <a:cs typeface="Arial" panose="020B0604020202020204" pitchFamily="34" charset="0"/>
                        </a:rPr>
                        <a:t>Stb.</a:t>
                      </a: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endParaRPr lang="hu-HU" sz="2200">
                        <a:solidFill>
                          <a:schemeClr val="bg1"/>
                        </a:solidFill>
                        <a:latin typeface="Arial" panose="020B0604020202020204" pitchFamily="34" charset="0"/>
                        <a:ea typeface="Calibri"/>
                        <a:cs typeface="Arial" panose="020B0604020202020204" pitchFamily="34" charset="0"/>
                      </a:endParaRPr>
                    </a:p>
                  </a:txBody>
                  <a:tcPr marL="68580" marR="68580" marT="0" marB="0" anchor="ctr"/>
                </a:tc>
                <a:tc>
                  <a:txBody>
                    <a:bodyPr/>
                    <a:lstStyle/>
                    <a:p>
                      <a:pPr marL="180340" indent="-180340" algn="ctr">
                        <a:lnSpc>
                          <a:spcPct val="115000"/>
                        </a:lnSpc>
                        <a:spcBef>
                          <a:spcPts val="600"/>
                        </a:spcBef>
                        <a:spcAft>
                          <a:spcPts val="600"/>
                        </a:spcAft>
                      </a:pPr>
                      <a:endParaRPr lang="hu-HU" sz="2200" dirty="0">
                        <a:solidFill>
                          <a:schemeClr val="bg1"/>
                        </a:solidFill>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9" name="Szövegdoboz 8"/>
          <p:cNvSpPr txBox="1"/>
          <p:nvPr/>
        </p:nvSpPr>
        <p:spPr>
          <a:xfrm>
            <a:off x="2544928" y="4055872"/>
            <a:ext cx="9647072" cy="3077766"/>
          </a:xfrm>
          <a:prstGeom prst="rect">
            <a:avLst/>
          </a:prstGeom>
          <a:noFill/>
        </p:spPr>
        <p:txBody>
          <a:bodyPr wrap="square" rtlCol="0">
            <a:spAutoFit/>
          </a:bodyPr>
          <a:lstStyle/>
          <a:p>
            <a:r>
              <a:rPr lang="hu-HU" sz="2200" dirty="0">
                <a:solidFill>
                  <a:schemeClr val="bg1"/>
                </a:solidFill>
                <a:latin typeface="Arial" panose="020B0604020202020204" pitchFamily="34" charset="0"/>
                <a:cs typeface="Arial" panose="020B0604020202020204" pitchFamily="34" charset="0"/>
              </a:rPr>
              <a:t>Az </a:t>
            </a:r>
            <a:r>
              <a:rPr lang="hu-HU" sz="2200" b="1" dirty="0">
                <a:solidFill>
                  <a:schemeClr val="bg2"/>
                </a:solidFill>
                <a:latin typeface="Arial" panose="020B0604020202020204" pitchFamily="34" charset="0"/>
                <a:cs typeface="Arial" panose="020B0604020202020204" pitchFamily="34" charset="0"/>
              </a:rPr>
              <a:t>ellenőr</a:t>
            </a:r>
            <a:r>
              <a:rPr lang="hu-HU" sz="2200" dirty="0">
                <a:solidFill>
                  <a:schemeClr val="bg1"/>
                </a:solidFill>
                <a:latin typeface="Arial" panose="020B0604020202020204" pitchFamily="34" charset="0"/>
                <a:cs typeface="Arial" panose="020B0604020202020204" pitchFamily="34" charset="0"/>
              </a:rPr>
              <a:t>  ellenőrzi a hűtő hőmérsékletét.</a:t>
            </a:r>
          </a:p>
          <a:p>
            <a:r>
              <a:rPr lang="hu-HU" sz="2200" dirty="0">
                <a:solidFill>
                  <a:schemeClr val="bg1"/>
                </a:solidFill>
                <a:latin typeface="Arial" panose="020B0604020202020204" pitchFamily="34" charset="0"/>
                <a:cs typeface="Arial" panose="020B0604020202020204" pitchFamily="34" charset="0"/>
              </a:rPr>
              <a:t>A mért hőmérsékletet a szabályos hőmérséklethez hasonlítja. </a:t>
            </a:r>
          </a:p>
          <a:p>
            <a:r>
              <a:rPr lang="hu-HU" sz="2200" dirty="0">
                <a:solidFill>
                  <a:schemeClr val="bg1"/>
                </a:solidFill>
                <a:latin typeface="Arial" panose="020B0604020202020204" pitchFamily="34" charset="0"/>
                <a:cs typeface="Arial" panose="020B0604020202020204" pitchFamily="34" charset="0"/>
              </a:rPr>
              <a:t>Ha a kettő eltér, akkor intézkedik. </a:t>
            </a:r>
          </a:p>
          <a:p>
            <a:endParaRPr lang="hu-HU" sz="2200" dirty="0">
              <a:solidFill>
                <a:schemeClr val="bg1"/>
              </a:solidFill>
              <a:latin typeface="Arial" panose="020B0604020202020204" pitchFamily="34" charset="0"/>
              <a:cs typeface="Arial" panose="020B0604020202020204" pitchFamily="34" charset="0"/>
            </a:endParaRPr>
          </a:p>
          <a:p>
            <a:r>
              <a:rPr lang="hu-HU" sz="2200" dirty="0">
                <a:solidFill>
                  <a:schemeClr val="bg1"/>
                </a:solidFill>
                <a:latin typeface="Arial" panose="020B0604020202020204" pitchFamily="34" charset="0"/>
                <a:cs typeface="Arial" panose="020B0604020202020204" pitchFamily="34" charset="0"/>
              </a:rPr>
              <a:t>Például a hűtőszekrénynek 4 fokosnak kell lennie. </a:t>
            </a:r>
            <a:br>
              <a:rPr lang="hu-HU" sz="2200" dirty="0">
                <a:solidFill>
                  <a:schemeClr val="bg1"/>
                </a:solidFill>
                <a:latin typeface="Arial" panose="020B0604020202020204" pitchFamily="34" charset="0"/>
                <a:cs typeface="Arial" panose="020B0604020202020204" pitchFamily="34" charset="0"/>
              </a:rPr>
            </a:br>
            <a:r>
              <a:rPr lang="hu-HU" sz="2200" dirty="0">
                <a:solidFill>
                  <a:schemeClr val="bg1"/>
                </a:solidFill>
                <a:latin typeface="Arial" panose="020B0604020202020204" pitchFamily="34" charset="0"/>
                <a:cs typeface="Arial" panose="020B0604020202020204" pitchFamily="34" charset="0"/>
              </a:rPr>
              <a:t>Ha a hőmérő 7 fokot mutat, akkor a hűtő 4 fok helyett 7 fokos</a:t>
            </a:r>
            <a:r>
              <a:rPr lang="hu-HU" sz="2200">
                <a:solidFill>
                  <a:schemeClr val="bg1"/>
                </a:solidFill>
                <a:latin typeface="Arial" panose="020B0604020202020204" pitchFamily="34" charset="0"/>
                <a:cs typeface="Arial" panose="020B0604020202020204" pitchFamily="34" charset="0"/>
              </a:rPr>
              <a:t>. </a:t>
            </a:r>
            <a:br>
              <a:rPr lang="hu-HU" sz="2200">
                <a:solidFill>
                  <a:schemeClr val="bg1"/>
                </a:solidFill>
                <a:latin typeface="Arial" panose="020B0604020202020204" pitchFamily="34" charset="0"/>
                <a:cs typeface="Arial" panose="020B0604020202020204" pitchFamily="34" charset="0"/>
              </a:rPr>
            </a:br>
            <a:r>
              <a:rPr lang="hu-HU" sz="2200">
                <a:solidFill>
                  <a:schemeClr val="bg1"/>
                </a:solidFill>
                <a:latin typeface="Arial" panose="020B0604020202020204" pitchFamily="34" charset="0"/>
                <a:cs typeface="Arial" panose="020B0604020202020204" pitchFamily="34" charset="0"/>
              </a:rPr>
              <a:t>Vagyis </a:t>
            </a:r>
            <a:r>
              <a:rPr lang="hu-HU" sz="2200" dirty="0">
                <a:solidFill>
                  <a:schemeClr val="bg1"/>
                </a:solidFill>
                <a:latin typeface="Arial" panose="020B0604020202020204" pitchFamily="34" charset="0"/>
                <a:cs typeface="Arial" panose="020B0604020202020204" pitchFamily="34" charset="0"/>
              </a:rPr>
              <a:t>3 fokkal melegebb a megengedettnél. </a:t>
            </a:r>
            <a:br>
              <a:rPr lang="hu-HU" sz="2200" dirty="0">
                <a:solidFill>
                  <a:schemeClr val="bg1"/>
                </a:solidFill>
                <a:latin typeface="Arial" panose="020B0604020202020204" pitchFamily="34" charset="0"/>
                <a:cs typeface="Arial" panose="020B0604020202020204" pitchFamily="34" charset="0"/>
              </a:rPr>
            </a:br>
            <a:r>
              <a:rPr lang="hu-HU" sz="2200" dirty="0">
                <a:solidFill>
                  <a:schemeClr val="bg1"/>
                </a:solidFill>
                <a:latin typeface="Arial" panose="020B0604020202020204" pitchFamily="34" charset="0"/>
                <a:cs typeface="Arial" panose="020B0604020202020204" pitchFamily="34" charset="0"/>
              </a:rPr>
              <a:t>Intézkedni kell. A hűtőt hidegebbre kell állítani. </a:t>
            </a:r>
          </a:p>
          <a:p>
            <a:endParaRPr lang="hu-HU" dirty="0">
              <a:solidFill>
                <a:schemeClr val="bg1"/>
              </a:solidFill>
            </a:endParaRPr>
          </a:p>
        </p:txBody>
      </p:sp>
      <p:pic>
        <p:nvPicPr>
          <p:cNvPr id="12" name="Kép 11" descr="letöltés (1).jpg"/>
          <p:cNvPicPr>
            <a:picLocks noChangeAspect="1"/>
          </p:cNvPicPr>
          <p:nvPr/>
        </p:nvPicPr>
        <p:blipFill>
          <a:blip r:embed="rId4">
            <a:lum contrast="10000"/>
          </a:blip>
          <a:srcRect l="27644" t="15087" r="23414"/>
          <a:stretch>
            <a:fillRect/>
          </a:stretch>
        </p:blipFill>
        <p:spPr>
          <a:xfrm>
            <a:off x="221073" y="4281544"/>
            <a:ext cx="2006221" cy="23162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6535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8" name="Téglalap 7"/>
          <p:cNvSpPr/>
          <p:nvPr/>
        </p:nvSpPr>
        <p:spPr>
          <a:xfrm>
            <a:off x="1557454" y="2090010"/>
            <a:ext cx="8115870" cy="3539430"/>
          </a:xfrm>
          <a:prstGeom prst="rect">
            <a:avLst/>
          </a:prstGeom>
        </p:spPr>
        <p:txBody>
          <a:bodyPr wrap="square">
            <a:spAutoFit/>
          </a:bodyPr>
          <a:lstStyle/>
          <a:p>
            <a:r>
              <a:rPr lang="hu-HU" sz="2800" dirty="0">
                <a:solidFill>
                  <a:schemeClr val="bg1"/>
                </a:solidFill>
                <a:latin typeface="Arial" pitchFamily="34" charset="0"/>
                <a:cs typeface="Arial" pitchFamily="34" charset="0"/>
              </a:rPr>
              <a:t>Ha ellenőrzéskor azt tapasztaljuk, </a:t>
            </a:r>
            <a:br>
              <a:rPr lang="hu-HU" sz="2800" dirty="0">
                <a:solidFill>
                  <a:schemeClr val="bg1"/>
                </a:solidFill>
                <a:latin typeface="Arial" pitchFamily="34" charset="0"/>
                <a:cs typeface="Arial" pitchFamily="34" charset="0"/>
              </a:rPr>
            </a:br>
            <a:r>
              <a:rPr lang="hu-HU" sz="2800" dirty="0">
                <a:solidFill>
                  <a:schemeClr val="bg1"/>
                </a:solidFill>
                <a:latin typeface="Arial" pitchFamily="34" charset="0"/>
                <a:cs typeface="Arial" pitchFamily="34" charset="0"/>
              </a:rPr>
              <a:t>hogy </a:t>
            </a:r>
            <a:r>
              <a:rPr lang="hu-HU" sz="2800" b="1" dirty="0">
                <a:solidFill>
                  <a:schemeClr val="bg1"/>
                </a:solidFill>
                <a:latin typeface="Arial" pitchFamily="34" charset="0"/>
                <a:cs typeface="Arial" pitchFamily="34" charset="0"/>
              </a:rPr>
              <a:t>az indikátor értéke eltér az előírt értéktől</a:t>
            </a:r>
            <a:r>
              <a:rPr lang="hu-HU" sz="2800" dirty="0">
                <a:solidFill>
                  <a:schemeClr val="bg1"/>
                </a:solidFill>
                <a:latin typeface="Arial" pitchFamily="34" charset="0"/>
                <a:cs typeface="Arial" pitchFamily="34" charset="0"/>
              </a:rPr>
              <a:t>, akkor intézkedni kell.</a:t>
            </a:r>
          </a:p>
          <a:p>
            <a:endParaRPr lang="hu-HU" sz="2800" dirty="0">
              <a:solidFill>
                <a:schemeClr val="bg1"/>
              </a:solidFill>
              <a:latin typeface="Arial" pitchFamily="34" charset="0"/>
              <a:cs typeface="Arial" pitchFamily="34" charset="0"/>
            </a:endParaRPr>
          </a:p>
          <a:p>
            <a:r>
              <a:rPr lang="hu-HU" sz="2800" dirty="0">
                <a:solidFill>
                  <a:schemeClr val="bg1"/>
                </a:solidFill>
                <a:latin typeface="Arial" pitchFamily="34" charset="0"/>
                <a:cs typeface="Arial" pitchFamily="34" charset="0"/>
              </a:rPr>
              <a:t>Az intézkedés történhet az előírás szerint vagy az ellenőr egyéni döntése alapján.</a:t>
            </a:r>
          </a:p>
          <a:p>
            <a:r>
              <a:rPr lang="hu-HU" sz="2800" dirty="0">
                <a:solidFill>
                  <a:schemeClr val="bg1"/>
                </a:solidFill>
                <a:latin typeface="Arial" pitchFamily="34" charset="0"/>
                <a:cs typeface="Arial" pitchFamily="34" charset="0"/>
              </a:rPr>
              <a:t/>
            </a:r>
            <a:br>
              <a:rPr lang="hu-HU" sz="2800" dirty="0">
                <a:solidFill>
                  <a:schemeClr val="bg1"/>
                </a:solidFill>
                <a:latin typeface="Arial" pitchFamily="34" charset="0"/>
                <a:cs typeface="Arial" pitchFamily="34" charset="0"/>
              </a:rPr>
            </a:br>
            <a:endParaRPr lang="hu-HU" sz="2800" dirty="0">
              <a:solidFill>
                <a:schemeClr val="bg1"/>
              </a:solidFill>
              <a:latin typeface="Arial" pitchFamily="34" charset="0"/>
              <a:cs typeface="Arial" pitchFamily="34" charset="0"/>
            </a:endParaRPr>
          </a:p>
        </p:txBody>
      </p:sp>
      <p:pic>
        <p:nvPicPr>
          <p:cNvPr id="5" name="Kép 4" descr="HACCP kör.png"/>
          <p:cNvPicPr/>
          <p:nvPr/>
        </p:nvPicPr>
        <p:blipFill rotWithShape="1">
          <a:blip r:embed="rId4" cstate="print"/>
          <a:srcRect l="14491" t="37783" r="71018" b="54517"/>
          <a:stretch/>
        </p:blipFill>
        <p:spPr>
          <a:xfrm>
            <a:off x="8153400" y="4902201"/>
            <a:ext cx="3039849" cy="1454478"/>
          </a:xfrm>
          <a:prstGeom prst="rect">
            <a:avLst/>
          </a:prstGeom>
        </p:spPr>
      </p:pic>
      <p:sp>
        <p:nvSpPr>
          <p:cNvPr id="6" name="Ellipszis 5">
            <a:extLst>
              <a:ext uri="{FF2B5EF4-FFF2-40B4-BE49-F238E27FC236}">
                <a16:creationId xmlns:a16="http://schemas.microsoft.com/office/drawing/2014/main" xmlns="" id="{4C17393E-DF5A-498D-B323-072687BC19C5}"/>
              </a:ext>
            </a:extLst>
          </p:cNvPr>
          <p:cNvSpPr/>
          <p:nvPr/>
        </p:nvSpPr>
        <p:spPr>
          <a:xfrm>
            <a:off x="398060" y="617768"/>
            <a:ext cx="1073624" cy="10597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a:latin typeface="Arial" panose="020B0604020202020204" pitchFamily="34" charset="0"/>
                <a:cs typeface="Arial" panose="020B0604020202020204" pitchFamily="34" charset="0"/>
              </a:rPr>
              <a:t>6</a:t>
            </a:r>
          </a:p>
        </p:txBody>
      </p:sp>
      <p:sp>
        <p:nvSpPr>
          <p:cNvPr id="7" name="Szövegdoboz 6">
            <a:extLst>
              <a:ext uri="{FF2B5EF4-FFF2-40B4-BE49-F238E27FC236}">
                <a16:creationId xmlns:a16="http://schemas.microsoft.com/office/drawing/2014/main" xmlns="" id="{3592DAE3-6B5B-4085-8362-A1F794447B6A}"/>
              </a:ext>
            </a:extLst>
          </p:cNvPr>
          <p:cNvSpPr txBox="1"/>
          <p:nvPr/>
        </p:nvSpPr>
        <p:spPr>
          <a:xfrm>
            <a:off x="1778000" y="824494"/>
            <a:ext cx="2544286" cy="646331"/>
          </a:xfrm>
          <a:prstGeom prst="rect">
            <a:avLst/>
          </a:prstGeom>
          <a:noFill/>
        </p:spPr>
        <p:txBody>
          <a:bodyPr wrap="none" rtlCol="0">
            <a:spAutoFit/>
          </a:bodyPr>
          <a:lstStyle/>
          <a:p>
            <a:r>
              <a:rPr lang="hu-HU" sz="3600" b="1" dirty="0">
                <a:solidFill>
                  <a:schemeClr val="bg2"/>
                </a:solidFill>
                <a:latin typeface="Arial" panose="020B0604020202020204" pitchFamily="34" charset="0"/>
                <a:cs typeface="Arial" panose="020B0604020202020204" pitchFamily="34" charset="0"/>
              </a:rPr>
              <a:t>Intézkedés</a:t>
            </a:r>
          </a:p>
        </p:txBody>
      </p:sp>
    </p:spTree>
    <p:extLst>
      <p:ext uri="{BB962C8B-B14F-4D97-AF65-F5344CB8AC3E}">
        <p14:creationId xmlns:p14="http://schemas.microsoft.com/office/powerpoint/2010/main" xmlns="" val="36535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0533206"/>
              </p:ext>
            </p:extLst>
          </p:nvPr>
        </p:nvGraphicFramePr>
        <p:xfrm>
          <a:off x="1132766" y="1098140"/>
          <a:ext cx="106452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zövegdoboz 6"/>
          <p:cNvSpPr txBox="1"/>
          <p:nvPr/>
        </p:nvSpPr>
        <p:spPr>
          <a:xfrm>
            <a:off x="7140050" y="411706"/>
            <a:ext cx="2154071" cy="523220"/>
          </a:xfrm>
          <a:prstGeom prst="rect">
            <a:avLst/>
          </a:prstGeom>
          <a:noFill/>
        </p:spPr>
        <p:txBody>
          <a:bodyPr wrap="square" rtlCol="0">
            <a:spAutoFit/>
          </a:bodyPr>
          <a:lstStyle/>
          <a:p>
            <a:pPr algn="ctr"/>
            <a:r>
              <a:rPr lang="hu-HU" sz="2800" b="1" dirty="0">
                <a:solidFill>
                  <a:schemeClr val="bg2"/>
                </a:solidFill>
                <a:latin typeface="Arial" pitchFamily="34" charset="0"/>
                <a:cs typeface="Arial" pitchFamily="34" charset="0"/>
              </a:rPr>
              <a:t>Intézkedés</a:t>
            </a:r>
          </a:p>
        </p:txBody>
      </p:sp>
      <p:pic>
        <p:nvPicPr>
          <p:cNvPr id="8" name="Kép 7" descr="a-screw-found-in-you-breakfast-cereal-or-msli-could-be-dangerous-to-DCGAWK.jpg"/>
          <p:cNvPicPr>
            <a:picLocks noChangeAspect="1"/>
          </p:cNvPicPr>
          <p:nvPr/>
        </p:nvPicPr>
        <p:blipFill>
          <a:blip r:embed="rId8"/>
          <a:srcRect l="9354" t="4604" r="16590" b="13772"/>
          <a:stretch>
            <a:fillRect/>
          </a:stretch>
        </p:blipFill>
        <p:spPr>
          <a:xfrm>
            <a:off x="627796" y="1160060"/>
            <a:ext cx="1282890" cy="1039816"/>
          </a:xfrm>
          <a:prstGeom prst="rect">
            <a:avLst/>
          </a:prstGeom>
          <a:ln>
            <a:noFill/>
          </a:ln>
          <a:effectLst>
            <a:outerShdw blurRad="292100" dist="139700" dir="2700000" algn="tl" rotWithShape="0">
              <a:srgbClr val="333333">
                <a:alpha val="65000"/>
              </a:srgbClr>
            </a:outerShdw>
          </a:effectLst>
        </p:spPr>
      </p:pic>
      <p:pic>
        <p:nvPicPr>
          <p:cNvPr id="9" name="Kép 8" descr="foodfactsrefrigerator_thermometersmainimage.png"/>
          <p:cNvPicPr>
            <a:picLocks noChangeAspect="1"/>
          </p:cNvPicPr>
          <p:nvPr/>
        </p:nvPicPr>
        <p:blipFill>
          <a:blip r:embed="rId9"/>
          <a:srcRect t="20828" b="22282"/>
          <a:stretch>
            <a:fillRect/>
          </a:stretch>
        </p:blipFill>
        <p:spPr>
          <a:xfrm>
            <a:off x="714164" y="2497275"/>
            <a:ext cx="1169227" cy="1163522"/>
          </a:xfrm>
          <a:prstGeom prst="rect">
            <a:avLst/>
          </a:prstGeom>
          <a:ln>
            <a:noFill/>
          </a:ln>
          <a:effectLst>
            <a:outerShdw blurRad="292100" dist="139700" dir="2700000" algn="tl" rotWithShape="0">
              <a:srgbClr val="333333">
                <a:alpha val="65000"/>
              </a:srgbClr>
            </a:outerShdw>
          </a:effectLst>
        </p:spPr>
      </p:pic>
      <p:pic>
        <p:nvPicPr>
          <p:cNvPr id="10" name="Kép 9" descr="backed-on-grease.jpg"/>
          <p:cNvPicPr>
            <a:picLocks noChangeAspect="1"/>
          </p:cNvPicPr>
          <p:nvPr/>
        </p:nvPicPr>
        <p:blipFill>
          <a:blip r:embed="rId10"/>
          <a:srcRect l="14605" t="2816" r="12199"/>
          <a:stretch>
            <a:fillRect/>
          </a:stretch>
        </p:blipFill>
        <p:spPr>
          <a:xfrm>
            <a:off x="696035" y="3933887"/>
            <a:ext cx="1228299" cy="1218094"/>
          </a:xfrm>
          <a:prstGeom prst="rect">
            <a:avLst/>
          </a:prstGeom>
          <a:ln>
            <a:noFill/>
          </a:ln>
          <a:effectLst>
            <a:outerShdw blurRad="292100" dist="139700" dir="2700000" algn="tl" rotWithShape="0">
              <a:srgbClr val="333333">
                <a:alpha val="65000"/>
              </a:srgbClr>
            </a:outerShdw>
          </a:effectLst>
        </p:spPr>
      </p:pic>
      <p:pic>
        <p:nvPicPr>
          <p:cNvPr id="11" name="Kép 10" descr="chef-jacket-in-3-4th-sleeve-for-women_40021.jpg"/>
          <p:cNvPicPr/>
          <p:nvPr/>
        </p:nvPicPr>
        <p:blipFill rotWithShape="1">
          <a:blip r:embed="rId11" cstate="print">
            <a:clrChange>
              <a:clrFrom>
                <a:srgbClr val="FFFFFF"/>
              </a:clrFrom>
              <a:clrTo>
                <a:srgbClr val="FFFFFF">
                  <a:alpha val="0"/>
                </a:srgbClr>
              </a:clrTo>
            </a:clrChange>
          </a:blip>
          <a:srcRect l="10018" r="9620" b="27978"/>
          <a:stretch/>
        </p:blipFill>
        <p:spPr bwMode="auto">
          <a:xfrm>
            <a:off x="764272" y="5308979"/>
            <a:ext cx="1105470" cy="1255593"/>
          </a:xfrm>
          <a:prstGeom prst="rect">
            <a:avLst/>
          </a:prstGeom>
          <a:ln>
            <a:noFill/>
          </a:ln>
          <a:extLst>
            <a:ext uri="{53640926-AAD7-44D8-BBD7-CCE9431645EC}">
              <a14:shadowObscured xmlns:a14="http://schemas.microsoft.com/office/drawing/2010/main" xmlns=""/>
            </a:ext>
          </a:extLst>
        </p:spPr>
      </p:pic>
      <p:sp>
        <p:nvSpPr>
          <p:cNvPr id="12" name="Szövegdoboz 11">
            <a:extLst>
              <a:ext uri="{FF2B5EF4-FFF2-40B4-BE49-F238E27FC236}">
                <a16:creationId xmlns:a16="http://schemas.microsoft.com/office/drawing/2014/main" xmlns="" id="{C476CC6D-4C57-42F4-9FE7-E55C79AB2688}"/>
              </a:ext>
            </a:extLst>
          </p:cNvPr>
          <p:cNvSpPr txBox="1"/>
          <p:nvPr/>
        </p:nvSpPr>
        <p:spPr>
          <a:xfrm>
            <a:off x="2533373" y="411706"/>
            <a:ext cx="3998220" cy="523220"/>
          </a:xfrm>
          <a:prstGeom prst="rect">
            <a:avLst/>
          </a:prstGeom>
          <a:noFill/>
        </p:spPr>
        <p:txBody>
          <a:bodyPr wrap="square" rtlCol="0">
            <a:spAutoFit/>
          </a:bodyPr>
          <a:lstStyle/>
          <a:p>
            <a:pPr algn="ctr"/>
            <a:r>
              <a:rPr lang="hu-HU" sz="2800" b="1" dirty="0">
                <a:solidFill>
                  <a:schemeClr val="bg2"/>
                </a:solidFill>
                <a:latin typeface="Arial" pitchFamily="34" charset="0"/>
                <a:cs typeface="Arial" pitchFamily="34" charset="0"/>
              </a:rPr>
              <a:t>Ellenőrzés eredménye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45657" y="1639125"/>
            <a:ext cx="10185943" cy="5218875"/>
          </a:xfrm>
        </p:spPr>
        <p:txBody>
          <a:bodyPr>
            <a:noAutofit/>
          </a:bodyPr>
          <a:lstStyle/>
          <a:p>
            <a:r>
              <a:rPr lang="hu-HU" sz="2400" dirty="0">
                <a:solidFill>
                  <a:schemeClr val="bg1"/>
                </a:solidFill>
                <a:latin typeface="Arial" pitchFamily="34" charset="0"/>
                <a:cs typeface="Arial" pitchFamily="34" charset="0"/>
              </a:rPr>
              <a:t>A HACCP szabályokat le kell írni.</a:t>
            </a:r>
          </a:p>
          <a:p>
            <a:pPr marL="0" indent="0">
              <a:buNone/>
            </a:pPr>
            <a:r>
              <a:rPr lang="hu-HU" sz="2400" b="1" dirty="0">
                <a:solidFill>
                  <a:schemeClr val="bg1"/>
                </a:solidFill>
                <a:latin typeface="Arial" pitchFamily="34" charset="0"/>
                <a:cs typeface="Arial" pitchFamily="34" charset="0"/>
              </a:rPr>
              <a:t>	Meg kell tanítani a szabályokat a dolgozóknak. </a:t>
            </a:r>
          </a:p>
          <a:p>
            <a:endParaRPr lang="hu-HU" sz="2400" dirty="0">
              <a:solidFill>
                <a:schemeClr val="bg1"/>
              </a:solidFill>
              <a:latin typeface="Arial" pitchFamily="34" charset="0"/>
              <a:cs typeface="Arial" pitchFamily="34" charset="0"/>
            </a:endParaRPr>
          </a:p>
          <a:p>
            <a:pPr lvl="0"/>
            <a:r>
              <a:rPr lang="hu-HU" sz="2400" b="1" dirty="0">
                <a:solidFill>
                  <a:schemeClr val="bg1"/>
                </a:solidFill>
                <a:latin typeface="Arial" pitchFamily="34" charset="0"/>
                <a:cs typeface="Arial" pitchFamily="34" charset="0"/>
              </a:rPr>
              <a:t>A HACCP </a:t>
            </a:r>
            <a:r>
              <a:rPr lang="hu-HU" sz="2400" b="1" dirty="0" smtClean="0">
                <a:solidFill>
                  <a:schemeClr val="bg1"/>
                </a:solidFill>
                <a:latin typeface="Arial" pitchFamily="34" charset="0"/>
                <a:cs typeface="Arial" pitchFamily="34" charset="0"/>
              </a:rPr>
              <a:t>rendszernek jól kell működnie</a:t>
            </a:r>
            <a:r>
              <a:rPr lang="hu-HU" sz="2400" dirty="0" smtClean="0">
                <a:solidFill>
                  <a:schemeClr val="bg1"/>
                </a:solidFill>
                <a:latin typeface="Arial" pitchFamily="34" charset="0"/>
                <a:cs typeface="Arial" pitchFamily="34" charset="0"/>
              </a:rPr>
              <a:t>. Ez rendszeres ellenőrzéssel érhető el.</a:t>
            </a:r>
            <a:r>
              <a:rPr lang="hu-HU" sz="2400" dirty="0">
                <a:solidFill>
                  <a:schemeClr val="bg1"/>
                </a:solidFill>
                <a:latin typeface="Arial" pitchFamily="34" charset="0"/>
                <a:cs typeface="Arial" pitchFamily="34" charset="0"/>
              </a:rPr>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Ez az éttermet vezető és a kinevezett felelős feladata. </a:t>
            </a:r>
          </a:p>
          <a:p>
            <a:pPr lvl="0"/>
            <a:endParaRPr lang="hu-HU" sz="2400" dirty="0">
              <a:solidFill>
                <a:schemeClr val="bg1"/>
              </a:solidFill>
              <a:latin typeface="Arial" pitchFamily="34" charset="0"/>
              <a:cs typeface="Arial" pitchFamily="34" charset="0"/>
            </a:endParaRPr>
          </a:p>
          <a:p>
            <a:pPr lvl="0"/>
            <a:r>
              <a:rPr lang="hu-HU" sz="2400" b="1" dirty="0">
                <a:solidFill>
                  <a:schemeClr val="bg1"/>
                </a:solidFill>
                <a:latin typeface="Arial" pitchFamily="34" charset="0"/>
                <a:cs typeface="Arial" pitchFamily="34" charset="0"/>
              </a:rPr>
              <a:t>Dokumentálni kell </a:t>
            </a:r>
            <a:r>
              <a:rPr lang="hu-HU" sz="2400" dirty="0">
                <a:solidFill>
                  <a:schemeClr val="bg1"/>
                </a:solidFill>
                <a:latin typeface="Arial" pitchFamily="34" charset="0"/>
                <a:cs typeface="Arial" pitchFamily="34" charset="0"/>
              </a:rPr>
              <a:t>a HACCP-rendszer működtetését.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Feljegyzéseket és nyilvántartásokat kell készíteni.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Mindenki a munkaköre szerint kötelező nyilvántartást vezeti.</a:t>
            </a:r>
          </a:p>
          <a:p>
            <a:pPr marL="0" lvl="0" indent="0">
              <a:buNone/>
            </a:pPr>
            <a:r>
              <a:rPr lang="hu-HU" sz="2400" dirty="0">
                <a:solidFill>
                  <a:schemeClr val="bg1"/>
                </a:solidFill>
                <a:latin typeface="Arial" pitchFamily="34" charset="0"/>
                <a:cs typeface="Arial" pitchFamily="34" charset="0"/>
              </a:rPr>
              <a:t>	Például a takarítók a takarítást és a vegyszerek használatát vezetik 	egy táblázatban, amit aláírnak. </a:t>
            </a:r>
          </a:p>
          <a:p>
            <a:pPr lvl="0"/>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pic>
        <p:nvPicPr>
          <p:cNvPr id="5" name="Kép 4" descr="HACCP kör.png"/>
          <p:cNvPicPr/>
          <p:nvPr/>
        </p:nvPicPr>
        <p:blipFill>
          <a:blip r:embed="rId3" cstate="print"/>
          <a:srcRect l="30846" t="1038" r="58967" b="83178"/>
          <a:stretch>
            <a:fillRect/>
          </a:stretch>
        </p:blipFill>
        <p:spPr>
          <a:xfrm>
            <a:off x="10190968" y="1278996"/>
            <a:ext cx="1340632" cy="1253320"/>
          </a:xfrm>
          <a:prstGeom prst="rect">
            <a:avLst/>
          </a:prstGeom>
        </p:spPr>
      </p:pic>
      <p:sp>
        <p:nvSpPr>
          <p:cNvPr id="6" name="Téglalap 5"/>
          <p:cNvSpPr/>
          <p:nvPr/>
        </p:nvSpPr>
        <p:spPr>
          <a:xfrm>
            <a:off x="1650827" y="889993"/>
            <a:ext cx="4168101"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Egyéb feladatok</a:t>
            </a:r>
          </a:p>
          <a:p>
            <a:pPr marL="0" lvl="2"/>
            <a:endParaRPr lang="hu-HU" sz="2400" dirty="0">
              <a:solidFill>
                <a:schemeClr val="bg1"/>
              </a:solidFill>
            </a:endParaRPr>
          </a:p>
        </p:txBody>
      </p:sp>
      <p:sp>
        <p:nvSpPr>
          <p:cNvPr id="7" name="Ellipszis 6">
            <a:extLst>
              <a:ext uri="{FF2B5EF4-FFF2-40B4-BE49-F238E27FC236}">
                <a16:creationId xmlns:a16="http://schemas.microsoft.com/office/drawing/2014/main" xmlns="" id="{D3C8E738-26B0-446D-A0D4-EE41AD7EA92D}"/>
              </a:ext>
            </a:extLst>
          </p:cNvPr>
          <p:cNvSpPr/>
          <p:nvPr/>
        </p:nvSpPr>
        <p:spPr>
          <a:xfrm>
            <a:off x="398060" y="617768"/>
            <a:ext cx="1073624" cy="10597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400" b="1" dirty="0">
                <a:latin typeface="Arial" panose="020B0604020202020204" pitchFamily="34" charset="0"/>
                <a:cs typeface="Arial" panose="020B0604020202020204" pitchFamily="34" charset="0"/>
              </a:rPr>
              <a:t>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bg1"/>
                </a:solidFill>
                <a:latin typeface="Arial" panose="020B0604020202020204" pitchFamily="34" charset="0"/>
                <a:cs typeface="Arial" panose="020B0604020202020204" pitchFamily="34" charset="0"/>
              </a:rPr>
              <a:t>1. HACCP rendszer</a:t>
            </a:r>
          </a:p>
        </p:txBody>
      </p:sp>
      <p:sp>
        <p:nvSpPr>
          <p:cNvPr id="3" name="Szöveg helye 2"/>
          <p:cNvSpPr>
            <a:spLocks noGrp="1"/>
          </p:cNvSpPr>
          <p:nvPr>
            <p:ph type="body" idx="1"/>
          </p:nvPr>
        </p:nvSpPr>
        <p:spPr>
          <a:xfrm>
            <a:off x="729843" y="4736047"/>
            <a:ext cx="9250770" cy="1296264"/>
          </a:xfrm>
        </p:spPr>
        <p:txBody>
          <a:bodyPr>
            <a:normAutofit lnSpcReduction="10000"/>
          </a:bodyPr>
          <a:lstStyle/>
          <a:p>
            <a:pPr lvl="1">
              <a:spcBef>
                <a:spcPts val="600"/>
              </a:spcBef>
            </a:pPr>
            <a:r>
              <a:rPr lang="hu-HU" sz="2400" b="1" dirty="0">
                <a:solidFill>
                  <a:schemeClr val="bg2"/>
                </a:solidFill>
                <a:latin typeface="Arial" panose="020B0604020202020204" pitchFamily="34" charset="0"/>
                <a:cs typeface="Arial" panose="020B0604020202020204" pitchFamily="34" charset="0"/>
              </a:rPr>
              <a:t>Mit jelent a HACCP rendszer?</a:t>
            </a:r>
          </a:p>
          <a:p>
            <a:pPr lvl="1">
              <a:spcBef>
                <a:spcPts val="600"/>
              </a:spcBef>
            </a:pPr>
            <a:r>
              <a:rPr lang="hu-HU" sz="2400" b="1" dirty="0">
                <a:solidFill>
                  <a:schemeClr val="bg2"/>
                </a:solidFill>
                <a:latin typeface="Arial" panose="020B0604020202020204" pitchFamily="34" charset="0"/>
                <a:cs typeface="Arial" panose="020B0604020202020204" pitchFamily="34" charset="0"/>
              </a:rPr>
              <a:t>HACCP céljai</a:t>
            </a:r>
          </a:p>
          <a:p>
            <a:pPr lvl="1">
              <a:spcBef>
                <a:spcPts val="600"/>
              </a:spcBef>
            </a:pPr>
            <a:r>
              <a:rPr lang="hu-HU" sz="2400" b="1" dirty="0">
                <a:solidFill>
                  <a:schemeClr val="bg2"/>
                </a:solidFill>
                <a:latin typeface="Arial" panose="020B0604020202020204" pitchFamily="34" charset="0"/>
                <a:cs typeface="Arial" panose="020B0604020202020204" pitchFamily="34" charset="0"/>
              </a:rPr>
              <a:t>HACCP feladatai</a:t>
            </a: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2"/>
          <a:stretch>
            <a:fillRect/>
          </a:stretch>
        </p:blipFill>
        <p:spPr>
          <a:xfrm>
            <a:off x="10368694" y="0"/>
            <a:ext cx="1823306" cy="1710304"/>
          </a:xfrm>
          <a:prstGeom prst="rect">
            <a:avLst/>
          </a:prstGeom>
        </p:spPr>
      </p:pic>
    </p:spTree>
    <p:extLst>
      <p:ext uri="{BB962C8B-B14F-4D97-AF65-F5344CB8AC3E}">
        <p14:creationId xmlns:p14="http://schemas.microsoft.com/office/powerpoint/2010/main" xmlns="" val="372386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4956" y="2861733"/>
            <a:ext cx="9049615" cy="1915647"/>
          </a:xfrm>
        </p:spPr>
        <p:txBody>
          <a:bodyPr/>
          <a:lstStyle/>
          <a:p>
            <a:pPr lvl="0"/>
            <a:r>
              <a:rPr lang="hu-HU" b="1" dirty="0">
                <a:solidFill>
                  <a:schemeClr val="bg1"/>
                </a:solidFill>
                <a:latin typeface="Arial" panose="020B0604020202020204" pitchFamily="34" charset="0"/>
                <a:cs typeface="Arial" panose="020B0604020202020204" pitchFamily="34" charset="0"/>
              </a:rPr>
              <a:t>2. A veszélyek bemutatása</a:t>
            </a: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2"/>
          <a:stretch>
            <a:fillRect/>
          </a:stretch>
        </p:blipFill>
        <p:spPr>
          <a:xfrm>
            <a:off x="10204571" y="93617"/>
            <a:ext cx="1823306" cy="1710304"/>
          </a:xfrm>
          <a:prstGeom prst="rect">
            <a:avLst/>
          </a:prstGeom>
        </p:spPr>
      </p:pic>
      <p:sp>
        <p:nvSpPr>
          <p:cNvPr id="3" name="Szövegdoboz 2">
            <a:extLst>
              <a:ext uri="{FF2B5EF4-FFF2-40B4-BE49-F238E27FC236}">
                <a16:creationId xmlns:a16="http://schemas.microsoft.com/office/drawing/2014/main" xmlns="" id="{2FA643D7-0A13-417D-9D9F-5089AB3A67A3}"/>
              </a:ext>
            </a:extLst>
          </p:cNvPr>
          <p:cNvSpPr txBox="1"/>
          <p:nvPr/>
        </p:nvSpPr>
        <p:spPr>
          <a:xfrm>
            <a:off x="1154955" y="4763487"/>
            <a:ext cx="9171073" cy="830997"/>
          </a:xfrm>
          <a:prstGeom prst="rect">
            <a:avLst/>
          </a:prstGeom>
          <a:noFill/>
        </p:spPr>
        <p:txBody>
          <a:bodyPr wrap="square" rtlCol="0">
            <a:spAutoFit/>
          </a:bodyPr>
          <a:lstStyle/>
          <a:p>
            <a:r>
              <a:rPr lang="hu-HU" sz="2400" b="1" dirty="0">
                <a:solidFill>
                  <a:schemeClr val="bg2"/>
                </a:solidFill>
                <a:latin typeface="Arial" panose="020B0604020202020204" pitchFamily="34" charset="0"/>
                <a:cs typeface="Arial" panose="020B0604020202020204" pitchFamily="34" charset="0"/>
              </a:rPr>
              <a:t>Veszélyfajták ismertetése</a:t>
            </a:r>
          </a:p>
          <a:p>
            <a:r>
              <a:rPr lang="hu-HU" sz="2400" b="1" dirty="0">
                <a:solidFill>
                  <a:schemeClr val="bg2"/>
                </a:solidFill>
                <a:latin typeface="Arial" panose="020B0604020202020204" pitchFamily="34" charset="0"/>
                <a:cs typeface="Arial" panose="020B0604020202020204" pitchFamily="34" charset="0"/>
              </a:rPr>
              <a:t>A fertőzött étel káros hatása az emberre</a:t>
            </a:r>
          </a:p>
        </p:txBody>
      </p:sp>
    </p:spTree>
    <p:extLst>
      <p:ext uri="{BB962C8B-B14F-4D97-AF65-F5344CB8AC3E}">
        <p14:creationId xmlns:p14="http://schemas.microsoft.com/office/powerpoint/2010/main" xmlns="" val="125673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349623" y="0"/>
            <a:ext cx="10247002" cy="1938992"/>
          </a:xfrm>
          <a:prstGeom prst="rect">
            <a:avLst/>
          </a:prstGeom>
        </p:spPr>
        <p:txBody>
          <a:bodyPr wrap="square">
            <a:spAutoFit/>
          </a:bodyPr>
          <a:lstStyle/>
          <a:p>
            <a:pPr marL="0" lvl="2"/>
            <a:r>
              <a:rPr lang="hu-HU" sz="2800" dirty="0">
                <a:solidFill>
                  <a:schemeClr val="bg1"/>
                </a:solidFill>
                <a:latin typeface="Arial" panose="020B0604020202020204" pitchFamily="34" charset="0"/>
                <a:ea typeface="+mj-ea"/>
                <a:cs typeface="Arial" panose="020B0604020202020204" pitchFamily="34" charset="0"/>
              </a:rPr>
              <a:t>Az alapanyag, az élelmiszer és az étel mindig </a:t>
            </a:r>
            <a:r>
              <a:rPr lang="hu-HU" sz="2800" b="1" dirty="0">
                <a:solidFill>
                  <a:schemeClr val="bg1"/>
                </a:solidFill>
                <a:latin typeface="Arial" panose="020B0604020202020204" pitchFamily="34" charset="0"/>
                <a:ea typeface="+mj-ea"/>
                <a:cs typeface="Arial" panose="020B0604020202020204" pitchFamily="34" charset="0"/>
              </a:rPr>
              <a:t>veszély</a:t>
            </a:r>
            <a:r>
              <a:rPr lang="hu-HU" sz="2800" dirty="0">
                <a:solidFill>
                  <a:schemeClr val="bg1"/>
                </a:solidFill>
                <a:latin typeface="Arial" panose="020B0604020202020204" pitchFamily="34" charset="0"/>
                <a:ea typeface="+mj-ea"/>
                <a:cs typeface="Arial" panose="020B0604020202020204" pitchFamily="34" charset="0"/>
              </a:rPr>
              <a:t>ben van, pusztán attól, hogy </a:t>
            </a:r>
            <a:r>
              <a:rPr lang="hu-HU" sz="2800" b="1" dirty="0">
                <a:solidFill>
                  <a:schemeClr val="bg1"/>
                </a:solidFill>
                <a:latin typeface="Arial" panose="020B0604020202020204" pitchFamily="34" charset="0"/>
                <a:ea typeface="+mj-ea"/>
                <a:cs typeface="Arial" panose="020B0604020202020204" pitchFamily="34" charset="0"/>
              </a:rPr>
              <a:t>érintkezik a környezettel és emberekkel</a:t>
            </a:r>
            <a:r>
              <a:rPr lang="hu-HU" sz="2800" dirty="0">
                <a:solidFill>
                  <a:schemeClr val="bg1"/>
                </a:solidFill>
                <a:latin typeface="Arial" panose="020B0604020202020204" pitchFamily="34" charset="0"/>
                <a:ea typeface="+mj-ea"/>
                <a:cs typeface="Arial" panose="020B0604020202020204" pitchFamily="34" charset="0"/>
              </a:rPr>
              <a:t>. </a:t>
            </a:r>
          </a:p>
          <a:p>
            <a:pPr marL="0" lvl="2"/>
            <a:endParaRPr lang="hu-HU" sz="2400" b="1" dirty="0">
              <a:solidFill>
                <a:schemeClr val="bg2"/>
              </a:solidFill>
              <a:latin typeface="Arial" panose="020B0604020202020204" pitchFamily="34" charset="0"/>
              <a:ea typeface="+mj-ea"/>
              <a:cs typeface="Arial" panose="020B0604020202020204" pitchFamily="34" charset="0"/>
            </a:endParaRPr>
          </a:p>
          <a:p>
            <a:pPr marL="0" lvl="2"/>
            <a:r>
              <a:rPr lang="hu-HU" sz="2400" b="1" dirty="0">
                <a:solidFill>
                  <a:schemeClr val="bg2"/>
                </a:solidFill>
                <a:latin typeface="Arial" panose="020B0604020202020204" pitchFamily="34" charset="0"/>
                <a:ea typeface="+mj-ea"/>
                <a:cs typeface="Arial" panose="020B0604020202020204" pitchFamily="34" charset="0"/>
              </a:rPr>
              <a:t>Mi mindennel érintkezhet az alapanyag?</a:t>
            </a:r>
          </a:p>
          <a:p>
            <a:pPr marL="0" lvl="2"/>
            <a:endParaRPr lang="hu-HU" sz="1600"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1630899791"/>
              </p:ext>
            </p:extLst>
          </p:nvPr>
        </p:nvGraphicFramePr>
        <p:xfrm>
          <a:off x="1390552" y="1869740"/>
          <a:ext cx="8981746" cy="4578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xmlns="" id="{FE879AC5-13CB-4C49-B0FC-E79CD54FE4E3}"/>
              </a:ext>
            </a:extLst>
          </p:cNvPr>
          <p:cNvPicPr>
            <a:picLocks noChangeAspect="1"/>
          </p:cNvPicPr>
          <p:nvPr/>
        </p:nvPicPr>
        <p:blipFill>
          <a:blip r:embed="rId8"/>
          <a:stretch>
            <a:fillRect/>
          </a:stretch>
        </p:blipFill>
        <p:spPr>
          <a:xfrm>
            <a:off x="10461811" y="93617"/>
            <a:ext cx="1566065" cy="14690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3128926746"/>
              </p:ext>
            </p:extLst>
          </p:nvPr>
        </p:nvGraphicFramePr>
        <p:xfrm>
          <a:off x="721625" y="1540680"/>
          <a:ext cx="9769912" cy="4728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églalap 3"/>
          <p:cNvSpPr/>
          <p:nvPr/>
        </p:nvSpPr>
        <p:spPr>
          <a:xfrm>
            <a:off x="555351" y="224040"/>
            <a:ext cx="9504376" cy="1077218"/>
          </a:xfrm>
          <a:prstGeom prst="rect">
            <a:avLst/>
          </a:prstGeom>
        </p:spPr>
        <p:txBody>
          <a:bodyPr wrap="square">
            <a:spAutoFit/>
          </a:bodyPr>
          <a:lstStyle/>
          <a:p>
            <a:pPr marL="0" lvl="2"/>
            <a:endParaRPr lang="hu-HU" sz="2400" b="1" dirty="0">
              <a:solidFill>
                <a:schemeClr val="bg2"/>
              </a:solidFill>
              <a:latin typeface="Arial" panose="020B0604020202020204" pitchFamily="34" charset="0"/>
              <a:ea typeface="+mj-ea"/>
              <a:cs typeface="Arial" panose="020B0604020202020204" pitchFamily="34" charset="0"/>
            </a:endParaRPr>
          </a:p>
          <a:p>
            <a:pPr marL="0" lvl="2"/>
            <a:r>
              <a:rPr lang="hu-HU" sz="2400" b="1" dirty="0">
                <a:solidFill>
                  <a:schemeClr val="bg2"/>
                </a:solidFill>
                <a:latin typeface="Arial" panose="020B0604020202020204" pitchFamily="34" charset="0"/>
                <a:ea typeface="+mj-ea"/>
                <a:cs typeface="Arial" panose="020B0604020202020204" pitchFamily="34" charset="0"/>
              </a:rPr>
              <a:t>Mi mindennel érintkezhet még az alapanyag?</a:t>
            </a:r>
          </a:p>
          <a:p>
            <a:pPr marL="0" lvl="2"/>
            <a:endParaRPr lang="hu-HU" sz="1600" dirty="0">
              <a:solidFill>
                <a:schemeClr val="bg1"/>
              </a:solidFill>
            </a:endParaRPr>
          </a:p>
        </p:txBody>
      </p:sp>
      <p:pic>
        <p:nvPicPr>
          <p:cNvPr id="5" name="Kép 4" descr="A képen rajz látható&#10;&#10;Automatikusan generált leírás">
            <a:extLst>
              <a:ext uri="{FF2B5EF4-FFF2-40B4-BE49-F238E27FC236}">
                <a16:creationId xmlns:a16="http://schemas.microsoft.com/office/drawing/2014/main" xmlns="" id="{4F5383B1-7347-4A6C-B4A6-ADF126A3B0B9}"/>
              </a:ext>
            </a:extLst>
          </p:cNvPr>
          <p:cNvPicPr>
            <a:picLocks noChangeAspect="1"/>
          </p:cNvPicPr>
          <p:nvPr/>
        </p:nvPicPr>
        <p:blipFill>
          <a:blip r:embed="rId8"/>
          <a:stretch>
            <a:fillRect/>
          </a:stretch>
        </p:blipFill>
        <p:spPr>
          <a:xfrm>
            <a:off x="10204571" y="93617"/>
            <a:ext cx="1823306" cy="17103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758741" y="304789"/>
            <a:ext cx="7580042"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Veszélyfajták</a:t>
            </a:r>
          </a:p>
          <a:p>
            <a:pPr marL="0" lvl="2"/>
            <a:endParaRPr lang="hu-HU" sz="2400" dirty="0">
              <a:solidFill>
                <a:schemeClr val="bg1"/>
              </a:solidFill>
            </a:endParaRPr>
          </a:p>
        </p:txBody>
      </p:sp>
      <p:sp>
        <p:nvSpPr>
          <p:cNvPr id="7" name="Tartalom helye 6"/>
          <p:cNvSpPr>
            <a:spLocks noGrp="1"/>
          </p:cNvSpPr>
          <p:nvPr>
            <p:ph idx="1"/>
          </p:nvPr>
        </p:nvSpPr>
        <p:spPr>
          <a:xfrm>
            <a:off x="1103312" y="1848202"/>
            <a:ext cx="8946541" cy="4195481"/>
          </a:xfrm>
        </p:spPr>
        <p:txBody>
          <a:bodyPr/>
          <a:lstStyle/>
          <a:p>
            <a:r>
              <a:rPr lang="hu-HU" sz="3200" dirty="0">
                <a:solidFill>
                  <a:schemeClr val="bg1"/>
                </a:solidFill>
                <a:latin typeface="Arial" pitchFamily="34" charset="0"/>
                <a:cs typeface="Arial" pitchFamily="34" charset="0"/>
              </a:rPr>
              <a:t>A veszélyek között megkülönböztetjük </a:t>
            </a:r>
          </a:p>
          <a:p>
            <a:pPr lvl="1"/>
            <a:r>
              <a:rPr lang="hu-HU" sz="3200" dirty="0">
                <a:solidFill>
                  <a:schemeClr val="bg1"/>
                </a:solidFill>
                <a:latin typeface="Arial" pitchFamily="34" charset="0"/>
                <a:cs typeface="Arial" pitchFamily="34" charset="0"/>
              </a:rPr>
              <a:t>a fizikai, </a:t>
            </a:r>
          </a:p>
          <a:p>
            <a:pPr lvl="1"/>
            <a:r>
              <a:rPr lang="hu-HU" sz="3200" dirty="0">
                <a:solidFill>
                  <a:schemeClr val="bg1"/>
                </a:solidFill>
                <a:latin typeface="Arial" pitchFamily="34" charset="0"/>
                <a:cs typeface="Arial" pitchFamily="34" charset="0"/>
              </a:rPr>
              <a:t>a kémiai </a:t>
            </a:r>
          </a:p>
          <a:p>
            <a:pPr lvl="1"/>
            <a:r>
              <a:rPr lang="hu-HU" sz="3200" dirty="0">
                <a:solidFill>
                  <a:schemeClr val="bg1"/>
                </a:solidFill>
                <a:latin typeface="Arial" pitchFamily="34" charset="0"/>
                <a:cs typeface="Arial" pitchFamily="34" charset="0"/>
              </a:rPr>
              <a:t>és a biológiai veszélyeket. </a:t>
            </a:r>
          </a:p>
          <a:p>
            <a:endParaRPr lang="hu-HU" dirty="0"/>
          </a:p>
        </p:txBody>
      </p:sp>
      <p:pic>
        <p:nvPicPr>
          <p:cNvPr id="4" name="Kép 3" descr="A képen rajz látható&#10;&#10;Automatikusan generált leírás">
            <a:extLst>
              <a:ext uri="{FF2B5EF4-FFF2-40B4-BE49-F238E27FC236}">
                <a16:creationId xmlns:a16="http://schemas.microsoft.com/office/drawing/2014/main" xmlns="" id="{1FFC1AB1-FF15-4764-83C4-EE8493010B57}"/>
              </a:ext>
            </a:extLst>
          </p:cNvPr>
          <p:cNvPicPr>
            <a:picLocks noChangeAspect="1"/>
          </p:cNvPicPr>
          <p:nvPr/>
        </p:nvPicPr>
        <p:blipFill>
          <a:blip r:embed="rId3"/>
          <a:stretch>
            <a:fillRect/>
          </a:stretch>
        </p:blipFill>
        <p:spPr>
          <a:xfrm>
            <a:off x="10204571" y="93617"/>
            <a:ext cx="1823306" cy="171030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567336" y="1056628"/>
            <a:ext cx="8946541" cy="4195481"/>
          </a:xfrm>
        </p:spPr>
        <p:txBody>
          <a:bodyPr>
            <a:noAutofit/>
          </a:bodyPr>
          <a:lstStyle/>
          <a:p>
            <a:r>
              <a:rPr lang="hu-HU" sz="2600" dirty="0">
                <a:solidFill>
                  <a:schemeClr val="bg1"/>
                </a:solidFill>
                <a:latin typeface="Arial" pitchFamily="34" charset="0"/>
                <a:cs typeface="Arial" pitchFamily="34" charset="0"/>
              </a:rPr>
              <a:t>Olyan idegen anyagok, melyek az élelmiszerbe kerülve sérülést vagy undort keltenek az ételt elfogyasztó emberben.</a:t>
            </a:r>
          </a:p>
          <a:p>
            <a:r>
              <a:rPr lang="hu-HU" sz="2600" dirty="0">
                <a:solidFill>
                  <a:schemeClr val="bg1"/>
                </a:solidFill>
                <a:latin typeface="Arial" pitchFamily="34" charset="0"/>
                <a:cs typeface="Arial" pitchFamily="34" charset="0"/>
              </a:rPr>
              <a:t>Ezek az idegen anyagok általában láthatóak, megkülönböztethetőek az élelmiszertől, pl. kavics, szálka, fadarab, hajszál, toll, rovarok.</a:t>
            </a:r>
          </a:p>
          <a:p>
            <a:endParaRPr lang="hu-HU" sz="2400" dirty="0">
              <a:solidFill>
                <a:schemeClr val="bg1"/>
              </a:solidFill>
              <a:latin typeface="Arial" pitchFamily="34" charset="0"/>
              <a:cs typeface="Arial" pitchFamily="34" charset="0"/>
            </a:endParaRPr>
          </a:p>
        </p:txBody>
      </p:sp>
      <p:sp>
        <p:nvSpPr>
          <p:cNvPr id="6" name="Téglalap 5"/>
          <p:cNvSpPr/>
          <p:nvPr/>
        </p:nvSpPr>
        <p:spPr>
          <a:xfrm>
            <a:off x="908865" y="291142"/>
            <a:ext cx="4168101"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Fizikai veszélyek</a:t>
            </a:r>
          </a:p>
          <a:p>
            <a:pPr marL="0" lvl="2"/>
            <a:endParaRPr lang="hu-HU" sz="2400" dirty="0">
              <a:solidFill>
                <a:schemeClr val="bg1"/>
              </a:solidFill>
            </a:endParaRPr>
          </a:p>
        </p:txBody>
      </p:sp>
      <p:grpSp>
        <p:nvGrpSpPr>
          <p:cNvPr id="14" name="Csoportba foglalás 13"/>
          <p:cNvGrpSpPr/>
          <p:nvPr/>
        </p:nvGrpSpPr>
        <p:grpSpPr>
          <a:xfrm>
            <a:off x="459475" y="3990786"/>
            <a:ext cx="11273049" cy="1746913"/>
            <a:chOff x="464024" y="3698543"/>
            <a:chExt cx="11273049" cy="1746913"/>
          </a:xfrm>
        </p:grpSpPr>
        <p:grpSp>
          <p:nvGrpSpPr>
            <p:cNvPr id="13" name="Csoportba foglalás 12"/>
            <p:cNvGrpSpPr/>
            <p:nvPr/>
          </p:nvGrpSpPr>
          <p:grpSpPr>
            <a:xfrm>
              <a:off x="464024" y="3724304"/>
              <a:ext cx="8884690" cy="1721152"/>
              <a:chOff x="1460311" y="3601474"/>
              <a:chExt cx="8884690" cy="1721152"/>
            </a:xfrm>
          </p:grpSpPr>
          <p:pic>
            <p:nvPicPr>
              <p:cNvPr id="7" name="Kép 6" descr="burger___Gallery.jpg"/>
              <p:cNvPicPr/>
              <p:nvPr/>
            </p:nvPicPr>
            <p:blipFill>
              <a:blip r:embed="rId3" cstate="print"/>
              <a:srcRect l="11033" t="35499" r="13670"/>
              <a:stretch>
                <a:fillRect/>
              </a:stretch>
            </p:blipFill>
            <p:spPr>
              <a:xfrm>
                <a:off x="5172501" y="3630304"/>
                <a:ext cx="2210937" cy="1651379"/>
              </a:xfrm>
              <a:prstGeom prst="rect">
                <a:avLst/>
              </a:prstGeom>
              <a:ln>
                <a:noFill/>
              </a:ln>
              <a:effectLst>
                <a:outerShdw blurRad="292100" dist="139700" dir="2700000" algn="tl" rotWithShape="0">
                  <a:srgbClr val="333333">
                    <a:alpha val="65000"/>
                  </a:srgbClr>
                </a:outerShdw>
              </a:effectLst>
            </p:spPr>
          </p:pic>
          <p:pic>
            <p:nvPicPr>
              <p:cNvPr id="8" name="Kép 7" descr="Hajszál a kaján.jpg"/>
              <p:cNvPicPr/>
              <p:nvPr/>
            </p:nvPicPr>
            <p:blipFill>
              <a:blip r:embed="rId4" cstate="print"/>
              <a:srcRect l="65640" t="63684" r="10792" b="5614"/>
              <a:stretch>
                <a:fillRect/>
              </a:stretch>
            </p:blipFill>
            <p:spPr>
              <a:xfrm>
                <a:off x="3256413" y="3618860"/>
                <a:ext cx="1656780" cy="1703766"/>
              </a:xfrm>
              <a:prstGeom prst="rect">
                <a:avLst/>
              </a:prstGeom>
              <a:ln>
                <a:noFill/>
              </a:ln>
              <a:effectLst>
                <a:outerShdw blurRad="292100" dist="139700" dir="2700000" algn="tl" rotWithShape="0">
                  <a:srgbClr val="333333">
                    <a:alpha val="65000"/>
                  </a:srgbClr>
                </a:outerShdw>
              </a:effectLst>
            </p:spPr>
          </p:pic>
          <p:pic>
            <p:nvPicPr>
              <p:cNvPr id="10" name="Kép 9" descr="idegen.jpg"/>
              <p:cNvPicPr/>
              <p:nvPr/>
            </p:nvPicPr>
            <p:blipFill>
              <a:blip r:embed="rId5" cstate="print"/>
              <a:stretch>
                <a:fillRect/>
              </a:stretch>
            </p:blipFill>
            <p:spPr>
              <a:xfrm>
                <a:off x="1460311" y="3650704"/>
                <a:ext cx="1528548" cy="1671922"/>
              </a:xfrm>
              <a:prstGeom prst="rect">
                <a:avLst/>
              </a:prstGeom>
              <a:ln>
                <a:noFill/>
              </a:ln>
              <a:effectLst>
                <a:outerShdw blurRad="292100" dist="139700" dir="2700000" algn="tl" rotWithShape="0">
                  <a:srgbClr val="333333">
                    <a:alpha val="65000"/>
                  </a:srgbClr>
                </a:outerShdw>
              </a:effectLst>
            </p:spPr>
          </p:pic>
          <p:pic>
            <p:nvPicPr>
              <p:cNvPr id="11" name="Kép 10" descr="toll.jpg"/>
              <p:cNvPicPr/>
              <p:nvPr/>
            </p:nvPicPr>
            <p:blipFill>
              <a:blip r:embed="rId6" cstate="print"/>
              <a:srcRect r="5320"/>
              <a:stretch>
                <a:fillRect/>
              </a:stretch>
            </p:blipFill>
            <p:spPr>
              <a:xfrm>
                <a:off x="8442398" y="3601474"/>
                <a:ext cx="1902603" cy="1693858"/>
              </a:xfrm>
              <a:prstGeom prst="rect">
                <a:avLst/>
              </a:prstGeom>
              <a:ln>
                <a:noFill/>
              </a:ln>
              <a:effectLst>
                <a:outerShdw blurRad="292100" dist="139700" dir="2700000" algn="tl" rotWithShape="0">
                  <a:srgbClr val="333333">
                    <a:alpha val="65000"/>
                  </a:srgbClr>
                </a:outerShdw>
              </a:effectLst>
            </p:spPr>
          </p:pic>
        </p:grpSp>
        <p:pic>
          <p:nvPicPr>
            <p:cNvPr id="12" name="Kép 11" descr="Contamination-detection-needs-to-improve-to-appease-retailers-says-Mettler-Toledo_wrbm_large.jpg"/>
            <p:cNvPicPr/>
            <p:nvPr/>
          </p:nvPicPr>
          <p:blipFill>
            <a:blip r:embed="rId7" cstate="print"/>
            <a:srcRect l="23130" r="4560"/>
            <a:stretch>
              <a:fillRect/>
            </a:stretch>
          </p:blipFill>
          <p:spPr>
            <a:xfrm>
              <a:off x="9608023" y="3698543"/>
              <a:ext cx="2129050" cy="1705969"/>
            </a:xfrm>
            <a:prstGeom prst="rect">
              <a:avLst/>
            </a:prstGeom>
            <a:ln>
              <a:noFill/>
            </a:ln>
            <a:effectLst>
              <a:outerShdw blurRad="292100" dist="139700" dir="2700000" algn="tl" rotWithShape="0">
                <a:srgbClr val="333333">
                  <a:alpha val="65000"/>
                </a:srgbClr>
              </a:outerShdw>
            </a:effectLst>
          </p:spPr>
        </p:pic>
      </p:grpSp>
      <p:sp>
        <p:nvSpPr>
          <p:cNvPr id="15" name="Téglalap 14"/>
          <p:cNvSpPr/>
          <p:nvPr/>
        </p:nvSpPr>
        <p:spPr>
          <a:xfrm>
            <a:off x="541361" y="5897640"/>
            <a:ext cx="5800298" cy="400110"/>
          </a:xfrm>
          <a:prstGeom prst="rect">
            <a:avLst/>
          </a:prstGeom>
        </p:spPr>
        <p:txBody>
          <a:bodyPr wrap="square">
            <a:spAutoFit/>
          </a:bodyPr>
          <a:lstStyle/>
          <a:p>
            <a:r>
              <a:rPr lang="hu-HU" sz="2000" b="1" dirty="0">
                <a:solidFill>
                  <a:schemeClr val="bg2"/>
                </a:solidFill>
                <a:latin typeface="Arial" panose="020B0604020202020204" pitchFamily="34" charset="0"/>
                <a:cs typeface="Arial" panose="020B0604020202020204" pitchFamily="34" charset="0"/>
              </a:rPr>
              <a:t>Fém kapocs, hajszál és biztosító tű az ételben</a:t>
            </a:r>
          </a:p>
        </p:txBody>
      </p:sp>
      <p:sp>
        <p:nvSpPr>
          <p:cNvPr id="16" name="Téglalap 15"/>
          <p:cNvSpPr/>
          <p:nvPr/>
        </p:nvSpPr>
        <p:spPr>
          <a:xfrm>
            <a:off x="7927077" y="5858972"/>
            <a:ext cx="3518847"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Toll a rosszul megtisztított csirkéről és csótány</a:t>
            </a:r>
          </a:p>
        </p:txBody>
      </p:sp>
      <p:pic>
        <p:nvPicPr>
          <p:cNvPr id="17" name="Kép 16" descr="A képen rajz látható&#10;&#10;Automatikusan generált leírás">
            <a:extLst>
              <a:ext uri="{FF2B5EF4-FFF2-40B4-BE49-F238E27FC236}">
                <a16:creationId xmlns:a16="http://schemas.microsoft.com/office/drawing/2014/main" xmlns="" id="{1530632D-47F7-402A-831C-A820676CD524}"/>
              </a:ext>
            </a:extLst>
          </p:cNvPr>
          <p:cNvPicPr>
            <a:picLocks noChangeAspect="1"/>
          </p:cNvPicPr>
          <p:nvPr/>
        </p:nvPicPr>
        <p:blipFill>
          <a:blip r:embed="rId8"/>
          <a:stretch>
            <a:fillRect/>
          </a:stretch>
        </p:blipFill>
        <p:spPr>
          <a:xfrm>
            <a:off x="10204571" y="93617"/>
            <a:ext cx="1823306" cy="17103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32891" y="1612584"/>
            <a:ext cx="10926217" cy="4826315"/>
          </a:xfrm>
        </p:spPr>
        <p:txBody>
          <a:bodyPr>
            <a:noAutofit/>
          </a:bodyPr>
          <a:lstStyle/>
          <a:p>
            <a:endParaRPr lang="hu-HU" sz="2600" dirty="0">
              <a:solidFill>
                <a:schemeClr val="bg1"/>
              </a:solidFill>
              <a:latin typeface="Arial" pitchFamily="34" charset="0"/>
              <a:cs typeface="Arial" pitchFamily="34" charset="0"/>
            </a:endParaRPr>
          </a:p>
          <a:p>
            <a:r>
              <a:rPr lang="hu-HU" sz="2600" dirty="0">
                <a:solidFill>
                  <a:schemeClr val="bg1"/>
                </a:solidFill>
                <a:latin typeface="Arial" pitchFamily="34" charset="0"/>
                <a:cs typeface="Arial" pitchFamily="34" charset="0"/>
              </a:rPr>
              <a:t>Az élelmiszerbe kívülről bekerülő, egészségre ártalmas vegyi anyagok.</a:t>
            </a:r>
          </a:p>
          <a:p>
            <a:endParaRPr lang="hu-HU" sz="2600" dirty="0">
              <a:solidFill>
                <a:schemeClr val="bg1"/>
              </a:solidFill>
              <a:latin typeface="Arial" pitchFamily="34" charset="0"/>
              <a:cs typeface="Arial" pitchFamily="34" charset="0"/>
            </a:endParaRPr>
          </a:p>
          <a:p>
            <a:r>
              <a:rPr lang="hu-HU" sz="2600" dirty="0">
                <a:solidFill>
                  <a:schemeClr val="bg1"/>
                </a:solidFill>
                <a:latin typeface="Arial" pitchFamily="34" charset="0"/>
                <a:cs typeface="Arial" pitchFamily="34" charset="0"/>
              </a:rPr>
              <a:t>Három nagy csoportba soroljuk </a:t>
            </a:r>
            <a:r>
              <a:rPr lang="hu-HU" sz="2600" dirty="0" smtClean="0">
                <a:solidFill>
                  <a:schemeClr val="bg1"/>
                </a:solidFill>
                <a:latin typeface="Arial" pitchFamily="34" charset="0"/>
                <a:cs typeface="Arial" pitchFamily="34" charset="0"/>
              </a:rPr>
              <a:t>ezeket a vendéglátóipar és élelmiszerek kapcsán:</a:t>
            </a:r>
            <a:endParaRPr lang="hu-HU" sz="2600" dirty="0">
              <a:solidFill>
                <a:schemeClr val="bg1"/>
              </a:solidFill>
              <a:latin typeface="Arial" pitchFamily="34" charset="0"/>
              <a:cs typeface="Arial" pitchFamily="34" charset="0"/>
            </a:endParaRPr>
          </a:p>
          <a:p>
            <a:pPr marL="0" indent="0">
              <a:buNone/>
            </a:pPr>
            <a:r>
              <a:rPr lang="hu-HU" sz="2600" dirty="0">
                <a:solidFill>
                  <a:schemeClr val="bg1"/>
                </a:solidFill>
                <a:latin typeface="Arial" pitchFamily="34" charset="0"/>
                <a:cs typeface="Arial" pitchFamily="34" charset="0"/>
              </a:rPr>
              <a:t>	1. Természetes mérgezőanyagok és allergének;</a:t>
            </a:r>
          </a:p>
          <a:p>
            <a:pPr marL="0" indent="0">
              <a:buNone/>
            </a:pPr>
            <a:r>
              <a:rPr lang="hu-HU" sz="2600" dirty="0">
                <a:solidFill>
                  <a:schemeClr val="bg1"/>
                </a:solidFill>
                <a:latin typeface="Arial" pitchFamily="34" charset="0"/>
                <a:cs typeface="Arial" pitchFamily="34" charset="0"/>
              </a:rPr>
              <a:t>	2. Szándékosan az alapanyagba vagy az élelmiszerbe tett anyagok;</a:t>
            </a:r>
          </a:p>
          <a:p>
            <a:pPr marL="0" indent="0">
              <a:buNone/>
            </a:pPr>
            <a:r>
              <a:rPr lang="hu-HU" sz="2600" dirty="0">
                <a:solidFill>
                  <a:schemeClr val="bg1"/>
                </a:solidFill>
                <a:latin typeface="Arial" pitchFamily="34" charset="0"/>
                <a:cs typeface="Arial" pitchFamily="34" charset="0"/>
              </a:rPr>
              <a:t>	3. </a:t>
            </a:r>
            <a:r>
              <a:rPr lang="hu-HU" sz="2600" dirty="0" smtClean="0">
                <a:solidFill>
                  <a:schemeClr val="bg1"/>
                </a:solidFill>
                <a:latin typeface="Arial" pitchFamily="34" charset="0"/>
                <a:cs typeface="Arial" pitchFamily="34" charset="0"/>
              </a:rPr>
              <a:t>Környezeti kémiai szennyezőanyagok</a:t>
            </a:r>
            <a:r>
              <a:rPr lang="hu-HU" sz="2600" dirty="0">
                <a:solidFill>
                  <a:schemeClr val="bg1"/>
                </a:solidFill>
                <a:latin typeface="Arial" pitchFamily="34" charset="0"/>
                <a:cs typeface="Arial" pitchFamily="34" charset="0"/>
              </a:rPr>
              <a:t>.</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6" name="Téglalap 5"/>
          <p:cNvSpPr/>
          <p:nvPr/>
        </p:nvSpPr>
        <p:spPr>
          <a:xfrm>
            <a:off x="745083" y="596921"/>
            <a:ext cx="4168101"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Kémiai veszélyek</a:t>
            </a:r>
          </a:p>
          <a:p>
            <a:pPr marL="0" lvl="2"/>
            <a:endParaRPr lang="hu-HU" sz="2400" dirty="0">
              <a:solidFill>
                <a:schemeClr val="bg1"/>
              </a:solidFill>
            </a:endParaRPr>
          </a:p>
        </p:txBody>
      </p:sp>
      <p:pic>
        <p:nvPicPr>
          <p:cNvPr id="5" name="Kép 4" descr="A képen rajz látható&#10;&#10;Automatikusan generált leírás">
            <a:extLst>
              <a:ext uri="{FF2B5EF4-FFF2-40B4-BE49-F238E27FC236}">
                <a16:creationId xmlns:a16="http://schemas.microsoft.com/office/drawing/2014/main" xmlns="" id="{6FCC9C2D-F5C7-4A3C-84F0-6AA7D28B9FDA}"/>
              </a:ext>
            </a:extLst>
          </p:cNvPr>
          <p:cNvPicPr>
            <a:picLocks noChangeAspect="1"/>
          </p:cNvPicPr>
          <p:nvPr/>
        </p:nvPicPr>
        <p:blipFill>
          <a:blip r:embed="rId3"/>
          <a:stretch>
            <a:fillRect/>
          </a:stretch>
        </p:blipFill>
        <p:spPr>
          <a:xfrm>
            <a:off x="10204571" y="93617"/>
            <a:ext cx="1823306" cy="1710304"/>
          </a:xfrm>
          <a:prstGeom prst="rect">
            <a:avLst/>
          </a:prstGeom>
        </p:spPr>
      </p:pic>
    </p:spTree>
    <p:extLst>
      <p:ext uri="{BB962C8B-B14F-4D97-AF65-F5344CB8AC3E}">
        <p14:creationId xmlns:p14="http://schemas.microsoft.com/office/powerpoint/2010/main" xmlns="" val="335518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8357" y="1736558"/>
            <a:ext cx="10701834" cy="5121442"/>
          </a:xfrm>
        </p:spPr>
        <p:txBody>
          <a:bodyPr>
            <a:noAutofit/>
          </a:bodyPr>
          <a:lstStyle/>
          <a:p>
            <a:pPr marL="0" lvl="1" indent="0" algn="l" defTabSz="711200">
              <a:lnSpc>
                <a:spcPct val="90000"/>
              </a:lnSpc>
              <a:spcBef>
                <a:spcPct val="0"/>
              </a:spcBef>
              <a:spcAft>
                <a:spcPct val="15000"/>
              </a:spcAft>
              <a:buNone/>
            </a:pPr>
            <a:r>
              <a:rPr lang="hu-HU" sz="2800" b="0" kern="1200" dirty="0">
                <a:solidFill>
                  <a:schemeClr val="bg1"/>
                </a:solidFill>
                <a:latin typeface="Arial" pitchFamily="34" charset="0"/>
                <a:cs typeface="Arial" pitchFamily="34" charset="0"/>
              </a:rPr>
              <a:t>Ezek már természetes módon benne vannak az alapanyagban.</a:t>
            </a:r>
          </a:p>
          <a:p>
            <a:pPr marL="457200" lvl="1" indent="-457200" algn="l" defTabSz="711200">
              <a:lnSpc>
                <a:spcPct val="90000"/>
              </a:lnSpc>
              <a:spcBef>
                <a:spcPct val="0"/>
              </a:spcBef>
              <a:spcAft>
                <a:spcPct val="15000"/>
              </a:spcAft>
              <a:buFont typeface="Wingdings" panose="05000000000000000000" pitchFamily="2" charset="2"/>
              <a:buChar char="v"/>
            </a:pPr>
            <a:endParaRPr lang="hu-HU" sz="2800" b="0" kern="1200" dirty="0">
              <a:solidFill>
                <a:schemeClr val="bg1"/>
              </a:solidFill>
              <a:latin typeface="Arial" pitchFamily="34" charset="0"/>
              <a:cs typeface="Arial" pitchFamily="34" charset="0"/>
            </a:endParaRPr>
          </a:p>
          <a:p>
            <a:pPr marL="457200" lvl="1" indent="-457200" algn="l" defTabSz="711200">
              <a:lnSpc>
                <a:spcPct val="90000"/>
              </a:lnSpc>
              <a:spcBef>
                <a:spcPct val="0"/>
              </a:spcBef>
              <a:spcAft>
                <a:spcPct val="15000"/>
              </a:spcAft>
              <a:buFont typeface="Wingdings" panose="05000000000000000000" pitchFamily="2" charset="2"/>
              <a:buChar char="Ø"/>
            </a:pPr>
            <a:r>
              <a:rPr lang="hu-HU" sz="2800" b="1" kern="1200" dirty="0">
                <a:solidFill>
                  <a:schemeClr val="bg1"/>
                </a:solidFill>
                <a:latin typeface="Arial" pitchFamily="34" charset="0"/>
                <a:cs typeface="Arial" pitchFamily="34" charset="0"/>
              </a:rPr>
              <a:t>Toxinok</a:t>
            </a:r>
            <a:r>
              <a:rPr lang="hu-HU" sz="2800" b="0" kern="1200" dirty="0">
                <a:solidFill>
                  <a:schemeClr val="bg1"/>
                </a:solidFill>
                <a:latin typeface="Arial" pitchFamily="34" charset="0"/>
                <a:cs typeface="Arial" pitchFamily="34" charset="0"/>
              </a:rPr>
              <a:t>: </a:t>
            </a:r>
            <a:r>
              <a:rPr lang="hu-HU" sz="2800" kern="1200" dirty="0">
                <a:solidFill>
                  <a:schemeClr val="bg1"/>
                </a:solidFill>
                <a:latin typeface="Arial" pitchFamily="34" charset="0"/>
                <a:cs typeface="Arial" pitchFamily="34" charset="0"/>
              </a:rPr>
              <a:t>mérgező hatású anyagok. P</a:t>
            </a:r>
            <a:r>
              <a:rPr lang="hu-HU" sz="2800" b="0" kern="1200" dirty="0">
                <a:solidFill>
                  <a:schemeClr val="bg1"/>
                </a:solidFill>
                <a:latin typeface="Arial" pitchFamily="34" charset="0"/>
                <a:cs typeface="Arial" pitchFamily="34" charset="0"/>
              </a:rPr>
              <a:t>éldául egyes kalapos gombák és penészgombák által termelt méreganyagok.</a:t>
            </a:r>
          </a:p>
          <a:p>
            <a:pPr marL="457200" lvl="1" indent="-457200" algn="l" defTabSz="711200">
              <a:lnSpc>
                <a:spcPct val="90000"/>
              </a:lnSpc>
              <a:spcBef>
                <a:spcPct val="0"/>
              </a:spcBef>
              <a:spcAft>
                <a:spcPct val="15000"/>
              </a:spcAft>
              <a:buFont typeface="Wingdings" panose="05000000000000000000" pitchFamily="2" charset="2"/>
              <a:buChar char="Ø"/>
            </a:pPr>
            <a:r>
              <a:rPr lang="hu-HU" sz="2800" i="1" dirty="0">
                <a:solidFill>
                  <a:schemeClr val="bg1"/>
                </a:solidFill>
                <a:latin typeface="Arial" pitchFamily="34" charset="0"/>
                <a:cs typeface="Arial" pitchFamily="34" charset="0"/>
              </a:rPr>
              <a:t>	</a:t>
            </a:r>
            <a:r>
              <a:rPr lang="hu-HU" sz="2800" i="1" kern="1200" dirty="0">
                <a:solidFill>
                  <a:schemeClr val="bg1"/>
                </a:solidFill>
                <a:latin typeface="Arial" pitchFamily="34" charset="0"/>
                <a:cs typeface="Arial" pitchFamily="34" charset="0"/>
              </a:rPr>
              <a:t>Védekezés: </a:t>
            </a:r>
            <a:r>
              <a:rPr lang="hu-HU" sz="2800" kern="1200" dirty="0">
                <a:solidFill>
                  <a:schemeClr val="bg1"/>
                </a:solidFill>
                <a:latin typeface="Arial" pitchFamily="34" charset="0"/>
                <a:cs typeface="Arial" pitchFamily="34" charset="0"/>
              </a:rPr>
              <a:t>csak engedélyezett alapanyagok </a:t>
            </a:r>
            <a:r>
              <a:rPr lang="hu-HU" sz="2800" kern="1200" dirty="0" smtClean="0">
                <a:solidFill>
                  <a:schemeClr val="bg1"/>
                </a:solidFill>
                <a:latin typeface="Arial" pitchFamily="34" charset="0"/>
                <a:cs typeface="Arial" pitchFamily="34" charset="0"/>
              </a:rPr>
              <a:t>felhasználása!</a:t>
            </a:r>
            <a:r>
              <a:rPr lang="hu-HU" sz="2800" dirty="0">
                <a:solidFill>
                  <a:schemeClr val="bg1"/>
                </a:solidFill>
                <a:latin typeface="Arial" pitchFamily="34" charset="0"/>
                <a:cs typeface="Arial" pitchFamily="34" charset="0"/>
              </a:rPr>
              <a:t> </a:t>
            </a:r>
            <a:r>
              <a:rPr lang="hu-HU" sz="2800" dirty="0" smtClean="0">
                <a:solidFill>
                  <a:schemeClr val="bg1"/>
                </a:solidFill>
                <a:latin typeface="Arial" pitchFamily="34" charset="0"/>
                <a:cs typeface="Arial" pitchFamily="34" charset="0"/>
              </a:rPr>
              <a:t>	Kérjük el az engedélyt!</a:t>
            </a:r>
          </a:p>
          <a:p>
            <a:pPr marL="457200" lvl="1" indent="-457200" algn="l" defTabSz="711200">
              <a:lnSpc>
                <a:spcPct val="90000"/>
              </a:lnSpc>
              <a:spcBef>
                <a:spcPct val="0"/>
              </a:spcBef>
              <a:spcAft>
                <a:spcPct val="15000"/>
              </a:spcAft>
              <a:buFont typeface="Wingdings" panose="05000000000000000000" pitchFamily="2" charset="2"/>
              <a:buChar char="Ø"/>
            </a:pPr>
            <a:endParaRPr lang="hu-HU" sz="2800" b="0" kern="1200" dirty="0">
              <a:solidFill>
                <a:schemeClr val="bg1"/>
              </a:solidFill>
              <a:latin typeface="Arial" pitchFamily="34" charset="0"/>
              <a:cs typeface="Arial" pitchFamily="34" charset="0"/>
            </a:endParaRPr>
          </a:p>
          <a:p>
            <a:pPr marL="457200" lvl="1" indent="-457200" defTabSz="711200">
              <a:lnSpc>
                <a:spcPct val="90000"/>
              </a:lnSpc>
              <a:spcBef>
                <a:spcPct val="0"/>
              </a:spcBef>
              <a:spcAft>
                <a:spcPct val="15000"/>
              </a:spcAft>
              <a:buFont typeface="Wingdings" panose="05000000000000000000" pitchFamily="2" charset="2"/>
              <a:buChar char="Ø"/>
            </a:pPr>
            <a:r>
              <a:rPr lang="hu-HU" sz="2800" b="1" kern="1200" dirty="0">
                <a:solidFill>
                  <a:schemeClr val="bg1"/>
                </a:solidFill>
                <a:latin typeface="Arial" pitchFamily="34" charset="0"/>
                <a:cs typeface="Arial" pitchFamily="34" charset="0"/>
              </a:rPr>
              <a:t>Allergének</a:t>
            </a:r>
            <a:r>
              <a:rPr lang="hu-HU" sz="2800" kern="1200" dirty="0">
                <a:solidFill>
                  <a:schemeClr val="bg1"/>
                </a:solidFill>
                <a:latin typeface="Arial" pitchFamily="34" charset="0"/>
                <a:cs typeface="Arial" pitchFamily="34" charset="0"/>
              </a:rPr>
              <a:t>: bizonyos élelmiszerek </a:t>
            </a:r>
            <a:r>
              <a:rPr lang="hu-HU" sz="2800" dirty="0">
                <a:solidFill>
                  <a:schemeClr val="bg1"/>
                </a:solidFill>
                <a:latin typeface="Arial" pitchFamily="34" charset="0"/>
                <a:cs typeface="Arial" pitchFamily="34" charset="0"/>
              </a:rPr>
              <a:t>egyes, érzékeny embereknél </a:t>
            </a:r>
            <a:r>
              <a:rPr lang="hu-HU" sz="2800" kern="1200" dirty="0">
                <a:solidFill>
                  <a:schemeClr val="bg1"/>
                </a:solidFill>
                <a:latin typeface="Arial" pitchFamily="34" charset="0"/>
                <a:cs typeface="Arial" pitchFamily="34" charset="0"/>
              </a:rPr>
              <a:t>allergiát okoznak. </a:t>
            </a:r>
            <a:br>
              <a:rPr lang="hu-HU" sz="2800" kern="1200" dirty="0">
                <a:solidFill>
                  <a:schemeClr val="bg1"/>
                </a:solidFill>
                <a:latin typeface="Arial" pitchFamily="34" charset="0"/>
                <a:cs typeface="Arial" pitchFamily="34" charset="0"/>
              </a:rPr>
            </a:br>
            <a:r>
              <a:rPr lang="hu-HU" sz="2800" kern="1200" dirty="0">
                <a:solidFill>
                  <a:schemeClr val="bg1"/>
                </a:solidFill>
                <a:latin typeface="Arial" pitchFamily="34" charset="0"/>
                <a:cs typeface="Arial" pitchFamily="34" charset="0"/>
              </a:rPr>
              <a:t>Például mogyoró, szója, tej, glutén. </a:t>
            </a:r>
            <a:endParaRPr lang="hu-HU" sz="2800" kern="1200" dirty="0" smtClean="0">
              <a:solidFill>
                <a:schemeClr val="bg1"/>
              </a:solidFill>
              <a:latin typeface="Arial" pitchFamily="34" charset="0"/>
              <a:cs typeface="Arial" pitchFamily="34" charset="0"/>
            </a:endParaRPr>
          </a:p>
          <a:p>
            <a:pPr marL="857250" lvl="3" indent="0" defTabSz="711200">
              <a:lnSpc>
                <a:spcPct val="90000"/>
              </a:lnSpc>
              <a:spcBef>
                <a:spcPct val="0"/>
              </a:spcBef>
              <a:spcAft>
                <a:spcPct val="15000"/>
              </a:spcAft>
              <a:buNone/>
            </a:pPr>
            <a:r>
              <a:rPr lang="hu-HU" sz="2800" i="1" kern="1200" dirty="0" smtClean="0">
                <a:solidFill>
                  <a:schemeClr val="bg1"/>
                </a:solidFill>
                <a:latin typeface="Arial" pitchFamily="34" charset="0"/>
                <a:cs typeface="Arial" pitchFamily="34" charset="0"/>
              </a:rPr>
              <a:t>Védekezés</a:t>
            </a:r>
            <a:r>
              <a:rPr lang="hu-HU" sz="2800" i="1" kern="1200" dirty="0">
                <a:solidFill>
                  <a:schemeClr val="bg1"/>
                </a:solidFill>
                <a:latin typeface="Arial" pitchFamily="34" charset="0"/>
                <a:cs typeface="Arial" pitchFamily="34" charset="0"/>
              </a:rPr>
              <a:t>: </a:t>
            </a:r>
            <a:r>
              <a:rPr lang="hu-HU" sz="2800" kern="1200" dirty="0">
                <a:solidFill>
                  <a:schemeClr val="bg1"/>
                </a:solidFill>
                <a:latin typeface="Arial" pitchFamily="34" charset="0"/>
                <a:cs typeface="Arial" pitchFamily="34" charset="0"/>
              </a:rPr>
              <a:t>Ezekre figyelmeztetni kell a vendéget</a:t>
            </a:r>
            <a:r>
              <a:rPr lang="hu-HU" sz="2800" kern="1200" dirty="0" smtClean="0">
                <a:solidFill>
                  <a:schemeClr val="bg1"/>
                </a:solidFill>
                <a:latin typeface="Arial" pitchFamily="34" charset="0"/>
                <a:cs typeface="Arial" pitchFamily="34" charset="0"/>
              </a:rPr>
              <a:t>! Kérdezzük meg a vendégeket az allergiájukról!</a:t>
            </a:r>
            <a:endParaRPr lang="hu-HU" sz="2800" kern="12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6" name="Téglalap 5"/>
          <p:cNvSpPr/>
          <p:nvPr/>
        </p:nvSpPr>
        <p:spPr>
          <a:xfrm>
            <a:off x="745083" y="647381"/>
            <a:ext cx="10519817" cy="1077218"/>
          </a:xfrm>
          <a:prstGeom prst="rect">
            <a:avLst/>
          </a:prstGeom>
        </p:spPr>
        <p:txBody>
          <a:bodyPr wrap="square">
            <a:spAutoFit/>
          </a:bodyPr>
          <a:lstStyle/>
          <a:p>
            <a:pPr lvl="0"/>
            <a:r>
              <a:rPr lang="hu-HU" sz="3200" b="1" dirty="0">
                <a:solidFill>
                  <a:schemeClr val="bg2"/>
                </a:solidFill>
                <a:latin typeface="Arial" pitchFamily="34" charset="0"/>
                <a:cs typeface="Arial" pitchFamily="34" charset="0"/>
              </a:rPr>
              <a:t>1. Természetes</a:t>
            </a:r>
            <a:r>
              <a:rPr lang="hu-HU" sz="3200" dirty="0">
                <a:solidFill>
                  <a:schemeClr val="bg2"/>
                </a:solidFill>
                <a:latin typeface="Arial" pitchFamily="34" charset="0"/>
                <a:cs typeface="Arial" pitchFamily="34" charset="0"/>
              </a:rPr>
              <a:t> </a:t>
            </a:r>
            <a:r>
              <a:rPr lang="hu-HU" sz="3200" b="1" dirty="0">
                <a:solidFill>
                  <a:schemeClr val="bg2"/>
                </a:solidFill>
                <a:latin typeface="Arial" pitchFamily="34" charset="0"/>
                <a:cs typeface="Arial" pitchFamily="34" charset="0"/>
              </a:rPr>
              <a:t>mérgező anyagok és allergének</a:t>
            </a:r>
          </a:p>
          <a:p>
            <a:pPr marL="0" lvl="2"/>
            <a:endParaRPr lang="hu-HU" sz="3200" dirty="0">
              <a:solidFill>
                <a:schemeClr val="bg2"/>
              </a:solidFill>
            </a:endParaRPr>
          </a:p>
        </p:txBody>
      </p:sp>
      <p:pic>
        <p:nvPicPr>
          <p:cNvPr id="15" name="Kép 14" descr="A képen rajz látható&#10;&#10;Automatikusan generált leírás">
            <a:extLst>
              <a:ext uri="{FF2B5EF4-FFF2-40B4-BE49-F238E27FC236}">
                <a16:creationId xmlns:a16="http://schemas.microsoft.com/office/drawing/2014/main" xmlns="" id="{8FF930F5-D3B4-4DFB-9BC3-0980174FF15E}"/>
              </a:ext>
            </a:extLst>
          </p:cNvPr>
          <p:cNvPicPr>
            <a:picLocks noChangeAspect="1"/>
          </p:cNvPicPr>
          <p:nvPr/>
        </p:nvPicPr>
        <p:blipFill>
          <a:blip r:embed="rId3"/>
          <a:stretch>
            <a:fillRect/>
          </a:stretch>
        </p:blipFill>
        <p:spPr>
          <a:xfrm>
            <a:off x="10204571" y="93617"/>
            <a:ext cx="1823306" cy="171030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8475" y="2049161"/>
            <a:ext cx="8496222" cy="5019735"/>
          </a:xfrm>
        </p:spPr>
        <p:txBody>
          <a:bodyPr>
            <a:noAutofit/>
          </a:bodyPr>
          <a:lstStyle/>
          <a:p>
            <a:pPr marL="457200" lvl="1" indent="-457200" algn="l" defTabSz="711200">
              <a:lnSpc>
                <a:spcPct val="90000"/>
              </a:lnSpc>
              <a:spcBef>
                <a:spcPct val="0"/>
              </a:spcBef>
              <a:spcAft>
                <a:spcPct val="15000"/>
              </a:spcAft>
              <a:buFont typeface="Wingdings" panose="05000000000000000000" pitchFamily="2" charset="2"/>
              <a:buChar char="Ø"/>
            </a:pPr>
            <a:r>
              <a:rPr lang="hu-HU" sz="2400" kern="1200" dirty="0">
                <a:solidFill>
                  <a:schemeClr val="bg1"/>
                </a:solidFill>
                <a:latin typeface="Arial" pitchFamily="34" charset="0"/>
                <a:cs typeface="Arial" pitchFamily="34" charset="0"/>
              </a:rPr>
              <a:t>A mezőgazdaságban használt </a:t>
            </a:r>
            <a:r>
              <a:rPr lang="hu-HU" sz="2400" b="1" kern="1200" dirty="0">
                <a:solidFill>
                  <a:schemeClr val="bg1"/>
                </a:solidFill>
                <a:latin typeface="Arial" pitchFamily="34" charset="0"/>
                <a:cs typeface="Arial" pitchFamily="34" charset="0"/>
              </a:rPr>
              <a:t>permetezőszerek és műtrágyák.  </a:t>
            </a:r>
            <a:br>
              <a:rPr lang="hu-HU" sz="2400" b="1" kern="1200" dirty="0">
                <a:solidFill>
                  <a:schemeClr val="bg1"/>
                </a:solidFill>
                <a:latin typeface="Arial" pitchFamily="34" charset="0"/>
                <a:cs typeface="Arial" pitchFamily="34" charset="0"/>
              </a:rPr>
            </a:br>
            <a:r>
              <a:rPr lang="hu-HU" sz="2400" b="1" kern="1200" dirty="0" smtClean="0">
                <a:solidFill>
                  <a:schemeClr val="bg1"/>
                </a:solidFill>
                <a:latin typeface="Arial" pitchFamily="34" charset="0"/>
                <a:cs typeface="Arial" pitchFamily="34" charset="0"/>
              </a:rPr>
              <a:t>	</a:t>
            </a:r>
            <a:r>
              <a:rPr lang="hu-HU" sz="2400" i="1" kern="1200" dirty="0" smtClean="0">
                <a:solidFill>
                  <a:schemeClr val="bg1"/>
                </a:solidFill>
                <a:latin typeface="Arial" pitchFamily="34" charset="0"/>
                <a:cs typeface="Arial" pitchFamily="34" charset="0"/>
              </a:rPr>
              <a:t>Védekezés</a:t>
            </a:r>
            <a:r>
              <a:rPr lang="hu-HU" sz="2400" i="1" kern="1200" dirty="0">
                <a:solidFill>
                  <a:schemeClr val="bg1"/>
                </a:solidFill>
                <a:latin typeface="Arial" pitchFamily="34" charset="0"/>
                <a:cs typeface="Arial" pitchFamily="34" charset="0"/>
              </a:rPr>
              <a:t>: </a:t>
            </a:r>
            <a:r>
              <a:rPr lang="hu-HU" sz="2400" kern="1200" dirty="0">
                <a:solidFill>
                  <a:schemeClr val="bg1"/>
                </a:solidFill>
                <a:latin typeface="Arial" pitchFamily="34" charset="0"/>
                <a:cs typeface="Arial" pitchFamily="34" charset="0"/>
              </a:rPr>
              <a:t>Frissen permetezett növényt nem szabad </a:t>
            </a:r>
            <a:r>
              <a:rPr lang="hu-HU" sz="2400" kern="1200" dirty="0" smtClean="0">
                <a:solidFill>
                  <a:schemeClr val="bg1"/>
                </a:solidFill>
                <a:latin typeface="Arial" pitchFamily="34" charset="0"/>
                <a:cs typeface="Arial" pitchFamily="34" charset="0"/>
              </a:rPr>
              <a:t>	felhasználni</a:t>
            </a:r>
            <a:r>
              <a:rPr lang="hu-HU" sz="2400" kern="1200" dirty="0">
                <a:solidFill>
                  <a:schemeClr val="bg1"/>
                </a:solidFill>
                <a:latin typeface="Arial" pitchFamily="34" charset="0"/>
                <a:cs typeface="Arial" pitchFamily="34" charset="0"/>
              </a:rPr>
              <a:t>. Feldolgozás előtt alaposan le kell mosni!</a:t>
            </a:r>
          </a:p>
          <a:p>
            <a:pPr marL="457200" lvl="1" indent="-457200" algn="l" defTabSz="711200">
              <a:lnSpc>
                <a:spcPct val="90000"/>
              </a:lnSpc>
              <a:spcBef>
                <a:spcPct val="0"/>
              </a:spcBef>
              <a:spcAft>
                <a:spcPct val="15000"/>
              </a:spcAft>
              <a:buFont typeface="Wingdings" panose="05000000000000000000" pitchFamily="2" charset="2"/>
              <a:buChar char="Ø"/>
            </a:pPr>
            <a:endParaRPr lang="hu-HU" sz="2400" kern="1200" dirty="0">
              <a:solidFill>
                <a:schemeClr val="bg1"/>
              </a:solidFill>
              <a:latin typeface="Arial" pitchFamily="34" charset="0"/>
              <a:cs typeface="Arial" pitchFamily="34" charset="0"/>
            </a:endParaRPr>
          </a:p>
          <a:p>
            <a:pPr marL="457200" lvl="1" indent="-457200" algn="l" defTabSz="711200">
              <a:lnSpc>
                <a:spcPct val="90000"/>
              </a:lnSpc>
              <a:spcBef>
                <a:spcPct val="0"/>
              </a:spcBef>
              <a:spcAft>
                <a:spcPct val="15000"/>
              </a:spcAft>
              <a:buFont typeface="Wingdings" panose="05000000000000000000" pitchFamily="2" charset="2"/>
              <a:buChar char="Ø"/>
            </a:pPr>
            <a:r>
              <a:rPr lang="hu-HU" sz="2400" b="1" kern="1200" dirty="0">
                <a:solidFill>
                  <a:schemeClr val="bg1"/>
                </a:solidFill>
                <a:latin typeface="Arial" pitchFamily="34" charset="0"/>
                <a:cs typeface="Arial" pitchFamily="34" charset="0"/>
              </a:rPr>
              <a:t>Tartósítószerek</a:t>
            </a:r>
            <a:r>
              <a:rPr lang="hu-HU" sz="2400" kern="1200" dirty="0">
                <a:solidFill>
                  <a:schemeClr val="bg1"/>
                </a:solidFill>
                <a:latin typeface="Arial" pitchFamily="34" charset="0"/>
                <a:cs typeface="Arial" pitchFamily="34" charset="0"/>
              </a:rPr>
              <a:t>: például só, ecet, pácok, </a:t>
            </a:r>
            <a:r>
              <a:rPr lang="hu-HU" sz="2400" kern="1200" dirty="0" smtClean="0">
                <a:solidFill>
                  <a:schemeClr val="bg1"/>
                </a:solidFill>
                <a:latin typeface="Arial" pitchFamily="34" charset="0"/>
                <a:cs typeface="Arial" pitchFamily="34" charset="0"/>
              </a:rPr>
              <a:t>füstölés.</a:t>
            </a:r>
          </a:p>
          <a:p>
            <a:pPr marL="0" lvl="1" indent="0" algn="l" defTabSz="711200">
              <a:lnSpc>
                <a:spcPct val="90000"/>
              </a:lnSpc>
              <a:spcBef>
                <a:spcPct val="0"/>
              </a:spcBef>
              <a:spcAft>
                <a:spcPct val="15000"/>
              </a:spcAft>
              <a:buNone/>
            </a:pPr>
            <a:r>
              <a:rPr lang="hu-HU" sz="2400" i="1" dirty="0">
                <a:solidFill>
                  <a:schemeClr val="bg1"/>
                </a:solidFill>
                <a:latin typeface="Arial" pitchFamily="34" charset="0"/>
                <a:cs typeface="Arial" pitchFamily="34" charset="0"/>
              </a:rPr>
              <a:t>	</a:t>
            </a:r>
            <a:r>
              <a:rPr lang="hu-HU" sz="2400" i="1" kern="1200" dirty="0" smtClean="0">
                <a:solidFill>
                  <a:schemeClr val="bg1"/>
                </a:solidFill>
                <a:latin typeface="Arial" pitchFamily="34" charset="0"/>
                <a:cs typeface="Arial" pitchFamily="34" charset="0"/>
              </a:rPr>
              <a:t>Védekezés</a:t>
            </a:r>
            <a:r>
              <a:rPr lang="hu-HU" sz="2400" i="1" kern="1200" dirty="0">
                <a:solidFill>
                  <a:schemeClr val="bg1"/>
                </a:solidFill>
                <a:latin typeface="Arial" pitchFamily="34" charset="0"/>
                <a:cs typeface="Arial" pitchFamily="34" charset="0"/>
              </a:rPr>
              <a:t>: </a:t>
            </a:r>
            <a:r>
              <a:rPr lang="hu-HU" sz="2400" kern="1200" dirty="0">
                <a:solidFill>
                  <a:schemeClr val="bg1"/>
                </a:solidFill>
                <a:latin typeface="Arial" pitchFamily="34" charset="0"/>
                <a:cs typeface="Arial" pitchFamily="34" charset="0"/>
              </a:rPr>
              <a:t>Mértékre kell figyelni – csak kevés </a:t>
            </a:r>
            <a:r>
              <a:rPr lang="hu-HU" sz="2400" kern="1200" dirty="0" smtClean="0">
                <a:solidFill>
                  <a:schemeClr val="bg1"/>
                </a:solidFill>
                <a:latin typeface="Arial" pitchFamily="34" charset="0"/>
                <a:cs typeface="Arial" pitchFamily="34" charset="0"/>
              </a:rPr>
              <a:t>	tartósított </a:t>
            </a:r>
            <a:r>
              <a:rPr lang="hu-HU" sz="2400" kern="1200" dirty="0">
                <a:solidFill>
                  <a:schemeClr val="bg1"/>
                </a:solidFill>
                <a:latin typeface="Arial" pitchFamily="34" charset="0"/>
                <a:cs typeface="Arial" pitchFamily="34" charset="0"/>
              </a:rPr>
              <a:t>élelmiszert fogyasszunk!</a:t>
            </a:r>
          </a:p>
          <a:p>
            <a:pPr marL="457200" lvl="1" indent="-457200" algn="l" defTabSz="711200">
              <a:lnSpc>
                <a:spcPct val="90000"/>
              </a:lnSpc>
              <a:spcBef>
                <a:spcPct val="0"/>
              </a:spcBef>
              <a:spcAft>
                <a:spcPct val="15000"/>
              </a:spcAft>
              <a:buFont typeface="Wingdings" panose="05000000000000000000" pitchFamily="2" charset="2"/>
              <a:buChar char="Ø"/>
            </a:pPr>
            <a:endParaRPr lang="hu-HU" sz="2400" kern="1200" dirty="0">
              <a:solidFill>
                <a:schemeClr val="bg1"/>
              </a:solidFill>
              <a:latin typeface="Arial" pitchFamily="34" charset="0"/>
              <a:cs typeface="Arial" pitchFamily="34" charset="0"/>
            </a:endParaRPr>
          </a:p>
          <a:p>
            <a:pPr marL="457200" lvl="1" indent="-457200" algn="l" defTabSz="711200">
              <a:lnSpc>
                <a:spcPct val="90000"/>
              </a:lnSpc>
              <a:spcBef>
                <a:spcPct val="0"/>
              </a:spcBef>
              <a:spcAft>
                <a:spcPct val="15000"/>
              </a:spcAft>
              <a:buFont typeface="Wingdings" panose="05000000000000000000" pitchFamily="2" charset="2"/>
              <a:buChar char="Ø"/>
            </a:pPr>
            <a:r>
              <a:rPr lang="hu-HU" sz="2400" b="1" kern="1200" dirty="0">
                <a:solidFill>
                  <a:schemeClr val="bg1"/>
                </a:solidFill>
                <a:latin typeface="Arial" pitchFamily="34" charset="0"/>
                <a:cs typeface="Arial" pitchFamily="34" charset="0"/>
              </a:rPr>
              <a:t>Állagjavító szerek</a:t>
            </a:r>
            <a:r>
              <a:rPr lang="hu-HU" sz="2400" kern="1200" dirty="0">
                <a:solidFill>
                  <a:schemeClr val="bg1"/>
                </a:solidFill>
                <a:latin typeface="Arial" pitchFamily="34" charset="0"/>
                <a:cs typeface="Arial" pitchFamily="34" charset="0"/>
              </a:rPr>
              <a:t>: például a sűrítő, habfixáló, édesítőszer. </a:t>
            </a:r>
            <a:br>
              <a:rPr lang="hu-HU" sz="2400" kern="1200" dirty="0">
                <a:solidFill>
                  <a:schemeClr val="bg1"/>
                </a:solidFill>
                <a:latin typeface="Arial" pitchFamily="34" charset="0"/>
                <a:cs typeface="Arial" pitchFamily="34" charset="0"/>
              </a:rPr>
            </a:br>
            <a:r>
              <a:rPr lang="hu-HU" sz="2400" kern="1200" dirty="0" smtClean="0">
                <a:solidFill>
                  <a:schemeClr val="bg1"/>
                </a:solidFill>
                <a:latin typeface="Arial" pitchFamily="34" charset="0"/>
                <a:cs typeface="Arial" pitchFamily="34" charset="0"/>
              </a:rPr>
              <a:t>	</a:t>
            </a:r>
            <a:r>
              <a:rPr lang="hu-HU" sz="2400" i="1" kern="1200" dirty="0" smtClean="0">
                <a:solidFill>
                  <a:schemeClr val="bg1"/>
                </a:solidFill>
                <a:latin typeface="Arial" pitchFamily="34" charset="0"/>
                <a:cs typeface="Arial" pitchFamily="34" charset="0"/>
              </a:rPr>
              <a:t>Védekezés</a:t>
            </a:r>
            <a:r>
              <a:rPr lang="hu-HU" sz="2400" i="1" kern="1200" dirty="0">
                <a:solidFill>
                  <a:schemeClr val="bg1"/>
                </a:solidFill>
                <a:latin typeface="Arial" pitchFamily="34" charset="0"/>
                <a:cs typeface="Arial" pitchFamily="34" charset="0"/>
              </a:rPr>
              <a:t>: </a:t>
            </a:r>
            <a:r>
              <a:rPr lang="hu-HU" sz="2400" kern="1200" dirty="0">
                <a:solidFill>
                  <a:schemeClr val="bg1"/>
                </a:solidFill>
                <a:latin typeface="Arial" pitchFamily="34" charset="0"/>
                <a:cs typeface="Arial" pitchFamily="34" charset="0"/>
              </a:rPr>
              <a:t>Mértékre kell figyelni – csak kevés </a:t>
            </a:r>
            <a:r>
              <a:rPr lang="hu-HU" sz="2400" kern="1200" dirty="0" smtClean="0">
                <a:solidFill>
                  <a:schemeClr val="bg1"/>
                </a:solidFill>
                <a:latin typeface="Arial" pitchFamily="34" charset="0"/>
                <a:cs typeface="Arial" pitchFamily="34" charset="0"/>
              </a:rPr>
              <a:t>	„</a:t>
            </a:r>
            <a:r>
              <a:rPr lang="hu-HU" sz="2400" kern="1200" dirty="0">
                <a:solidFill>
                  <a:schemeClr val="bg1"/>
                </a:solidFill>
                <a:latin typeface="Arial" pitchFamily="34" charset="0"/>
                <a:cs typeface="Arial" pitchFamily="34" charset="0"/>
              </a:rPr>
              <a:t>mesterséges” ételt fogyasszunk!</a:t>
            </a:r>
          </a:p>
          <a:p>
            <a:endParaRPr lang="hu-HU" sz="2800" dirty="0">
              <a:solidFill>
                <a:schemeClr val="bg1"/>
              </a:solidFill>
              <a:latin typeface="Arial" pitchFamily="34" charset="0"/>
              <a:cs typeface="Arial" pitchFamily="34" charset="0"/>
            </a:endParaRPr>
          </a:p>
        </p:txBody>
      </p:sp>
      <p:sp>
        <p:nvSpPr>
          <p:cNvPr id="10" name="Ellipszis 9">
            <a:extLst>
              <a:ext uri="{FF2B5EF4-FFF2-40B4-BE49-F238E27FC236}">
                <a16:creationId xmlns:a16="http://schemas.microsoft.com/office/drawing/2014/main" xmlns="" id="{A8A662F9-2C7B-4C3E-8DDD-297B399D85B4}"/>
              </a:ext>
            </a:extLst>
          </p:cNvPr>
          <p:cNvSpPr/>
          <p:nvPr/>
        </p:nvSpPr>
        <p:spPr>
          <a:xfrm>
            <a:off x="10065204" y="1382428"/>
            <a:ext cx="1520595" cy="1569660"/>
          </a:xfrm>
          <a:prstGeom prst="ellipse">
            <a:avLst/>
          </a:prstGeom>
          <a:blipFill dpi="0" rotWithShape="0">
            <a:blip r:embed="rId3"/>
            <a:srcRect/>
            <a:stretch>
              <a:fillRect l="10000" t="8000" r="16000" b="3000"/>
            </a:stretch>
          </a:blipFill>
        </p:spPr>
        <p:style>
          <a:lnRef idx="2">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pic>
        <p:nvPicPr>
          <p:cNvPr id="15" name="Kép 14" descr="A képen rajz látható&#10;&#10;Automatikusan generált leírás">
            <a:extLst>
              <a:ext uri="{FF2B5EF4-FFF2-40B4-BE49-F238E27FC236}">
                <a16:creationId xmlns:a16="http://schemas.microsoft.com/office/drawing/2014/main" xmlns="" id="{A19BE21D-B0FC-4DBD-9021-B1D474507218}"/>
              </a:ext>
            </a:extLst>
          </p:cNvPr>
          <p:cNvPicPr>
            <a:picLocks noChangeAspect="1"/>
          </p:cNvPicPr>
          <p:nvPr/>
        </p:nvPicPr>
        <p:blipFill>
          <a:blip r:embed="rId4"/>
          <a:stretch>
            <a:fillRect/>
          </a:stretch>
        </p:blipFill>
        <p:spPr>
          <a:xfrm>
            <a:off x="10729589" y="93617"/>
            <a:ext cx="1298288" cy="1217825"/>
          </a:xfrm>
          <a:prstGeom prst="rect">
            <a:avLst/>
          </a:prstGeom>
        </p:spPr>
      </p:pic>
      <p:sp>
        <p:nvSpPr>
          <p:cNvPr id="16" name="Téglalap 15">
            <a:extLst>
              <a:ext uri="{FF2B5EF4-FFF2-40B4-BE49-F238E27FC236}">
                <a16:creationId xmlns:a16="http://schemas.microsoft.com/office/drawing/2014/main" xmlns="" id="{0F075314-F320-4E9E-843E-6670D5138629}"/>
              </a:ext>
            </a:extLst>
          </p:cNvPr>
          <p:cNvSpPr/>
          <p:nvPr/>
        </p:nvSpPr>
        <p:spPr>
          <a:xfrm>
            <a:off x="164123" y="479501"/>
            <a:ext cx="10519817" cy="1569660"/>
          </a:xfrm>
          <a:prstGeom prst="rect">
            <a:avLst/>
          </a:prstGeom>
        </p:spPr>
        <p:txBody>
          <a:bodyPr wrap="square">
            <a:spAutoFit/>
          </a:bodyPr>
          <a:lstStyle/>
          <a:p>
            <a:pPr lvl="0"/>
            <a:r>
              <a:rPr lang="hu-HU" sz="3200" b="1" dirty="0">
                <a:solidFill>
                  <a:schemeClr val="bg2"/>
                </a:solidFill>
                <a:latin typeface="Arial" pitchFamily="34" charset="0"/>
                <a:cs typeface="Arial" pitchFamily="34" charset="0"/>
              </a:rPr>
              <a:t>2. Tudatosan az alapanyagba vagy az élelmiszerbe 	tett anyagok</a:t>
            </a:r>
          </a:p>
          <a:p>
            <a:pPr marL="0" lvl="2"/>
            <a:endParaRPr lang="hu-HU" sz="3200" dirty="0">
              <a:solidFill>
                <a:schemeClr val="bg2"/>
              </a:solidFill>
            </a:endParaRPr>
          </a:p>
        </p:txBody>
      </p:sp>
      <p:pic>
        <p:nvPicPr>
          <p:cNvPr id="6" name="Kép 5" descr="knorr-befott-tartosito-min.jpg"/>
          <p:cNvPicPr/>
          <p:nvPr/>
        </p:nvPicPr>
        <p:blipFill>
          <a:blip r:embed="rId5" cstate="print"/>
          <a:stretch>
            <a:fillRect/>
          </a:stretch>
        </p:blipFill>
        <p:spPr>
          <a:xfrm>
            <a:off x="8614696" y="3503546"/>
            <a:ext cx="1704959" cy="1733472"/>
          </a:xfrm>
          <a:prstGeom prst="rect">
            <a:avLst/>
          </a:prstGeom>
        </p:spPr>
      </p:pic>
      <p:pic>
        <p:nvPicPr>
          <p:cNvPr id="1026" name="Picture 2" descr="C:\Users\Admin\Downloads\edesitoszer.jpg"/>
          <p:cNvPicPr>
            <a:picLocks noChangeAspect="1" noChangeArrowheads="1"/>
          </p:cNvPicPr>
          <p:nvPr/>
        </p:nvPicPr>
        <p:blipFill>
          <a:blip r:embed="rId6"/>
          <a:srcRect l="21355" r="23360"/>
          <a:stretch>
            <a:fillRect/>
          </a:stretch>
        </p:blipFill>
        <p:spPr bwMode="auto">
          <a:xfrm>
            <a:off x="10699667" y="3502490"/>
            <a:ext cx="950025" cy="1718408"/>
          </a:xfrm>
          <a:prstGeom prst="rect">
            <a:avLst/>
          </a:prstGeom>
          <a:noFill/>
        </p:spPr>
      </p:pic>
      <p:sp>
        <p:nvSpPr>
          <p:cNvPr id="11" name="Téglalap 10"/>
          <p:cNvSpPr/>
          <p:nvPr/>
        </p:nvSpPr>
        <p:spPr>
          <a:xfrm>
            <a:off x="8467106" y="5205829"/>
            <a:ext cx="3724893"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Tartósítószer és édesítőszer</a:t>
            </a:r>
          </a:p>
        </p:txBody>
      </p:sp>
      <p:sp>
        <p:nvSpPr>
          <p:cNvPr id="12" name="Téglalap 11"/>
          <p:cNvSpPr/>
          <p:nvPr/>
        </p:nvSpPr>
        <p:spPr>
          <a:xfrm>
            <a:off x="9500260" y="3030665"/>
            <a:ext cx="2691740"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Permetezés</a:t>
            </a:r>
          </a:p>
        </p:txBody>
      </p:sp>
    </p:spTree>
    <p:extLst>
      <p:ext uri="{BB962C8B-B14F-4D97-AF65-F5344CB8AC3E}">
        <p14:creationId xmlns:p14="http://schemas.microsoft.com/office/powerpoint/2010/main" xmlns="" val="2874431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1583" y="1538212"/>
            <a:ext cx="7737203" cy="5319787"/>
          </a:xfrm>
        </p:spPr>
        <p:txBody>
          <a:bodyPr>
            <a:noAutofit/>
          </a:bodyPr>
          <a:lstStyle/>
          <a:p>
            <a:pPr lvl="0">
              <a:buFont typeface="Wingdings" panose="05000000000000000000" pitchFamily="2" charset="2"/>
              <a:buChar char="Ø"/>
            </a:pPr>
            <a:r>
              <a:rPr lang="hu-HU" sz="2400" dirty="0">
                <a:solidFill>
                  <a:schemeClr val="bg1"/>
                </a:solidFill>
                <a:latin typeface="Arial" pitchFamily="34" charset="0"/>
                <a:cs typeface="Arial" pitchFamily="34" charset="0"/>
              </a:rPr>
              <a:t>A környezetből kerülnek az élelmiszerbe.</a:t>
            </a:r>
          </a:p>
          <a:p>
            <a:pPr lvl="0">
              <a:buFont typeface="Wingdings" panose="05000000000000000000" pitchFamily="2" charset="2"/>
              <a:buChar char="Ø"/>
            </a:pPr>
            <a:endParaRPr lang="hu-HU" sz="2400" dirty="0">
              <a:solidFill>
                <a:schemeClr val="bg1"/>
              </a:solidFill>
              <a:latin typeface="Arial" pitchFamily="34" charset="0"/>
              <a:cs typeface="Arial" pitchFamily="34" charset="0"/>
            </a:endParaRPr>
          </a:p>
          <a:p>
            <a:pPr lvl="0">
              <a:buFont typeface="Wingdings" panose="05000000000000000000" pitchFamily="2" charset="2"/>
              <a:buChar char="Ø"/>
            </a:pPr>
            <a:r>
              <a:rPr lang="hu-HU" sz="2400" dirty="0">
                <a:solidFill>
                  <a:schemeClr val="bg1"/>
                </a:solidFill>
                <a:latin typeface="Arial" pitchFamily="34" charset="0"/>
                <a:cs typeface="Arial" pitchFamily="34" charset="0"/>
              </a:rPr>
              <a:t>Például fémek, oldószerek, benzin, gázolaj, tisztítószerek, fertőtlenítőszerek, festékek,  műanyag csomagolóanyagok, ragasztó.</a:t>
            </a:r>
          </a:p>
          <a:p>
            <a:pPr lvl="0"/>
            <a:endParaRPr lang="hu-HU" sz="2400" dirty="0">
              <a:solidFill>
                <a:schemeClr val="bg1"/>
              </a:solidFill>
              <a:latin typeface="Arial" pitchFamily="34" charset="0"/>
              <a:cs typeface="Arial" pitchFamily="34" charset="0"/>
            </a:endParaRPr>
          </a:p>
          <a:p>
            <a:pPr marL="0" indent="0">
              <a:buNone/>
            </a:pPr>
            <a:r>
              <a:rPr lang="hu-HU" sz="24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Védekezés</a:t>
            </a:r>
            <a:r>
              <a:rPr lang="hu-HU"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hu-HU"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 szennyezőanyagok élelmiszerbe </a:t>
            </a:r>
            <a:r>
              <a:rPr lang="hu-HU" sz="24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kerülése </a:t>
            </a:r>
            <a:r>
              <a:rPr lang="hu-HU"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gondossággal, a szabályok betartásával </a:t>
            </a:r>
            <a:r>
              <a:rPr lang="hu-HU" sz="24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elkerülhető</a:t>
            </a:r>
            <a:r>
              <a:rPr lang="hu-HU"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lvl="0"/>
            <a:endParaRPr lang="hu-HU" sz="2800" dirty="0">
              <a:solidFill>
                <a:schemeClr val="bg1"/>
              </a:solidFill>
              <a:latin typeface="Arial" pitchFamily="34" charset="0"/>
              <a:cs typeface="Arial" pitchFamily="34" charset="0"/>
            </a:endParaRPr>
          </a:p>
          <a:p>
            <a:endParaRPr lang="hu-HU" sz="2800" dirty="0">
              <a:solidFill>
                <a:schemeClr val="bg1"/>
              </a:solidFill>
              <a:latin typeface="Arial" pitchFamily="34" charset="0"/>
              <a:cs typeface="Arial" pitchFamily="34" charset="0"/>
            </a:endParaRPr>
          </a:p>
        </p:txBody>
      </p:sp>
      <p:sp>
        <p:nvSpPr>
          <p:cNvPr id="15" name="Téglalap 14">
            <a:extLst>
              <a:ext uri="{FF2B5EF4-FFF2-40B4-BE49-F238E27FC236}">
                <a16:creationId xmlns:a16="http://schemas.microsoft.com/office/drawing/2014/main" xmlns="" id="{37050B76-0046-42AC-AD24-6754BB82BF56}"/>
              </a:ext>
            </a:extLst>
          </p:cNvPr>
          <p:cNvSpPr/>
          <p:nvPr/>
        </p:nvSpPr>
        <p:spPr>
          <a:xfrm>
            <a:off x="164123" y="479501"/>
            <a:ext cx="10519817" cy="1077218"/>
          </a:xfrm>
          <a:prstGeom prst="rect">
            <a:avLst/>
          </a:prstGeom>
        </p:spPr>
        <p:txBody>
          <a:bodyPr wrap="square">
            <a:spAutoFit/>
          </a:bodyPr>
          <a:lstStyle/>
          <a:p>
            <a:pPr lvl="0"/>
            <a:r>
              <a:rPr lang="hu-HU" sz="3200" b="1" dirty="0">
                <a:solidFill>
                  <a:schemeClr val="bg2"/>
                </a:solidFill>
                <a:latin typeface="Arial" pitchFamily="34" charset="0"/>
                <a:cs typeface="Arial" pitchFamily="34" charset="0"/>
              </a:rPr>
              <a:t>3. Szennyező vegyi anyagok</a:t>
            </a:r>
          </a:p>
          <a:p>
            <a:pPr marL="0" lvl="2"/>
            <a:endParaRPr lang="hu-HU" sz="3200" dirty="0">
              <a:solidFill>
                <a:schemeClr val="bg2"/>
              </a:solidFill>
            </a:endParaRPr>
          </a:p>
        </p:txBody>
      </p:sp>
      <p:pic>
        <p:nvPicPr>
          <p:cNvPr id="16" name="Kép 15" descr="A képen rajz látható&#10;&#10;Automatikusan generált leírás">
            <a:extLst>
              <a:ext uri="{FF2B5EF4-FFF2-40B4-BE49-F238E27FC236}">
                <a16:creationId xmlns:a16="http://schemas.microsoft.com/office/drawing/2014/main" xmlns="" id="{9353FCD6-ED0F-45D4-BE24-CE320F39D142}"/>
              </a:ext>
            </a:extLst>
          </p:cNvPr>
          <p:cNvPicPr>
            <a:picLocks noChangeAspect="1"/>
          </p:cNvPicPr>
          <p:nvPr/>
        </p:nvPicPr>
        <p:blipFill>
          <a:blip r:embed="rId3"/>
          <a:stretch>
            <a:fillRect/>
          </a:stretch>
        </p:blipFill>
        <p:spPr>
          <a:xfrm>
            <a:off x="10204571" y="93617"/>
            <a:ext cx="1823306" cy="1710304"/>
          </a:xfrm>
          <a:prstGeom prst="rect">
            <a:avLst/>
          </a:prstGeom>
        </p:spPr>
      </p:pic>
      <p:pic>
        <p:nvPicPr>
          <p:cNvPr id="2050" name="Picture 2" descr="C:\Users\Admin\Downloads\hypo1l-4.png"/>
          <p:cNvPicPr>
            <a:picLocks noChangeAspect="1" noChangeArrowheads="1"/>
          </p:cNvPicPr>
          <p:nvPr/>
        </p:nvPicPr>
        <p:blipFill>
          <a:blip r:embed="rId4"/>
          <a:srcRect l="35170" r="34091"/>
          <a:stretch>
            <a:fillRect/>
          </a:stretch>
        </p:blipFill>
        <p:spPr bwMode="auto">
          <a:xfrm>
            <a:off x="10258426" y="2009774"/>
            <a:ext cx="1371600" cy="2335135"/>
          </a:xfrm>
          <a:prstGeom prst="rect">
            <a:avLst/>
          </a:prstGeom>
          <a:noFill/>
        </p:spPr>
      </p:pic>
      <p:pic>
        <p:nvPicPr>
          <p:cNvPr id="2051" name="Picture 3" descr="C:\Users\Admin\Downloads\Domestos_Thick_Bleach.jpg"/>
          <p:cNvPicPr>
            <a:picLocks noChangeAspect="1" noChangeArrowheads="1"/>
          </p:cNvPicPr>
          <p:nvPr/>
        </p:nvPicPr>
        <p:blipFill>
          <a:blip r:embed="rId5"/>
          <a:srcRect l="34726" r="32378"/>
          <a:stretch>
            <a:fillRect/>
          </a:stretch>
        </p:blipFill>
        <p:spPr bwMode="auto">
          <a:xfrm>
            <a:off x="8494294" y="1683589"/>
            <a:ext cx="1780674" cy="2834044"/>
          </a:xfrm>
          <a:prstGeom prst="rect">
            <a:avLst/>
          </a:prstGeom>
          <a:noFill/>
        </p:spPr>
      </p:pic>
      <p:sp>
        <p:nvSpPr>
          <p:cNvPr id="10" name="Téglalap 9"/>
          <p:cNvSpPr/>
          <p:nvPr/>
        </p:nvSpPr>
        <p:spPr>
          <a:xfrm>
            <a:off x="8467107" y="4628313"/>
            <a:ext cx="3724893" cy="400110"/>
          </a:xfrm>
          <a:prstGeom prst="rect">
            <a:avLst/>
          </a:prstGeom>
        </p:spPr>
        <p:txBody>
          <a:bodyPr wrap="square">
            <a:spAutoFit/>
          </a:bodyPr>
          <a:lstStyle/>
          <a:p>
            <a:pPr algn="ctr"/>
            <a:r>
              <a:rPr lang="hu-HU" sz="2000" b="1" dirty="0" err="1">
                <a:solidFill>
                  <a:schemeClr val="bg2"/>
                </a:solidFill>
                <a:latin typeface="Arial" panose="020B0604020202020204" pitchFamily="34" charset="0"/>
                <a:cs typeface="Arial" panose="020B0604020202020204" pitchFamily="34" charset="0"/>
              </a:rPr>
              <a:t>Domestos</a:t>
            </a:r>
            <a:r>
              <a:rPr lang="hu-HU" sz="2000" b="1" dirty="0">
                <a:solidFill>
                  <a:schemeClr val="bg2"/>
                </a:solidFill>
                <a:latin typeface="Arial" panose="020B0604020202020204" pitchFamily="34" charset="0"/>
                <a:cs typeface="Arial" panose="020B0604020202020204" pitchFamily="34" charset="0"/>
              </a:rPr>
              <a:t> és hypo</a:t>
            </a:r>
          </a:p>
        </p:txBody>
      </p:sp>
    </p:spTree>
    <p:extLst>
      <p:ext uri="{BB962C8B-B14F-4D97-AF65-F5344CB8AC3E}">
        <p14:creationId xmlns:p14="http://schemas.microsoft.com/office/powerpoint/2010/main" xmlns="" val="4008977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79986" y="1087749"/>
            <a:ext cx="10837982" cy="4195481"/>
          </a:xfrm>
        </p:spPr>
        <p:txBody>
          <a:bodyPr>
            <a:noAutofit/>
          </a:bodyPr>
          <a:lstStyle/>
          <a:p>
            <a:pPr>
              <a:buNone/>
            </a:pPr>
            <a:r>
              <a:rPr lang="hu-HU" sz="2800" dirty="0">
                <a:solidFill>
                  <a:schemeClr val="bg1"/>
                </a:solidFill>
                <a:latin typeface="Arial" pitchFamily="34" charset="0"/>
                <a:cs typeface="Arial" pitchFamily="34" charset="0"/>
              </a:rPr>
              <a:t>A biológiai veszélyek forrása lehet:</a:t>
            </a:r>
          </a:p>
          <a:p>
            <a:r>
              <a:rPr lang="hu-HU" sz="2800" b="1" dirty="0">
                <a:solidFill>
                  <a:schemeClr val="bg1"/>
                </a:solidFill>
                <a:latin typeface="Arial" pitchFamily="34" charset="0"/>
                <a:cs typeface="Arial" pitchFamily="34" charset="0"/>
              </a:rPr>
              <a:t>mikroba</a:t>
            </a:r>
            <a:r>
              <a:rPr lang="hu-HU" sz="2800" dirty="0">
                <a:solidFill>
                  <a:schemeClr val="bg1"/>
                </a:solidFill>
                <a:latin typeface="Arial" pitchFamily="34" charset="0"/>
                <a:cs typeface="Arial" pitchFamily="34" charset="0"/>
              </a:rPr>
              <a:t>: vírus, baktérium, élesztőgomba vagy penészgomba;</a:t>
            </a:r>
          </a:p>
          <a:p>
            <a:r>
              <a:rPr lang="hu-HU" sz="2800" b="1" dirty="0">
                <a:solidFill>
                  <a:schemeClr val="bg1"/>
                </a:solidFill>
                <a:latin typeface="Arial" pitchFamily="34" charset="0"/>
                <a:cs typeface="Arial" pitchFamily="34" charset="0"/>
              </a:rPr>
              <a:t>mérgező növény, gomba vagy állat;</a:t>
            </a:r>
          </a:p>
          <a:p>
            <a:r>
              <a:rPr lang="hu-HU" sz="2800" b="1" dirty="0">
                <a:solidFill>
                  <a:schemeClr val="bg1"/>
                </a:solidFill>
                <a:latin typeface="Arial" pitchFamily="34" charset="0"/>
                <a:cs typeface="Arial" pitchFamily="34" charset="0"/>
              </a:rPr>
              <a:t>kártékony állat: </a:t>
            </a:r>
            <a:r>
              <a:rPr lang="hu-HU" sz="2800" dirty="0">
                <a:solidFill>
                  <a:schemeClr val="bg1"/>
                </a:solidFill>
                <a:latin typeface="Arial" pitchFamily="34" charset="0"/>
                <a:cs typeface="Arial" pitchFamily="34" charset="0"/>
              </a:rPr>
              <a:t>féreg, rovar, puhatestű, rágcsáló;</a:t>
            </a:r>
          </a:p>
          <a:p>
            <a:r>
              <a:rPr lang="hu-HU" sz="2800" dirty="0">
                <a:solidFill>
                  <a:schemeClr val="bg1"/>
                </a:solidFill>
                <a:latin typeface="Arial" pitchFamily="34" charset="0"/>
                <a:cs typeface="Arial" pitchFamily="34" charset="0"/>
              </a:rPr>
              <a:t>ezekből az élőlényekből származó </a:t>
            </a:r>
            <a:r>
              <a:rPr lang="hu-HU" sz="2800" b="1" dirty="0">
                <a:solidFill>
                  <a:schemeClr val="bg1"/>
                </a:solidFill>
                <a:latin typeface="Arial" pitchFamily="34" charset="0"/>
                <a:cs typeface="Arial" pitchFamily="34" charset="0"/>
              </a:rPr>
              <a:t>káros anyag</a:t>
            </a:r>
            <a:r>
              <a:rPr lang="hu-HU" sz="2800" dirty="0">
                <a:solidFill>
                  <a:schemeClr val="bg1"/>
                </a:solidFill>
                <a:latin typeface="Arial" pitchFamily="34" charset="0"/>
                <a:cs typeface="Arial" pitchFamily="34" charset="0"/>
              </a:rPr>
              <a:t>.</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6" name="Téglalap 5"/>
          <p:cNvSpPr/>
          <p:nvPr/>
        </p:nvSpPr>
        <p:spPr>
          <a:xfrm>
            <a:off x="462421" y="321922"/>
            <a:ext cx="5205331"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Biológiai veszélyek</a:t>
            </a:r>
          </a:p>
          <a:p>
            <a:pPr marL="0" lvl="2"/>
            <a:endParaRPr lang="hu-HU" sz="2400" dirty="0">
              <a:solidFill>
                <a:schemeClr val="bg1"/>
              </a:solidFill>
            </a:endParaRPr>
          </a:p>
        </p:txBody>
      </p:sp>
      <p:grpSp>
        <p:nvGrpSpPr>
          <p:cNvPr id="14" name="Csoportba foglalás 13"/>
          <p:cNvGrpSpPr/>
          <p:nvPr/>
        </p:nvGrpSpPr>
        <p:grpSpPr>
          <a:xfrm>
            <a:off x="462421" y="4289361"/>
            <a:ext cx="11433670" cy="2568639"/>
            <a:chOff x="153280" y="4071867"/>
            <a:chExt cx="11433670" cy="2568639"/>
          </a:xfrm>
        </p:grpSpPr>
        <p:sp>
          <p:nvSpPr>
            <p:cNvPr id="8" name="Téglalap 7"/>
            <p:cNvSpPr/>
            <p:nvPr/>
          </p:nvSpPr>
          <p:spPr>
            <a:xfrm>
              <a:off x="3411937" y="6238122"/>
              <a:ext cx="2238233"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Mérgező gomba</a:t>
              </a:r>
            </a:p>
          </p:txBody>
        </p:sp>
        <p:sp>
          <p:nvSpPr>
            <p:cNvPr id="9" name="Téglalap 8"/>
            <p:cNvSpPr/>
            <p:nvPr/>
          </p:nvSpPr>
          <p:spPr>
            <a:xfrm>
              <a:off x="6252945" y="6199453"/>
              <a:ext cx="2238233"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Egér az ételben</a:t>
              </a:r>
            </a:p>
          </p:txBody>
        </p:sp>
        <p:sp>
          <p:nvSpPr>
            <p:cNvPr id="10" name="Téglalap 9"/>
            <p:cNvSpPr/>
            <p:nvPr/>
          </p:nvSpPr>
          <p:spPr>
            <a:xfrm>
              <a:off x="8971124" y="6215376"/>
              <a:ext cx="2615826"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Légy beköpi a húst</a:t>
              </a:r>
            </a:p>
          </p:txBody>
        </p:sp>
        <p:grpSp>
          <p:nvGrpSpPr>
            <p:cNvPr id="13" name="Csoportba foglalás 12"/>
            <p:cNvGrpSpPr/>
            <p:nvPr/>
          </p:nvGrpSpPr>
          <p:grpSpPr>
            <a:xfrm>
              <a:off x="153280" y="4071867"/>
              <a:ext cx="11233501" cy="2072197"/>
              <a:chOff x="153280" y="4071867"/>
              <a:chExt cx="11233501" cy="2072197"/>
            </a:xfrm>
          </p:grpSpPr>
          <p:pic>
            <p:nvPicPr>
              <p:cNvPr id="4" name="Kép 3" descr="7Glefu2x7pmcKeFUs.jpeg"/>
              <p:cNvPicPr>
                <a:picLocks noChangeAspect="1"/>
              </p:cNvPicPr>
              <p:nvPr/>
            </p:nvPicPr>
            <p:blipFill>
              <a:blip r:embed="rId3"/>
              <a:stretch>
                <a:fillRect/>
              </a:stretch>
            </p:blipFill>
            <p:spPr>
              <a:xfrm>
                <a:off x="3416488" y="4162566"/>
                <a:ext cx="2602175" cy="1951631"/>
              </a:xfrm>
              <a:prstGeom prst="rect">
                <a:avLst/>
              </a:prstGeom>
              <a:ln>
                <a:noFill/>
              </a:ln>
              <a:effectLst>
                <a:outerShdw blurRad="292100" dist="139700" dir="2700000" algn="tl" rotWithShape="0">
                  <a:srgbClr val="333333">
                    <a:alpha val="65000"/>
                  </a:srgbClr>
                </a:outerShdw>
              </a:effectLst>
            </p:spPr>
          </p:pic>
          <p:pic>
            <p:nvPicPr>
              <p:cNvPr id="5" name="Kép 4" descr="icon2-5dc9acbe023f2.png"/>
              <p:cNvPicPr>
                <a:picLocks noChangeAspect="1"/>
              </p:cNvPicPr>
              <p:nvPr/>
            </p:nvPicPr>
            <p:blipFill>
              <a:blip r:embed="rId4"/>
              <a:srcRect r="11828" b="21696"/>
              <a:stretch>
                <a:fillRect/>
              </a:stretch>
            </p:blipFill>
            <p:spPr>
              <a:xfrm>
                <a:off x="6318914" y="4071867"/>
                <a:ext cx="2238233" cy="1987739"/>
              </a:xfrm>
              <a:prstGeom prst="rect">
                <a:avLst/>
              </a:prstGeom>
            </p:spPr>
          </p:pic>
          <p:pic>
            <p:nvPicPr>
              <p:cNvPr id="7" name="Kép 6" descr="shutterstock_139455335.jpg"/>
              <p:cNvPicPr>
                <a:picLocks noChangeAspect="1"/>
              </p:cNvPicPr>
              <p:nvPr/>
            </p:nvPicPr>
            <p:blipFill>
              <a:blip r:embed="rId5"/>
              <a:srcRect l="20597" t="-203"/>
              <a:stretch>
                <a:fillRect/>
              </a:stretch>
            </p:blipFill>
            <p:spPr>
              <a:xfrm>
                <a:off x="9060756" y="4121624"/>
                <a:ext cx="2326025" cy="2022440"/>
              </a:xfrm>
              <a:prstGeom prst="rect">
                <a:avLst/>
              </a:prstGeom>
              <a:ln>
                <a:noFill/>
              </a:ln>
              <a:effectLst>
                <a:outerShdw blurRad="292100" dist="139700" dir="2700000" algn="tl" rotWithShape="0">
                  <a:srgbClr val="333333">
                    <a:alpha val="65000"/>
                  </a:srgbClr>
                </a:outerShdw>
              </a:effectLst>
            </p:spPr>
          </p:pic>
          <p:pic>
            <p:nvPicPr>
              <p:cNvPr id="11" name="Kép 10" descr="letöltés (2).jpg"/>
              <p:cNvPicPr>
                <a:picLocks noChangeAspect="1"/>
              </p:cNvPicPr>
              <p:nvPr/>
            </p:nvPicPr>
            <p:blipFill>
              <a:blip r:embed="rId6"/>
              <a:stretch>
                <a:fillRect/>
              </a:stretch>
            </p:blipFill>
            <p:spPr>
              <a:xfrm>
                <a:off x="153280" y="4148919"/>
                <a:ext cx="2994305" cy="1992574"/>
              </a:xfrm>
              <a:prstGeom prst="rect">
                <a:avLst/>
              </a:prstGeom>
              <a:ln>
                <a:noFill/>
              </a:ln>
              <a:effectLst>
                <a:outerShdw blurRad="292100" dist="139700" dir="2700000" algn="tl" rotWithShape="0">
                  <a:srgbClr val="333333">
                    <a:alpha val="65000"/>
                  </a:srgbClr>
                </a:outerShdw>
              </a:effectLst>
            </p:spPr>
          </p:pic>
        </p:grpSp>
        <p:sp>
          <p:nvSpPr>
            <p:cNvPr id="12" name="Téglalap 11"/>
            <p:cNvSpPr/>
            <p:nvPr/>
          </p:nvSpPr>
          <p:spPr>
            <a:xfrm>
              <a:off x="411708" y="6240396"/>
              <a:ext cx="2238233"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Penészgomba</a:t>
              </a:r>
            </a:p>
          </p:txBody>
        </p:sp>
      </p:grpSp>
      <p:pic>
        <p:nvPicPr>
          <p:cNvPr id="15" name="Kép 14" descr="A képen rajz látható&#10;&#10;Automatikusan generált leírás">
            <a:extLst>
              <a:ext uri="{FF2B5EF4-FFF2-40B4-BE49-F238E27FC236}">
                <a16:creationId xmlns:a16="http://schemas.microsoft.com/office/drawing/2014/main" xmlns="" id="{3C22BD8D-00B7-47D8-8FB9-DD8ACA0A321D}"/>
              </a:ext>
            </a:extLst>
          </p:cNvPr>
          <p:cNvPicPr>
            <a:picLocks noChangeAspect="1"/>
          </p:cNvPicPr>
          <p:nvPr/>
        </p:nvPicPr>
        <p:blipFill>
          <a:blip r:embed="rId7"/>
          <a:stretch>
            <a:fillRect/>
          </a:stretch>
        </p:blipFill>
        <p:spPr>
          <a:xfrm>
            <a:off x="10204571" y="93617"/>
            <a:ext cx="1823306" cy="17103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sp>
        <p:nvSpPr>
          <p:cNvPr id="10" name="Szöveg helye 2">
            <a:extLst>
              <a:ext uri="{FF2B5EF4-FFF2-40B4-BE49-F238E27FC236}">
                <a16:creationId xmlns:a16="http://schemas.microsoft.com/office/drawing/2014/main" xmlns="" id="{5B57C040-15D2-43C5-AB8D-A0D8BE682179}"/>
              </a:ext>
            </a:extLst>
          </p:cNvPr>
          <p:cNvSpPr txBox="1">
            <a:spLocks/>
          </p:cNvSpPr>
          <p:nvPr/>
        </p:nvSpPr>
        <p:spPr>
          <a:xfrm>
            <a:off x="2144009" y="826824"/>
            <a:ext cx="8825658" cy="7082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hu-HU" sz="2800" b="1" dirty="0">
                <a:solidFill>
                  <a:schemeClr val="bg2"/>
                </a:solidFill>
                <a:latin typeface="Arial" panose="020B0604020202020204" pitchFamily="34" charset="0"/>
                <a:cs typeface="Arial" panose="020B0604020202020204" pitchFamily="34" charset="0"/>
              </a:rPr>
              <a:t>A HACCP egy angol kifejezés rövidítése.</a:t>
            </a:r>
          </a:p>
          <a:p>
            <a:pPr marL="0" indent="0">
              <a:buNone/>
            </a:pPr>
            <a:endParaRPr lang="hu-HU" sz="2800" b="1" dirty="0">
              <a:solidFill>
                <a:schemeClr val="bg2"/>
              </a:solidFill>
              <a:latin typeface="Arial" panose="020B0604020202020204" pitchFamily="34" charset="0"/>
              <a:cs typeface="Arial" panose="020B0604020202020204" pitchFamily="34" charset="0"/>
            </a:endParaRPr>
          </a:p>
        </p:txBody>
      </p:sp>
      <p:sp>
        <p:nvSpPr>
          <p:cNvPr id="788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A HACCP egy angol kifejezés rövidítése.</a:t>
            </a:r>
            <a:endParaRPr kumimoji="0" lang="hu-HU"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Magyarra fordítva: Veszély Analízis és Kritikus Kontroll Pontok </a:t>
            </a:r>
            <a:b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H</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Veszély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A</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Analízis 	és</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	C</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Kritikus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C</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–Kontroll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P</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Pontok</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Magyarra fordítva: Veszély Analízis és Kritikus Kontroll Pontok </a:t>
            </a:r>
            <a:b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b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H</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Veszély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A</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Analízis 	és</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	C</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Kritikus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C</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–Kontroll	</a:t>
            </a:r>
            <a:r>
              <a:rPr kumimoji="0" lang="en-GB" sz="1200" b="1" i="0" u="none" strike="noStrike" cap="none" normalizeH="0" baseline="0">
                <a:ln>
                  <a:noFill/>
                </a:ln>
                <a:solidFill>
                  <a:schemeClr val="tx1"/>
                </a:solidFill>
                <a:effectLst/>
                <a:latin typeface="Arial" pitchFamily="34" charset="0"/>
                <a:ea typeface="Calibri" pitchFamily="34" charset="0"/>
                <a:cs typeface="Times New Roman" pitchFamily="18" charset="0"/>
              </a:rPr>
              <a:t>P</a:t>
            </a:r>
            <a:r>
              <a:rPr kumimoji="0" lang="en-GB" sz="1200" b="0" i="0" u="none" strike="noStrike" cap="none" normalizeH="0" baseline="0">
                <a:ln>
                  <a:noFill/>
                </a:ln>
                <a:solidFill>
                  <a:schemeClr val="tx1"/>
                </a:solidFill>
                <a:effectLst/>
                <a:latin typeface="Arial" pitchFamily="34" charset="0"/>
                <a:ea typeface="Calibri" pitchFamily="34" charset="0"/>
                <a:cs typeface="Times New Roman" pitchFamily="18" charset="0"/>
              </a:rPr>
              <a:t> – Pontok</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1" name="Szövegdoboz 10"/>
          <p:cNvSpPr txBox="1"/>
          <p:nvPr/>
        </p:nvSpPr>
        <p:spPr>
          <a:xfrm>
            <a:off x="1039260" y="2130660"/>
            <a:ext cx="10274735" cy="4093428"/>
          </a:xfrm>
          <a:prstGeom prst="rect">
            <a:avLst/>
          </a:prstGeom>
          <a:noFill/>
        </p:spPr>
        <p:txBody>
          <a:bodyPr wrap="square" rtlCol="0">
            <a:spAutoFit/>
          </a:bodyPr>
          <a:lstStyle/>
          <a:p>
            <a:pPr marL="0" lvl="2"/>
            <a:r>
              <a:rPr lang="hu-HU" sz="2400" dirty="0">
                <a:solidFill>
                  <a:schemeClr val="bg1"/>
                </a:solidFill>
                <a:latin typeface="Arial" panose="020B0604020202020204" pitchFamily="34" charset="0"/>
                <a:cs typeface="Arial" panose="020B0604020202020204" pitchFamily="34" charset="0"/>
              </a:rPr>
              <a:t>Magyarra fordítva: Veszély Analízis és Kritikus Kontroll Pontok </a:t>
            </a:r>
            <a:br>
              <a:rPr lang="hu-HU" sz="2400" dirty="0">
                <a:solidFill>
                  <a:schemeClr val="bg1"/>
                </a:solidFill>
                <a:latin typeface="Arial" panose="020B0604020202020204" pitchFamily="34" charset="0"/>
                <a:cs typeface="Arial" panose="020B0604020202020204" pitchFamily="34" charset="0"/>
              </a:rPr>
            </a:br>
            <a:endParaRPr lang="hu-HU" sz="2400" dirty="0">
              <a:solidFill>
                <a:schemeClr val="bg1"/>
              </a:solidFill>
              <a:latin typeface="Arial" panose="020B0604020202020204" pitchFamily="34" charset="0"/>
              <a:cs typeface="Arial" panose="020B0604020202020204" pitchFamily="34" charset="0"/>
            </a:endParaRPr>
          </a:p>
          <a:p>
            <a:pPr marL="0" lvl="2"/>
            <a:endParaRPr lang="hu-HU" sz="2400" dirty="0">
              <a:solidFill>
                <a:schemeClr val="bg1"/>
              </a:solidFill>
              <a:latin typeface="Arial" panose="020B0604020202020204" pitchFamily="34" charset="0"/>
              <a:cs typeface="Arial" panose="020B0604020202020204" pitchFamily="34" charset="0"/>
            </a:endParaRPr>
          </a:p>
          <a:p>
            <a:pPr marL="0" lvl="2"/>
            <a:r>
              <a:rPr lang="hu-HU" sz="2800" b="1" dirty="0">
                <a:solidFill>
                  <a:schemeClr val="bg1"/>
                </a:solidFill>
                <a:latin typeface="Arial" panose="020B0604020202020204" pitchFamily="34" charset="0"/>
                <a:cs typeface="Arial" panose="020B0604020202020204" pitchFamily="34" charset="0"/>
              </a:rPr>
              <a:t>H </a:t>
            </a:r>
            <a:r>
              <a:rPr lang="hu-HU" sz="2400" dirty="0">
                <a:solidFill>
                  <a:schemeClr val="bg1"/>
                </a:solidFill>
                <a:latin typeface="Arial" panose="020B0604020202020204" pitchFamily="34" charset="0"/>
                <a:cs typeface="Arial" panose="020B0604020202020204" pitchFamily="34" charset="0"/>
              </a:rPr>
              <a:t>– Veszély</a:t>
            </a:r>
            <a:r>
              <a:rPr lang="hu-HU" sz="2800" b="1" dirty="0">
                <a:solidFill>
                  <a:schemeClr val="bg1"/>
                </a:solidFill>
                <a:latin typeface="Arial" panose="020B0604020202020204" pitchFamily="34" charset="0"/>
                <a:cs typeface="Arial" panose="020B0604020202020204" pitchFamily="34" charset="0"/>
              </a:rPr>
              <a:t>	A </a:t>
            </a:r>
            <a:r>
              <a:rPr lang="hu-HU" sz="2400" dirty="0">
                <a:solidFill>
                  <a:schemeClr val="bg1"/>
                </a:solidFill>
                <a:latin typeface="Arial" panose="020B0604020202020204" pitchFamily="34" charset="0"/>
                <a:cs typeface="Arial" panose="020B0604020202020204" pitchFamily="34" charset="0"/>
              </a:rPr>
              <a:t>– Analízis	és	</a:t>
            </a:r>
            <a:r>
              <a:rPr lang="hu-HU" sz="2800" b="1" dirty="0">
                <a:solidFill>
                  <a:schemeClr val="bg1"/>
                </a:solidFill>
                <a:latin typeface="Arial" panose="020B0604020202020204" pitchFamily="34" charset="0"/>
                <a:cs typeface="Arial" panose="020B0604020202020204" pitchFamily="34" charset="0"/>
              </a:rPr>
              <a:t>C</a:t>
            </a:r>
            <a:r>
              <a:rPr lang="hu-HU" sz="2400" dirty="0">
                <a:solidFill>
                  <a:schemeClr val="bg1"/>
                </a:solidFill>
                <a:latin typeface="Arial" panose="020B0604020202020204" pitchFamily="34" charset="0"/>
                <a:cs typeface="Arial" panose="020B0604020202020204" pitchFamily="34" charset="0"/>
              </a:rPr>
              <a:t> – Kritikus	</a:t>
            </a:r>
            <a:r>
              <a:rPr lang="hu-HU" sz="2800" b="1" dirty="0">
                <a:solidFill>
                  <a:schemeClr val="bg1"/>
                </a:solidFill>
                <a:latin typeface="Arial" panose="020B0604020202020204" pitchFamily="34" charset="0"/>
                <a:cs typeface="Arial" panose="020B0604020202020204" pitchFamily="34" charset="0"/>
              </a:rPr>
              <a:t>C</a:t>
            </a:r>
            <a:r>
              <a:rPr lang="hu-HU" sz="2400" dirty="0">
                <a:solidFill>
                  <a:schemeClr val="bg1"/>
                </a:solidFill>
                <a:latin typeface="Arial" panose="020B0604020202020204" pitchFamily="34" charset="0"/>
                <a:cs typeface="Arial" panose="020B0604020202020204" pitchFamily="34" charset="0"/>
              </a:rPr>
              <a:t> –Kontroll	</a:t>
            </a:r>
            <a:r>
              <a:rPr lang="hu-HU" sz="2800" b="1" dirty="0">
                <a:solidFill>
                  <a:schemeClr val="bg1"/>
                </a:solidFill>
                <a:latin typeface="Arial" panose="020B0604020202020204" pitchFamily="34" charset="0"/>
                <a:cs typeface="Arial" panose="020B0604020202020204" pitchFamily="34" charset="0"/>
              </a:rPr>
              <a:t>P</a:t>
            </a:r>
            <a:r>
              <a:rPr lang="hu-HU" sz="2400" dirty="0">
                <a:solidFill>
                  <a:schemeClr val="bg1"/>
                </a:solidFill>
                <a:latin typeface="Arial" panose="020B0604020202020204" pitchFamily="34" charset="0"/>
                <a:cs typeface="Arial" panose="020B0604020202020204" pitchFamily="34" charset="0"/>
              </a:rPr>
              <a:t> </a:t>
            </a:r>
            <a:r>
              <a:rPr lang="hu-HU" sz="2400">
                <a:solidFill>
                  <a:schemeClr val="bg1"/>
                </a:solidFill>
                <a:latin typeface="Arial" panose="020B0604020202020204" pitchFamily="34" charset="0"/>
                <a:cs typeface="Arial" panose="020B0604020202020204" pitchFamily="34" charset="0"/>
              </a:rPr>
              <a:t>– Pontok</a:t>
            </a:r>
          </a:p>
          <a:p>
            <a:pPr marL="0" lvl="2"/>
            <a:endParaRPr lang="hu-HU" sz="2400">
              <a:solidFill>
                <a:schemeClr val="bg1"/>
              </a:solidFill>
              <a:latin typeface="Arial" panose="020B0604020202020204" pitchFamily="34" charset="0"/>
              <a:cs typeface="Arial" panose="020B0604020202020204" pitchFamily="34" charset="0"/>
            </a:endParaRPr>
          </a:p>
          <a:p>
            <a:pPr marL="0" lvl="2"/>
            <a:endParaRPr lang="hu-HU" sz="2400">
              <a:solidFill>
                <a:schemeClr val="bg1"/>
              </a:solidFill>
              <a:latin typeface="Arial" panose="020B0604020202020204" pitchFamily="34" charset="0"/>
              <a:cs typeface="Arial" panose="020B0604020202020204" pitchFamily="34" charset="0"/>
            </a:endParaRPr>
          </a:p>
          <a:p>
            <a:pPr marL="0" lvl="2"/>
            <a:r>
              <a:rPr lang="hu-HU" sz="2000">
                <a:solidFill>
                  <a:schemeClr val="bg1"/>
                </a:solidFill>
                <a:latin typeface="Arial" panose="020B0604020202020204" pitchFamily="34" charset="0"/>
                <a:cs typeface="Arial" panose="020B0604020202020204" pitchFamily="34" charset="0"/>
              </a:rPr>
              <a:t>Angolul:</a:t>
            </a:r>
          </a:p>
          <a:p>
            <a:pPr marL="0" lvl="2"/>
            <a:r>
              <a:rPr lang="hu-HU" sz="2000" b="1">
                <a:solidFill>
                  <a:schemeClr val="bg1"/>
                </a:solidFill>
                <a:latin typeface="Arial" panose="020B0604020202020204" pitchFamily="34" charset="0"/>
                <a:cs typeface="Arial" panose="020B0604020202020204" pitchFamily="34" charset="0"/>
              </a:rPr>
              <a:t>H </a:t>
            </a:r>
            <a:r>
              <a:rPr lang="hu-HU" sz="2000">
                <a:solidFill>
                  <a:schemeClr val="bg1"/>
                </a:solidFill>
                <a:latin typeface="Arial" panose="020B0604020202020204" pitchFamily="34" charset="0"/>
                <a:cs typeface="Arial" panose="020B0604020202020204" pitchFamily="34" charset="0"/>
              </a:rPr>
              <a:t>– Hazard</a:t>
            </a:r>
            <a:r>
              <a:rPr lang="hu-HU" sz="2000" b="1">
                <a:solidFill>
                  <a:schemeClr val="bg1"/>
                </a:solidFill>
                <a:latin typeface="Arial" panose="020B0604020202020204" pitchFamily="34" charset="0"/>
                <a:cs typeface="Arial" panose="020B0604020202020204" pitchFamily="34" charset="0"/>
              </a:rPr>
              <a:t>	A </a:t>
            </a:r>
            <a:r>
              <a:rPr lang="hu-HU" sz="2000">
                <a:solidFill>
                  <a:schemeClr val="bg1"/>
                </a:solidFill>
                <a:latin typeface="Arial" panose="020B0604020202020204" pitchFamily="34" charset="0"/>
                <a:cs typeface="Arial" panose="020B0604020202020204" pitchFamily="34" charset="0"/>
              </a:rPr>
              <a:t>– Analysis and </a:t>
            </a:r>
            <a:r>
              <a:rPr lang="hu-HU" sz="2000" b="1">
                <a:solidFill>
                  <a:schemeClr val="bg1"/>
                </a:solidFill>
                <a:latin typeface="Arial" panose="020B0604020202020204" pitchFamily="34" charset="0"/>
                <a:cs typeface="Arial" panose="020B0604020202020204" pitchFamily="34" charset="0"/>
              </a:rPr>
              <a:t>C</a:t>
            </a:r>
            <a:r>
              <a:rPr lang="hu-HU" sz="2000">
                <a:solidFill>
                  <a:schemeClr val="bg1"/>
                </a:solidFill>
                <a:latin typeface="Arial" panose="020B0604020202020204" pitchFamily="34" charset="0"/>
                <a:cs typeface="Arial" panose="020B0604020202020204" pitchFamily="34" charset="0"/>
              </a:rPr>
              <a:t> – Critical	</a:t>
            </a:r>
            <a:r>
              <a:rPr lang="hu-HU" sz="2000" b="1">
                <a:solidFill>
                  <a:schemeClr val="bg1"/>
                </a:solidFill>
                <a:latin typeface="Arial" panose="020B0604020202020204" pitchFamily="34" charset="0"/>
                <a:cs typeface="Arial" panose="020B0604020202020204" pitchFamily="34" charset="0"/>
              </a:rPr>
              <a:t>C</a:t>
            </a:r>
            <a:r>
              <a:rPr lang="hu-HU" sz="2000">
                <a:solidFill>
                  <a:schemeClr val="bg1"/>
                </a:solidFill>
                <a:latin typeface="Arial" panose="020B0604020202020204" pitchFamily="34" charset="0"/>
                <a:cs typeface="Arial" panose="020B0604020202020204" pitchFamily="34" charset="0"/>
              </a:rPr>
              <a:t> – Control	</a:t>
            </a:r>
            <a:r>
              <a:rPr lang="hu-HU" sz="2000" b="1">
                <a:solidFill>
                  <a:schemeClr val="bg1"/>
                </a:solidFill>
                <a:latin typeface="Arial" panose="020B0604020202020204" pitchFamily="34" charset="0"/>
                <a:cs typeface="Arial" panose="020B0604020202020204" pitchFamily="34" charset="0"/>
              </a:rPr>
              <a:t>P</a:t>
            </a:r>
            <a:r>
              <a:rPr lang="hu-HU" sz="2000">
                <a:solidFill>
                  <a:schemeClr val="bg1"/>
                </a:solidFill>
                <a:latin typeface="Arial" panose="020B0604020202020204" pitchFamily="34" charset="0"/>
                <a:cs typeface="Arial" panose="020B0604020202020204" pitchFamily="34" charset="0"/>
              </a:rPr>
              <a:t> – Points</a:t>
            </a:r>
          </a:p>
          <a:p>
            <a:pPr marL="0" lvl="2"/>
            <a:endParaRPr lang="hu-HU" sz="2400">
              <a:solidFill>
                <a:schemeClr val="bg1"/>
              </a:solidFill>
              <a:latin typeface="Arial" panose="020B0604020202020204" pitchFamily="34" charset="0"/>
              <a:cs typeface="Arial" panose="020B0604020202020204" pitchFamily="34" charset="0"/>
            </a:endParaRPr>
          </a:p>
          <a:p>
            <a:pPr marL="0" lvl="2"/>
            <a:endParaRPr lang="hu-HU" sz="2400" dirty="0">
              <a:solidFill>
                <a:schemeClr val="bg1"/>
              </a:solidFill>
              <a:latin typeface="Arial" panose="020B0604020202020204" pitchFamily="34" charset="0"/>
              <a:cs typeface="Arial" panose="020B0604020202020204" pitchFamily="34" charset="0"/>
            </a:endParaRPr>
          </a:p>
          <a:p>
            <a:pPr marL="0" lvl="2"/>
            <a:endParaRPr lang="hu-H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12489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18047" y="1434405"/>
            <a:ext cx="10818353" cy="4940995"/>
          </a:xfrm>
        </p:spPr>
        <p:txBody>
          <a:bodyPr>
            <a:noAutofit/>
          </a:bodyPr>
          <a:lstStyle/>
          <a:p>
            <a:pPr>
              <a:buNone/>
            </a:pPr>
            <a:r>
              <a:rPr lang="hu-HU" sz="2800" b="1" dirty="0">
                <a:solidFill>
                  <a:schemeClr val="bg1"/>
                </a:solidFill>
                <a:latin typeface="Arial" pitchFamily="34" charset="0"/>
                <a:cs typeface="Arial" pitchFamily="34" charset="0"/>
              </a:rPr>
              <a:t>A legtöbb mikroba hasznos, nélkülük nem lenne élet. </a:t>
            </a:r>
          </a:p>
          <a:p>
            <a:pPr marL="0" indent="0">
              <a:buNone/>
            </a:pPr>
            <a:r>
              <a:rPr lang="hu-HU" sz="2800" dirty="0">
                <a:solidFill>
                  <a:schemeClr val="bg1"/>
                </a:solidFill>
                <a:latin typeface="Arial" pitchFamily="34" charset="0"/>
                <a:cs typeface="Arial" pitchFamily="34" charset="0"/>
              </a:rPr>
              <a:t>Az ember szervezetében </a:t>
            </a:r>
          </a:p>
          <a:p>
            <a:pPr lvl="1"/>
            <a:r>
              <a:rPr lang="hu-HU" sz="2800" dirty="0">
                <a:solidFill>
                  <a:schemeClr val="bg1"/>
                </a:solidFill>
                <a:latin typeface="Arial" pitchFamily="34" charset="0"/>
                <a:cs typeface="Arial" pitchFamily="34" charset="0"/>
              </a:rPr>
              <a:t>segítik az emésztést,</a:t>
            </a:r>
          </a:p>
          <a:p>
            <a:pPr lvl="1"/>
            <a:r>
              <a:rPr lang="hu-HU" sz="2800" dirty="0">
                <a:solidFill>
                  <a:schemeClr val="bg1"/>
                </a:solidFill>
                <a:latin typeface="Arial" pitchFamily="34" charset="0"/>
                <a:cs typeface="Arial" pitchFamily="34" charset="0"/>
              </a:rPr>
              <a:t>vitaminokat termelnek,</a:t>
            </a:r>
          </a:p>
          <a:p>
            <a:pPr lvl="1"/>
            <a:r>
              <a:rPr lang="hu-HU" sz="2800" dirty="0">
                <a:solidFill>
                  <a:schemeClr val="bg1"/>
                </a:solidFill>
                <a:latin typeface="Arial" pitchFamily="34" charset="0"/>
                <a:cs typeface="Arial" pitchFamily="34" charset="0"/>
              </a:rPr>
              <a:t>védik a bőrünket a kórokozóktól. </a:t>
            </a:r>
          </a:p>
          <a:p>
            <a:pPr lvl="1"/>
            <a:endParaRPr lang="hu-HU" sz="2800" dirty="0">
              <a:solidFill>
                <a:schemeClr val="bg1"/>
              </a:solidFill>
              <a:latin typeface="Arial" pitchFamily="34" charset="0"/>
              <a:cs typeface="Arial" pitchFamily="34" charset="0"/>
            </a:endParaRPr>
          </a:p>
          <a:p>
            <a:r>
              <a:rPr lang="hu-HU" sz="2800" dirty="0">
                <a:solidFill>
                  <a:schemeClr val="bg1"/>
                </a:solidFill>
                <a:latin typeface="Arial" pitchFamily="34" charset="0"/>
                <a:cs typeface="Arial" pitchFamily="34" charset="0"/>
              </a:rPr>
              <a:t>De van néhány mikroba, mely betegséget okoz az emberben. Ezek a </a:t>
            </a:r>
            <a:r>
              <a:rPr lang="hu-HU" sz="2800" b="1" dirty="0">
                <a:solidFill>
                  <a:schemeClr val="bg1"/>
                </a:solidFill>
                <a:latin typeface="Arial" pitchFamily="34" charset="0"/>
                <a:cs typeface="Arial" pitchFamily="34" charset="0"/>
              </a:rPr>
              <a:t>kórokozó mikrobák</a:t>
            </a:r>
            <a:r>
              <a:rPr lang="hu-HU" sz="2800" dirty="0">
                <a:solidFill>
                  <a:schemeClr val="bg1"/>
                </a:solidFill>
                <a:latin typeface="Arial" pitchFamily="34" charset="0"/>
                <a:cs typeface="Arial" pitchFamily="34" charset="0"/>
              </a:rPr>
              <a:t>. Ezek közül sok az élelmiszerrel, az ételekkel kerül az emberi szervezetbe.</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6" name="Téglalap 5"/>
          <p:cNvSpPr/>
          <p:nvPr/>
        </p:nvSpPr>
        <p:spPr>
          <a:xfrm>
            <a:off x="1018047" y="277494"/>
            <a:ext cx="5205331" cy="954107"/>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Mikroba </a:t>
            </a:r>
            <a:endParaRPr lang="hu-HU" sz="3600" b="1" dirty="0">
              <a:solidFill>
                <a:schemeClr val="bg2"/>
              </a:solidFill>
              <a:latin typeface="Arial" panose="020B0604020202020204" pitchFamily="34" charset="0"/>
              <a:ea typeface="+mj-ea"/>
              <a:cs typeface="Arial" panose="020B0604020202020204" pitchFamily="34" charset="0"/>
            </a:endParaRPr>
          </a:p>
          <a:p>
            <a:pPr marL="0" lvl="2"/>
            <a:endParaRPr lang="hu-HU" sz="2400" dirty="0">
              <a:solidFill>
                <a:schemeClr val="bg1"/>
              </a:solidFill>
            </a:endParaRPr>
          </a:p>
        </p:txBody>
      </p:sp>
      <p:pic>
        <p:nvPicPr>
          <p:cNvPr id="4" name="Kép 3" descr="A képen rajz látható&#10;&#10;Automatikusan generált leírás">
            <a:extLst>
              <a:ext uri="{FF2B5EF4-FFF2-40B4-BE49-F238E27FC236}">
                <a16:creationId xmlns:a16="http://schemas.microsoft.com/office/drawing/2014/main" xmlns="" id="{540D87D8-585C-4254-B18E-4E661C78E371}"/>
              </a:ext>
            </a:extLst>
          </p:cNvPr>
          <p:cNvPicPr>
            <a:picLocks noChangeAspect="1"/>
          </p:cNvPicPr>
          <p:nvPr/>
        </p:nvPicPr>
        <p:blipFill>
          <a:blip r:embed="rId3"/>
          <a:stretch>
            <a:fillRect/>
          </a:stretch>
        </p:blipFill>
        <p:spPr>
          <a:xfrm>
            <a:off x="10204571" y="93617"/>
            <a:ext cx="1823306" cy="171030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755900" y="1473000"/>
            <a:ext cx="8923913" cy="4538955"/>
          </a:xfrm>
        </p:spPr>
        <p:txBody>
          <a:bodyPr>
            <a:noAutofit/>
          </a:bodyPr>
          <a:lstStyle/>
          <a:p>
            <a:r>
              <a:rPr lang="hu-HU" sz="2800" dirty="0">
                <a:solidFill>
                  <a:schemeClr val="bg1"/>
                </a:solidFill>
                <a:latin typeface="Arial" pitchFamily="34" charset="0"/>
                <a:cs typeface="Arial" pitchFamily="34" charset="0"/>
              </a:rPr>
              <a:t>Nem látjuk őket, mert nagyon picik! </a:t>
            </a:r>
          </a:p>
          <a:p>
            <a:r>
              <a:rPr lang="hu-HU" sz="2800" dirty="0">
                <a:solidFill>
                  <a:schemeClr val="bg1"/>
                </a:solidFill>
                <a:latin typeface="Arial" pitchFamily="34" charset="0"/>
                <a:cs typeface="Arial" pitchFamily="34" charset="0"/>
              </a:rPr>
              <a:t>Csak </a:t>
            </a:r>
            <a:r>
              <a:rPr lang="hu-HU" sz="2800">
                <a:solidFill>
                  <a:schemeClr val="bg1"/>
                </a:solidFill>
                <a:latin typeface="Arial" pitchFamily="34" charset="0"/>
                <a:cs typeface="Arial" pitchFamily="34" charset="0"/>
              </a:rPr>
              <a:t>mikroszkóppal láthatóak</a:t>
            </a:r>
            <a:r>
              <a:rPr lang="hu-HU" sz="2800" dirty="0">
                <a:solidFill>
                  <a:schemeClr val="bg1"/>
                </a:solidFill>
                <a:latin typeface="Arial" pitchFamily="34" charset="0"/>
                <a:cs typeface="Arial" pitchFamily="34" charset="0"/>
              </a:rPr>
              <a:t>.</a:t>
            </a:r>
          </a:p>
          <a:p>
            <a:r>
              <a:rPr lang="hu-HU" sz="2800" dirty="0">
                <a:solidFill>
                  <a:schemeClr val="bg1"/>
                </a:solidFill>
                <a:latin typeface="Arial" pitchFamily="34" charset="0"/>
                <a:cs typeface="Arial" pitchFamily="34" charset="0"/>
              </a:rPr>
              <a:t>Nagyon gyorsan szaporodnak! </a:t>
            </a:r>
          </a:p>
          <a:p>
            <a:r>
              <a:rPr lang="hu-HU" sz="2800" dirty="0">
                <a:solidFill>
                  <a:schemeClr val="bg1"/>
                </a:solidFill>
                <a:latin typeface="Arial" pitchFamily="34" charset="0"/>
                <a:cs typeface="Arial" pitchFamily="34" charset="0"/>
              </a:rPr>
              <a:t>Megbetegedést okozhatnak!</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sp>
        <p:nvSpPr>
          <p:cNvPr id="6" name="Téglalap 5"/>
          <p:cNvSpPr/>
          <p:nvPr/>
        </p:nvSpPr>
        <p:spPr>
          <a:xfrm>
            <a:off x="497346" y="491647"/>
            <a:ext cx="7566395" cy="892552"/>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Kórokozó mikrobák jellemzői</a:t>
            </a:r>
          </a:p>
          <a:p>
            <a:pPr marL="0" lvl="2"/>
            <a:endParaRPr lang="hu-HU" sz="2000" dirty="0">
              <a:solidFill>
                <a:schemeClr val="bg1"/>
              </a:solidFill>
            </a:endParaRPr>
          </a:p>
        </p:txBody>
      </p:sp>
      <p:pic>
        <p:nvPicPr>
          <p:cNvPr id="9" name="Kép 8" descr="microbes on hand.jpg"/>
          <p:cNvPicPr/>
          <p:nvPr/>
        </p:nvPicPr>
        <p:blipFill>
          <a:blip r:embed="rId3" cstate="print"/>
          <a:stretch>
            <a:fillRect/>
          </a:stretch>
        </p:blipFill>
        <p:spPr>
          <a:xfrm>
            <a:off x="8268270" y="3429925"/>
            <a:ext cx="2129050" cy="2351254"/>
          </a:xfrm>
          <a:prstGeom prst="rect">
            <a:avLst/>
          </a:prstGeom>
        </p:spPr>
      </p:pic>
      <p:sp>
        <p:nvSpPr>
          <p:cNvPr id="10" name="Téglalap 9"/>
          <p:cNvSpPr/>
          <p:nvPr/>
        </p:nvSpPr>
        <p:spPr>
          <a:xfrm>
            <a:off x="7493853" y="5993369"/>
            <a:ext cx="3956945" cy="707886"/>
          </a:xfrm>
          <a:prstGeom prst="rect">
            <a:avLst/>
          </a:prstGeom>
        </p:spPr>
        <p:txBody>
          <a:bodyPr wrap="square">
            <a:spAutoFit/>
          </a:bodyPr>
          <a:lstStyle/>
          <a:p>
            <a:r>
              <a:rPr lang="hu-HU" sz="2000" b="1" dirty="0">
                <a:solidFill>
                  <a:schemeClr val="bg2"/>
                </a:solidFill>
                <a:latin typeface="Arial" pitchFamily="34" charset="0"/>
                <a:cs typeface="Arial" pitchFamily="34" charset="0"/>
              </a:rPr>
              <a:t>Baktériumsejtek a kezünkön – Így nézne ki, ha látnánk őket</a:t>
            </a:r>
          </a:p>
        </p:txBody>
      </p:sp>
      <p:pic>
        <p:nvPicPr>
          <p:cNvPr id="11" name="Kép 10" descr="images.jpg"/>
          <p:cNvPicPr/>
          <p:nvPr/>
        </p:nvPicPr>
        <p:blipFill>
          <a:blip r:embed="rId4" cstate="print">
            <a:clrChange>
              <a:clrFrom>
                <a:srgbClr val="FFFFFF"/>
              </a:clrFrom>
              <a:clrTo>
                <a:srgbClr val="FFFFFF">
                  <a:alpha val="0"/>
                </a:srgbClr>
              </a:clrTo>
            </a:clrChange>
          </a:blip>
          <a:stretch>
            <a:fillRect/>
          </a:stretch>
        </p:blipFill>
        <p:spPr>
          <a:xfrm>
            <a:off x="2914712" y="3709730"/>
            <a:ext cx="2461501" cy="2506142"/>
          </a:xfrm>
          <a:prstGeom prst="rect">
            <a:avLst/>
          </a:prstGeom>
        </p:spPr>
      </p:pic>
      <p:sp>
        <p:nvSpPr>
          <p:cNvPr id="12" name="Téglalap 11"/>
          <p:cNvSpPr/>
          <p:nvPr/>
        </p:nvSpPr>
        <p:spPr>
          <a:xfrm>
            <a:off x="251916" y="6283844"/>
            <a:ext cx="6326684" cy="400110"/>
          </a:xfrm>
          <a:prstGeom prst="rect">
            <a:avLst/>
          </a:prstGeom>
        </p:spPr>
        <p:txBody>
          <a:bodyPr wrap="square">
            <a:spAutoFit/>
          </a:bodyPr>
          <a:lstStyle/>
          <a:p>
            <a:r>
              <a:rPr lang="hu-HU" sz="2000" b="1" dirty="0">
                <a:solidFill>
                  <a:schemeClr val="bg2"/>
                </a:solidFill>
                <a:latin typeface="Arial" pitchFamily="34" charset="0"/>
                <a:cs typeface="Arial" pitchFamily="34" charset="0"/>
              </a:rPr>
              <a:t>Mikroszkóp és baktériumsejtek a mikroszkóp alatt</a:t>
            </a:r>
          </a:p>
        </p:txBody>
      </p:sp>
      <p:pic>
        <p:nvPicPr>
          <p:cNvPr id="13" name="Kép 12" descr="asztali-mikroszkop-keszlet-40x-1024x-bresser-set-8855001-e0da_1_big.jpg"/>
          <p:cNvPicPr>
            <a:picLocks noChangeAspect="1"/>
          </p:cNvPicPr>
          <p:nvPr/>
        </p:nvPicPr>
        <p:blipFill>
          <a:blip r:embed="rId5">
            <a:clrChange>
              <a:clrFrom>
                <a:srgbClr val="FFFFFF"/>
              </a:clrFrom>
              <a:clrTo>
                <a:srgbClr val="FFFFFF">
                  <a:alpha val="0"/>
                </a:srgbClr>
              </a:clrTo>
            </a:clrChange>
          </a:blip>
          <a:srcRect l="22130" t="-902" r="17419"/>
          <a:stretch>
            <a:fillRect/>
          </a:stretch>
        </p:blipFill>
        <p:spPr>
          <a:xfrm flipH="1">
            <a:off x="512187" y="2838318"/>
            <a:ext cx="2060811" cy="3309582"/>
          </a:xfrm>
          <a:prstGeom prst="rect">
            <a:avLst/>
          </a:prstGeom>
        </p:spPr>
      </p:pic>
      <p:pic>
        <p:nvPicPr>
          <p:cNvPr id="14" name="Kép 13" descr="A képen rajz látható&#10;&#10;Automatikusan generált leírás">
            <a:extLst>
              <a:ext uri="{FF2B5EF4-FFF2-40B4-BE49-F238E27FC236}">
                <a16:creationId xmlns:a16="http://schemas.microsoft.com/office/drawing/2014/main" xmlns="" id="{B4BA841F-AD04-4230-936E-0FE928169ADF}"/>
              </a:ext>
            </a:extLst>
          </p:cNvPr>
          <p:cNvPicPr>
            <a:picLocks noChangeAspect="1"/>
          </p:cNvPicPr>
          <p:nvPr/>
        </p:nvPicPr>
        <p:blipFill>
          <a:blip r:embed="rId6"/>
          <a:stretch>
            <a:fillRect/>
          </a:stretch>
        </p:blipFill>
        <p:spPr>
          <a:xfrm>
            <a:off x="10204571" y="93617"/>
            <a:ext cx="1823306" cy="171030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64123" y="421121"/>
            <a:ext cx="11863754" cy="4538955"/>
          </a:xfrm>
        </p:spPr>
        <p:txBody>
          <a:bodyPr>
            <a:noAutofit/>
          </a:bodyPr>
          <a:lstStyle/>
          <a:p>
            <a:pPr>
              <a:buNone/>
            </a:pPr>
            <a:r>
              <a:rPr lang="hu-HU" sz="3200" b="1" dirty="0">
                <a:solidFill>
                  <a:schemeClr val="bg2"/>
                </a:solidFill>
                <a:latin typeface="Arial" pitchFamily="34" charset="0"/>
                <a:cs typeface="Arial" pitchFamily="34" charset="0"/>
              </a:rPr>
              <a:t>Honnan származnak az élelmiszerbe </a:t>
            </a:r>
          </a:p>
          <a:p>
            <a:pPr>
              <a:buNone/>
            </a:pPr>
            <a:r>
              <a:rPr lang="hu-HU" sz="3200" b="1" dirty="0">
                <a:solidFill>
                  <a:schemeClr val="bg2"/>
                </a:solidFill>
                <a:latin typeface="Arial" pitchFamily="34" charset="0"/>
                <a:cs typeface="Arial" pitchFamily="34" charset="0"/>
              </a:rPr>
              <a:t>kerülő mikrobák? </a:t>
            </a:r>
          </a:p>
          <a:p>
            <a:r>
              <a:rPr lang="hu-HU" sz="2400" dirty="0">
                <a:solidFill>
                  <a:schemeClr val="bg1"/>
                </a:solidFill>
                <a:latin typeface="Arial" pitchFamily="34" charset="0"/>
                <a:cs typeface="Arial" pitchFamily="34" charset="0"/>
              </a:rPr>
              <a:t>A környezetből: a levegőből, vízből, talajból;</a:t>
            </a:r>
          </a:p>
          <a:p>
            <a:r>
              <a:rPr lang="hu-HU" sz="2400" dirty="0">
                <a:solidFill>
                  <a:schemeClr val="bg1"/>
                </a:solidFill>
                <a:latin typeface="Arial" pitchFamily="34" charset="0"/>
                <a:cs typeface="Arial" pitchFamily="34" charset="0"/>
              </a:rPr>
              <a:t>Az alapanyagból: ha az szennyezett vagy romlott;</a:t>
            </a:r>
          </a:p>
          <a:p>
            <a:r>
              <a:rPr lang="hu-HU" sz="2400" dirty="0">
                <a:solidFill>
                  <a:schemeClr val="bg1"/>
                </a:solidFill>
                <a:latin typeface="Arial" pitchFamily="34" charset="0"/>
                <a:cs typeface="Arial" pitchFamily="34" charset="0"/>
              </a:rPr>
              <a:t>Az emberből, aki hozzáér az élelmiszerhez; </a:t>
            </a:r>
          </a:p>
          <a:p>
            <a:r>
              <a:rPr lang="hu-HU" sz="2400" dirty="0">
                <a:solidFill>
                  <a:schemeClr val="bg1"/>
                </a:solidFill>
                <a:latin typeface="Arial" pitchFamily="34" charset="0"/>
                <a:cs typeface="Arial" pitchFamily="34" charset="0"/>
              </a:rPr>
              <a:t>Állatból: például rovarok, vagy rágcsálók szennyezik az élelmiszert, ha hozzáérnek;</a:t>
            </a:r>
          </a:p>
          <a:p>
            <a:r>
              <a:rPr lang="hu-HU" sz="2400" dirty="0">
                <a:solidFill>
                  <a:schemeClr val="bg1"/>
                </a:solidFill>
                <a:latin typeface="Arial" pitchFamily="34" charset="0"/>
                <a:cs typeface="Arial" pitchFamily="34" charset="0"/>
              </a:rPr>
              <a:t>Hulladékból: ha nincs a hulladék külön kezelve az élelmiszertől.</a:t>
            </a:r>
          </a:p>
          <a:p>
            <a:endParaRPr lang="hu-HU" sz="2400" dirty="0">
              <a:solidFill>
                <a:schemeClr val="bg1"/>
              </a:solidFill>
              <a:latin typeface="Arial" pitchFamily="34" charset="0"/>
              <a:cs typeface="Arial" pitchFamily="34" charset="0"/>
            </a:endParaRPr>
          </a:p>
          <a:p>
            <a:endParaRPr lang="hu-HU" sz="2400" dirty="0">
              <a:solidFill>
                <a:schemeClr val="bg1"/>
              </a:solidFill>
              <a:latin typeface="Arial" pitchFamily="34" charset="0"/>
              <a:cs typeface="Arial" pitchFamily="34" charset="0"/>
            </a:endParaRPr>
          </a:p>
        </p:txBody>
      </p:sp>
      <p:grpSp>
        <p:nvGrpSpPr>
          <p:cNvPr id="12" name="Csoportba foglalás 11"/>
          <p:cNvGrpSpPr/>
          <p:nvPr/>
        </p:nvGrpSpPr>
        <p:grpSpPr>
          <a:xfrm>
            <a:off x="464022" y="4225165"/>
            <a:ext cx="11394269" cy="1850410"/>
            <a:chOff x="532261" y="4689189"/>
            <a:chExt cx="11394269" cy="1850410"/>
          </a:xfrm>
        </p:grpSpPr>
        <p:pic>
          <p:nvPicPr>
            <p:cNvPr id="4" name="Kép 3" descr="depositphotos_130426544-stockafbeelding-rotte-appel-met-een-grote.jpg"/>
            <p:cNvPicPr/>
            <p:nvPr/>
          </p:nvPicPr>
          <p:blipFill>
            <a:blip r:embed="rId3" cstate="print">
              <a:extLst>
                <a:ext uri="{28A0092B-C50C-407E-A947-70E740481C1C}">
                  <a14:useLocalDpi xmlns:a14="http://schemas.microsoft.com/office/drawing/2010/main" xmlns="" val="0"/>
                </a:ext>
              </a:extLst>
            </a:blip>
            <a:srcRect l="17730" r="16414"/>
            <a:stretch>
              <a:fillRect/>
            </a:stretch>
          </p:blipFill>
          <p:spPr>
            <a:xfrm>
              <a:off x="6347464" y="4894451"/>
              <a:ext cx="1581078" cy="1636807"/>
            </a:xfrm>
            <a:prstGeom prst="rect">
              <a:avLst/>
            </a:prstGeom>
          </p:spPr>
        </p:pic>
        <p:pic>
          <p:nvPicPr>
            <p:cNvPr id="5" name="Kép 4" descr="6376176e119196c92e8478d3ef0c69eb_XL.jpg"/>
            <p:cNvPicPr/>
            <p:nvPr/>
          </p:nvPicPr>
          <p:blipFill>
            <a:blip r:embed="rId4" cstate="print">
              <a:extLst>
                <a:ext uri="{28A0092B-C50C-407E-A947-70E740481C1C}">
                  <a14:useLocalDpi xmlns:a14="http://schemas.microsoft.com/office/drawing/2010/main" xmlns="" val="0"/>
                </a:ext>
              </a:extLst>
            </a:blip>
            <a:stretch>
              <a:fillRect/>
            </a:stretch>
          </p:blipFill>
          <p:spPr>
            <a:xfrm>
              <a:off x="3029803" y="4954137"/>
              <a:ext cx="1158567" cy="1569492"/>
            </a:xfrm>
            <a:prstGeom prst="rect">
              <a:avLst/>
            </a:prstGeom>
          </p:spPr>
        </p:pic>
        <p:pic>
          <p:nvPicPr>
            <p:cNvPr id="7" name="Kép 6" descr="spoiled.jpg"/>
            <p:cNvPicPr/>
            <p:nvPr/>
          </p:nvPicPr>
          <p:blipFill>
            <a:blip r:embed="rId5" cstate="print">
              <a:extLst>
                <a:ext uri="{28A0092B-C50C-407E-A947-70E740481C1C}">
                  <a14:useLocalDpi xmlns:a14="http://schemas.microsoft.com/office/drawing/2010/main" xmlns="" val="0"/>
                </a:ext>
              </a:extLst>
            </a:blip>
            <a:stretch>
              <a:fillRect/>
            </a:stretch>
          </p:blipFill>
          <p:spPr>
            <a:xfrm>
              <a:off x="532261" y="5036023"/>
              <a:ext cx="2169995" cy="1323834"/>
            </a:xfrm>
            <a:prstGeom prst="rect">
              <a:avLst/>
            </a:prstGeom>
          </p:spPr>
        </p:pic>
        <p:pic>
          <p:nvPicPr>
            <p:cNvPr id="8" name="Kép 7" descr="2018_04_16_spoiled-food.jpg"/>
            <p:cNvPicPr/>
            <p:nvPr/>
          </p:nvPicPr>
          <p:blipFill>
            <a:blip r:embed="rId6" cstate="print">
              <a:extLst>
                <a:ext uri="{28A0092B-C50C-407E-A947-70E740481C1C}">
                  <a14:useLocalDpi xmlns:a14="http://schemas.microsoft.com/office/drawing/2010/main" xmlns="" val="0"/>
                </a:ext>
              </a:extLst>
            </a:blip>
            <a:stretch>
              <a:fillRect/>
            </a:stretch>
          </p:blipFill>
          <p:spPr>
            <a:xfrm>
              <a:off x="9947605" y="5070165"/>
              <a:ext cx="1978925" cy="1316087"/>
            </a:xfrm>
            <a:prstGeom prst="rect">
              <a:avLst/>
            </a:prstGeom>
          </p:spPr>
        </p:pic>
        <p:pic>
          <p:nvPicPr>
            <p:cNvPr id="9" name="Kép 8" descr="icon2-5dc9acbe023f2.png"/>
            <p:cNvPicPr>
              <a:picLocks noChangeAspect="1"/>
            </p:cNvPicPr>
            <p:nvPr/>
          </p:nvPicPr>
          <p:blipFill>
            <a:blip r:embed="rId7"/>
            <a:stretch>
              <a:fillRect/>
            </a:stretch>
          </p:blipFill>
          <p:spPr>
            <a:xfrm>
              <a:off x="7975303" y="4689189"/>
              <a:ext cx="1850410" cy="1850410"/>
            </a:xfrm>
            <a:prstGeom prst="rect">
              <a:avLst/>
            </a:prstGeom>
          </p:spPr>
        </p:pic>
        <p:pic>
          <p:nvPicPr>
            <p:cNvPr id="10" name="Kép 9" descr="A képen személy, beltéri, férfi, konyha látható&#10;&#10;Automatikusan generált leírás">
              <a:extLst>
                <a:ext uri="{FF2B5EF4-FFF2-40B4-BE49-F238E27FC236}">
                  <a16:creationId xmlns:a16="http://schemas.microsoft.com/office/drawing/2014/main" xmlns="" id="{3CCED701-C35C-49C8-94BE-539293A4BB6B}"/>
                </a:ext>
              </a:extLst>
            </p:cNvPr>
            <p:cNvPicPr>
              <a:picLocks noChangeAspect="1"/>
            </p:cNvPicPr>
            <p:nvPr/>
          </p:nvPicPr>
          <p:blipFill rotWithShape="1">
            <a:blip r:embed="rId8"/>
            <a:srcRect l="-3961" t="62204" r="-608" b="1"/>
            <a:stretch/>
          </p:blipFill>
          <p:spPr>
            <a:xfrm>
              <a:off x="4460753" y="5057404"/>
              <a:ext cx="1798210" cy="1202664"/>
            </a:xfrm>
            <a:prstGeom prst="rect">
              <a:avLst/>
            </a:prstGeom>
            <a:ln>
              <a:noFill/>
            </a:ln>
            <a:effectLst>
              <a:outerShdw blurRad="292100" dist="139700" dir="2700000" algn="tl" rotWithShape="0">
                <a:srgbClr val="333333">
                  <a:alpha val="65000"/>
                </a:srgbClr>
              </a:outerShdw>
            </a:effectLst>
          </p:spPr>
        </p:pic>
      </p:grpSp>
      <p:sp>
        <p:nvSpPr>
          <p:cNvPr id="11" name="Téglalap 10"/>
          <p:cNvSpPr/>
          <p:nvPr/>
        </p:nvSpPr>
        <p:spPr>
          <a:xfrm>
            <a:off x="1897035" y="5986338"/>
            <a:ext cx="8516203" cy="707886"/>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Az élelmiszerbe kerülő mikrobák forrásai: penészes élelmiszer, idegen anyag, koszos munkaruha, rovarok, rágcsálók és hulladék</a:t>
            </a:r>
          </a:p>
        </p:txBody>
      </p:sp>
      <p:pic>
        <p:nvPicPr>
          <p:cNvPr id="13" name="Kép 12" descr="A képen rajz látható&#10;&#10;Automatikusan generált leírás">
            <a:extLst>
              <a:ext uri="{FF2B5EF4-FFF2-40B4-BE49-F238E27FC236}">
                <a16:creationId xmlns:a16="http://schemas.microsoft.com/office/drawing/2014/main" xmlns="" id="{767ED439-E884-4549-AF5C-73BF38F5C6C8}"/>
              </a:ext>
            </a:extLst>
          </p:cNvPr>
          <p:cNvPicPr>
            <a:picLocks noChangeAspect="1"/>
          </p:cNvPicPr>
          <p:nvPr/>
        </p:nvPicPr>
        <p:blipFill>
          <a:blip r:embed="rId9"/>
          <a:stretch>
            <a:fillRect/>
          </a:stretch>
        </p:blipFill>
        <p:spPr>
          <a:xfrm>
            <a:off x="10204571" y="163776"/>
            <a:ext cx="1823306" cy="171030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141746" y="1072971"/>
            <a:ext cx="10386553" cy="1200329"/>
          </a:xfrm>
          <a:prstGeom prst="rect">
            <a:avLst/>
          </a:prstGeom>
        </p:spPr>
        <p:txBody>
          <a:bodyPr wrap="square">
            <a:spAutoFit/>
          </a:bodyPr>
          <a:lstStyle/>
          <a:p>
            <a:pPr marL="0" lvl="2"/>
            <a:r>
              <a:rPr lang="hu-HU" sz="3200" b="1" dirty="0">
                <a:solidFill>
                  <a:schemeClr val="bg2"/>
                </a:solidFill>
                <a:latin typeface="Arial" pitchFamily="34" charset="0"/>
                <a:cs typeface="Arial" pitchFamily="34" charset="0"/>
              </a:rPr>
              <a:t>Hogyan védekezhetünk a kórokozó mikrobák ellen?</a:t>
            </a:r>
          </a:p>
          <a:p>
            <a:pPr marL="0" lvl="2"/>
            <a:endParaRPr lang="hu-HU" sz="2400" b="1" dirty="0">
              <a:solidFill>
                <a:schemeClr val="bg2"/>
              </a:solidFill>
              <a:latin typeface="Arial" panose="020B0604020202020204" pitchFamily="34" charset="0"/>
              <a:ea typeface="+mj-ea"/>
              <a:cs typeface="Arial" panose="020B0604020202020204" pitchFamily="34" charset="0"/>
            </a:endParaRPr>
          </a:p>
          <a:p>
            <a:pPr marL="0" lvl="2"/>
            <a:endParaRPr lang="hu-HU" sz="1600" b="1" dirty="0">
              <a:solidFill>
                <a:schemeClr val="bg2"/>
              </a:solidFill>
            </a:endParaRPr>
          </a:p>
        </p:txBody>
      </p:sp>
      <p:sp>
        <p:nvSpPr>
          <p:cNvPr id="2" name="Szövegdoboz 1">
            <a:extLst>
              <a:ext uri="{FF2B5EF4-FFF2-40B4-BE49-F238E27FC236}">
                <a16:creationId xmlns:a16="http://schemas.microsoft.com/office/drawing/2014/main" xmlns="" id="{06458B54-6C81-4991-B1FC-2BA722365EE7}"/>
              </a:ext>
            </a:extLst>
          </p:cNvPr>
          <p:cNvSpPr txBox="1"/>
          <p:nvPr/>
        </p:nvSpPr>
        <p:spPr>
          <a:xfrm>
            <a:off x="698500" y="2273300"/>
            <a:ext cx="10896600" cy="3877985"/>
          </a:xfrm>
          <a:prstGeom prst="rect">
            <a:avLst/>
          </a:prstGeom>
          <a:noFill/>
        </p:spPr>
        <p:txBody>
          <a:bodyPr wrap="square" rtlCol="0">
            <a:spAutoFit/>
          </a:bodyPr>
          <a:lstStyle/>
          <a:p>
            <a:pPr marL="514350" indent="-514350">
              <a:spcAft>
                <a:spcPts val="600"/>
              </a:spcAft>
              <a:buFont typeface="+mj-lt"/>
              <a:buAutoNum type="arabicPeriod"/>
            </a:pPr>
            <a:r>
              <a:rPr lang="hu-HU" sz="2400" b="0" dirty="0">
                <a:solidFill>
                  <a:schemeClr val="bg1"/>
                </a:solidFill>
                <a:latin typeface="Arial" pitchFamily="34" charset="0"/>
                <a:cs typeface="Arial" pitchFamily="34" charset="0"/>
              </a:rPr>
              <a:t>Hibátlan alapanyagból dolgozzunk!</a:t>
            </a:r>
          </a:p>
          <a:p>
            <a:pPr marL="514350" indent="-514350">
              <a:spcAft>
                <a:spcPts val="600"/>
              </a:spcAft>
              <a:buFont typeface="+mj-lt"/>
              <a:buAutoNum type="arabicPeriod"/>
            </a:pPr>
            <a:r>
              <a:rPr lang="hu-HU" sz="2400" b="0" dirty="0">
                <a:solidFill>
                  <a:schemeClr val="bg1"/>
                </a:solidFill>
                <a:latin typeface="Arial" pitchFamily="34" charset="0"/>
                <a:cs typeface="Arial" pitchFamily="34" charset="0"/>
              </a:rPr>
              <a:t>Az étel minél kevesebbet érintkezzen a környezettel és az ételkészítő emberrel!</a:t>
            </a:r>
          </a:p>
          <a:p>
            <a:pPr marL="514350" indent="-514350">
              <a:spcAft>
                <a:spcPts val="600"/>
              </a:spcAft>
              <a:buFont typeface="+mj-lt"/>
              <a:buAutoNum type="arabicPeriod"/>
            </a:pPr>
            <a:r>
              <a:rPr lang="hu-HU" sz="2400" b="0" dirty="0">
                <a:solidFill>
                  <a:schemeClr val="bg1"/>
                </a:solidFill>
                <a:latin typeface="Arial" pitchFamily="34" charset="0"/>
                <a:cs typeface="Arial" pitchFamily="34" charset="0"/>
              </a:rPr>
              <a:t>A környezet, ahol az étel készül, legyen tiszta!</a:t>
            </a:r>
          </a:p>
          <a:p>
            <a:pPr marL="514350" indent="-514350">
              <a:spcAft>
                <a:spcPts val="600"/>
              </a:spcAft>
              <a:buFont typeface="+mj-lt"/>
              <a:buAutoNum type="arabicPeriod"/>
            </a:pPr>
            <a:r>
              <a:rPr lang="hu-HU" sz="2400" b="0" dirty="0">
                <a:solidFill>
                  <a:schemeClr val="bg1"/>
                </a:solidFill>
                <a:latin typeface="Arial" pitchFamily="34" charset="0"/>
                <a:cs typeface="Arial" pitchFamily="34" charset="0"/>
              </a:rPr>
              <a:t>A dolgozó legyen tiszta</a:t>
            </a:r>
            <a:r>
              <a:rPr lang="hu-HU" sz="2400" b="0" dirty="0" smtClean="0">
                <a:solidFill>
                  <a:schemeClr val="bg1"/>
                </a:solidFill>
                <a:latin typeface="Arial" pitchFamily="34" charset="0"/>
                <a:cs typeface="Arial" pitchFamily="34" charset="0"/>
              </a:rPr>
              <a:t>! Tartsuk be a higiéniai szabályokat!</a:t>
            </a:r>
            <a:endParaRPr lang="hu-HU" sz="2400" b="0" dirty="0">
              <a:solidFill>
                <a:schemeClr val="bg1"/>
              </a:solidFill>
              <a:latin typeface="Arial" pitchFamily="34" charset="0"/>
              <a:cs typeface="Arial" pitchFamily="34" charset="0"/>
            </a:endParaRPr>
          </a:p>
          <a:p>
            <a:pPr marL="514350" indent="-514350">
              <a:spcAft>
                <a:spcPts val="600"/>
              </a:spcAft>
              <a:buFont typeface="+mj-lt"/>
              <a:buAutoNum type="arabicPeriod"/>
            </a:pPr>
            <a:r>
              <a:rPr lang="hu-HU" sz="2400" b="0" dirty="0">
                <a:solidFill>
                  <a:schemeClr val="bg1"/>
                </a:solidFill>
                <a:latin typeface="Arial" pitchFamily="34" charset="0"/>
                <a:cs typeface="Arial" pitchFamily="34" charset="0"/>
              </a:rPr>
              <a:t>A különféle élelmiszerek egymással ne érintkezzenek!</a:t>
            </a:r>
          </a:p>
          <a:p>
            <a:pPr marL="514350" indent="-514350">
              <a:spcAft>
                <a:spcPts val="600"/>
              </a:spcAft>
              <a:buFont typeface="+mj-lt"/>
              <a:buAutoNum type="arabicPeriod"/>
            </a:pPr>
            <a:r>
              <a:rPr lang="hu-HU" sz="2400" dirty="0">
                <a:solidFill>
                  <a:schemeClr val="bg1"/>
                </a:solidFill>
                <a:latin typeface="Arial" panose="020B0604020202020204" pitchFamily="34" charset="0"/>
                <a:cs typeface="Arial" pitchFamily="34" charset="0"/>
              </a:rPr>
              <a:t>Főzzük és süssük meg az ételt, hogy elpusztítsuk a mikrobákat.  </a:t>
            </a:r>
            <a:br>
              <a:rPr lang="hu-HU" sz="2400" dirty="0">
                <a:solidFill>
                  <a:schemeClr val="bg1"/>
                </a:solidFill>
                <a:latin typeface="Arial" panose="020B0604020202020204" pitchFamily="34" charset="0"/>
                <a:cs typeface="Arial" pitchFamily="34" charset="0"/>
              </a:rPr>
            </a:br>
            <a:r>
              <a:rPr lang="hu-HU" sz="2400" dirty="0">
                <a:solidFill>
                  <a:schemeClr val="bg1"/>
                </a:solidFill>
                <a:latin typeface="Arial" panose="020B0604020202020204" pitchFamily="34" charset="0"/>
                <a:cs typeface="Arial" pitchFamily="34" charset="0"/>
              </a:rPr>
              <a:t>A mikrobák forrón elpusztulnak.</a:t>
            </a:r>
            <a:endParaRPr lang="hu-HU" sz="2400" dirty="0">
              <a:latin typeface="Arial" panose="020B0604020202020204" pitchFamily="34" charset="0"/>
              <a:cs typeface="Arial" panose="020B0604020202020204" pitchFamily="34" charset="0"/>
            </a:endParaRPr>
          </a:p>
          <a:p>
            <a:pPr marL="514350" indent="-514350">
              <a:spcAft>
                <a:spcPts val="600"/>
              </a:spcAft>
              <a:buFont typeface="+mj-lt"/>
              <a:buAutoNum type="arabicPeriod"/>
            </a:pPr>
            <a:endParaRPr lang="hu-HU" sz="2400" b="0" dirty="0">
              <a:solidFill>
                <a:schemeClr val="bg1"/>
              </a:solidFill>
              <a:latin typeface="Arial" panose="020B0604020202020204" pitchFamily="34" charset="0"/>
              <a:cs typeface="Arial" pitchFamily="34" charset="0"/>
            </a:endParaRPr>
          </a:p>
        </p:txBody>
      </p:sp>
      <p:pic>
        <p:nvPicPr>
          <p:cNvPr id="5" name="Kép 4" descr="A képen rajz látható&#10;&#10;Automatikusan generált leírás">
            <a:extLst>
              <a:ext uri="{FF2B5EF4-FFF2-40B4-BE49-F238E27FC236}">
                <a16:creationId xmlns:a16="http://schemas.microsoft.com/office/drawing/2014/main" xmlns="" id="{7B65A619-4F2A-47B7-94FF-444DD90609FE}"/>
              </a:ext>
            </a:extLst>
          </p:cNvPr>
          <p:cNvPicPr>
            <a:picLocks noChangeAspect="1"/>
          </p:cNvPicPr>
          <p:nvPr/>
        </p:nvPicPr>
        <p:blipFill>
          <a:blip r:embed="rId3"/>
          <a:stretch>
            <a:fillRect/>
          </a:stretch>
        </p:blipFill>
        <p:spPr>
          <a:xfrm>
            <a:off x="10204571" y="163776"/>
            <a:ext cx="1823306" cy="17103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103646" y="490120"/>
            <a:ext cx="10386553" cy="1200329"/>
          </a:xfrm>
          <a:prstGeom prst="rect">
            <a:avLst/>
          </a:prstGeom>
        </p:spPr>
        <p:txBody>
          <a:bodyPr wrap="square">
            <a:spAutoFit/>
          </a:bodyPr>
          <a:lstStyle/>
          <a:p>
            <a:pPr marL="0" lvl="2"/>
            <a:r>
              <a:rPr lang="hu-HU" sz="3200" b="1" dirty="0">
                <a:solidFill>
                  <a:schemeClr val="bg2"/>
                </a:solidFill>
                <a:latin typeface="Arial" pitchFamily="34" charset="0"/>
                <a:cs typeface="Arial" pitchFamily="34" charset="0"/>
              </a:rPr>
              <a:t>Hogyan védekezhetünk a kórokozó mikrobák ellen?</a:t>
            </a:r>
          </a:p>
          <a:p>
            <a:pPr marL="0" lvl="2"/>
            <a:endParaRPr lang="hu-HU" sz="2400" b="1" dirty="0">
              <a:solidFill>
                <a:schemeClr val="bg2"/>
              </a:solidFill>
              <a:latin typeface="Arial" panose="020B0604020202020204" pitchFamily="34" charset="0"/>
              <a:ea typeface="+mj-ea"/>
              <a:cs typeface="Arial" panose="020B0604020202020204" pitchFamily="34" charset="0"/>
            </a:endParaRPr>
          </a:p>
          <a:p>
            <a:pPr marL="0" lvl="2"/>
            <a:endParaRPr lang="hu-HU" sz="1600" b="1" dirty="0">
              <a:solidFill>
                <a:schemeClr val="bg2"/>
              </a:solidFill>
            </a:endParaRPr>
          </a:p>
        </p:txBody>
      </p:sp>
      <p:sp>
        <p:nvSpPr>
          <p:cNvPr id="2" name="Szövegdoboz 1">
            <a:extLst>
              <a:ext uri="{FF2B5EF4-FFF2-40B4-BE49-F238E27FC236}">
                <a16:creationId xmlns:a16="http://schemas.microsoft.com/office/drawing/2014/main" xmlns="" id="{06458B54-6C81-4991-B1FC-2BA722365EE7}"/>
              </a:ext>
            </a:extLst>
          </p:cNvPr>
          <p:cNvSpPr txBox="1"/>
          <p:nvPr/>
        </p:nvSpPr>
        <p:spPr>
          <a:xfrm>
            <a:off x="438150" y="1104901"/>
            <a:ext cx="11315700" cy="4247317"/>
          </a:xfrm>
          <a:prstGeom prst="rect">
            <a:avLst/>
          </a:prstGeom>
          <a:noFill/>
        </p:spPr>
        <p:txBody>
          <a:bodyPr wrap="square" rtlCol="0">
            <a:spAutoFit/>
          </a:bodyPr>
          <a:lstStyle/>
          <a:p>
            <a:pPr>
              <a:spcAft>
                <a:spcPts val="600"/>
              </a:spcAft>
            </a:pPr>
            <a:endParaRPr lang="hu-HU" sz="2400" dirty="0">
              <a:latin typeface="Arial" panose="020B0604020202020204" pitchFamily="34" charset="0"/>
              <a:cs typeface="Arial" panose="020B0604020202020204" pitchFamily="34" charset="0"/>
            </a:endParaRP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Az étel kiszárítva hosszú ideig eltartható. Ha nincs víz, a mikrobák nem képesek szaporodni.</a:t>
            </a: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Az ételt mélyhűtve hosszú ideig tárolható! Hidegben nem szaporodnak a mikrobák.</a:t>
            </a:r>
            <a:endParaRPr lang="hu-HU" sz="2400" dirty="0">
              <a:latin typeface="Arial" panose="020B0604020202020204" pitchFamily="34" charset="0"/>
              <a:cs typeface="Arial" panose="020B0604020202020204" pitchFamily="34" charset="0"/>
            </a:endParaRP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Használjunk a takarításhoz fertőtlenítőszereket! Ezek megölik a mikrobákat.</a:t>
            </a: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Használjunk az étel tárolásához tartósítószereket! Ezek gátolják vagy megölik a mikrobákat.</a:t>
            </a:r>
            <a:endParaRPr lang="hu-HU" sz="2400" dirty="0">
              <a:latin typeface="Arial" panose="020B0604020202020204" pitchFamily="34" charset="0"/>
              <a:cs typeface="Arial" panose="020B0604020202020204" pitchFamily="34" charset="0"/>
            </a:endParaRP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Az ételt zárt edényben tároljuk, takarjuk le.</a:t>
            </a:r>
          </a:p>
          <a:p>
            <a:pPr marL="514350" indent="-514350">
              <a:spcAft>
                <a:spcPts val="600"/>
              </a:spcAft>
              <a:buAutoNum type="arabicPeriod" startAt="7"/>
            </a:pPr>
            <a:r>
              <a:rPr lang="hu-HU" sz="2400" b="0" dirty="0">
                <a:solidFill>
                  <a:schemeClr val="bg1"/>
                </a:solidFill>
                <a:latin typeface="Arial" panose="020B0604020202020204" pitchFamily="34" charset="0"/>
                <a:cs typeface="Arial" pitchFamily="34" charset="0"/>
              </a:rPr>
              <a:t>Rendszeresen végezzünk rovarirtást és rágcsálóirtást a konyhában.</a:t>
            </a:r>
            <a:endParaRPr lang="hu-HU" sz="2400" dirty="0">
              <a:latin typeface="Arial" panose="020B0604020202020204" pitchFamily="34" charset="0"/>
              <a:cs typeface="Arial" panose="020B0604020202020204" pitchFamily="34" charset="0"/>
            </a:endParaRPr>
          </a:p>
        </p:txBody>
      </p:sp>
      <p:pic>
        <p:nvPicPr>
          <p:cNvPr id="5" name="Kép 4" descr="A képen rajz látható&#10;&#10;Automatikusan generált leírás">
            <a:extLst>
              <a:ext uri="{FF2B5EF4-FFF2-40B4-BE49-F238E27FC236}">
                <a16:creationId xmlns:a16="http://schemas.microsoft.com/office/drawing/2014/main" xmlns="" id="{724DD521-15A2-4356-A11D-945978E0AE61}"/>
              </a:ext>
            </a:extLst>
          </p:cNvPr>
          <p:cNvPicPr>
            <a:picLocks noChangeAspect="1"/>
          </p:cNvPicPr>
          <p:nvPr/>
        </p:nvPicPr>
        <p:blipFill>
          <a:blip r:embed="rId3"/>
          <a:stretch>
            <a:fillRect/>
          </a:stretch>
        </p:blipFill>
        <p:spPr>
          <a:xfrm>
            <a:off x="10611985" y="163776"/>
            <a:ext cx="1415892" cy="1328140"/>
          </a:xfrm>
          <a:prstGeom prst="rect">
            <a:avLst/>
          </a:prstGeom>
        </p:spPr>
      </p:pic>
    </p:spTree>
    <p:extLst>
      <p:ext uri="{BB962C8B-B14F-4D97-AF65-F5344CB8AC3E}">
        <p14:creationId xmlns:p14="http://schemas.microsoft.com/office/powerpoint/2010/main" xmlns="" val="2327928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p:nvPr/>
        </p:nvPicPr>
        <p:blipFill>
          <a:blip r:embed="rId3" cstate="print"/>
          <a:srcRect/>
          <a:stretch>
            <a:fillRect/>
          </a:stretch>
        </p:blipFill>
        <p:spPr bwMode="auto">
          <a:xfrm>
            <a:off x="3748783" y="272956"/>
            <a:ext cx="8647754" cy="6585044"/>
          </a:xfrm>
          <a:prstGeom prst="rect">
            <a:avLst/>
          </a:prstGeom>
          <a:noFill/>
        </p:spPr>
      </p:pic>
      <p:sp>
        <p:nvSpPr>
          <p:cNvPr id="6" name="Téglalap 5"/>
          <p:cNvSpPr/>
          <p:nvPr/>
        </p:nvSpPr>
        <p:spPr>
          <a:xfrm>
            <a:off x="164123" y="291912"/>
            <a:ext cx="4435560"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Ételmérgezés</a:t>
            </a:r>
          </a:p>
          <a:p>
            <a:pPr marL="0" lvl="2"/>
            <a:endParaRPr lang="hu-HU" sz="2400" dirty="0">
              <a:solidFill>
                <a:schemeClr val="bg1"/>
              </a:solidFill>
            </a:endParaRPr>
          </a:p>
        </p:txBody>
      </p:sp>
      <p:sp>
        <p:nvSpPr>
          <p:cNvPr id="9" name="Tartalom helye 6">
            <a:extLst>
              <a:ext uri="{FF2B5EF4-FFF2-40B4-BE49-F238E27FC236}">
                <a16:creationId xmlns:a16="http://schemas.microsoft.com/office/drawing/2014/main" xmlns="" id="{CB112279-DFD8-475B-8B99-479DD21B18AD}"/>
              </a:ext>
            </a:extLst>
          </p:cNvPr>
          <p:cNvSpPr>
            <a:spLocks noGrp="1"/>
          </p:cNvSpPr>
          <p:nvPr>
            <p:ph idx="1"/>
          </p:nvPr>
        </p:nvSpPr>
        <p:spPr>
          <a:xfrm>
            <a:off x="164123" y="2428788"/>
            <a:ext cx="4232631" cy="4581612"/>
          </a:xfrm>
        </p:spPr>
        <p:txBody>
          <a:bodyPr>
            <a:normAutofit lnSpcReduction="10000"/>
          </a:bodyPr>
          <a:lstStyle/>
          <a:p>
            <a:pPr marL="514350" indent="-514350">
              <a:buFont typeface="+mj-lt"/>
              <a:buAutoNum type="arabicPeriod"/>
            </a:pPr>
            <a:r>
              <a:rPr lang="hu-HU" sz="2400" dirty="0">
                <a:solidFill>
                  <a:schemeClr val="bg1"/>
                </a:solidFill>
                <a:latin typeface="Arial" pitchFamily="34" charset="0"/>
                <a:cs typeface="Arial" pitchFamily="34" charset="0"/>
              </a:rPr>
              <a:t>A fertőzött, beteg ember megfertőzi az ételt</a:t>
            </a:r>
          </a:p>
          <a:p>
            <a:pPr marL="514350" indent="-514350">
              <a:buFont typeface="+mj-lt"/>
              <a:buAutoNum type="arabicPeriod"/>
            </a:pPr>
            <a:r>
              <a:rPr lang="hu-HU" sz="2400" dirty="0">
                <a:solidFill>
                  <a:schemeClr val="bg1"/>
                </a:solidFill>
                <a:latin typeface="Arial" pitchFamily="34" charset="0"/>
                <a:cs typeface="Arial" pitchFamily="34" charset="0"/>
              </a:rPr>
              <a:t>A fertőzött étel megfertőzi a többi embert is</a:t>
            </a:r>
          </a:p>
          <a:p>
            <a:pPr marL="514350" indent="-514350">
              <a:buFont typeface="+mj-lt"/>
              <a:buAutoNum type="arabicPeriod"/>
            </a:pPr>
            <a:r>
              <a:rPr lang="hu-HU" sz="2400" dirty="0">
                <a:solidFill>
                  <a:schemeClr val="bg1"/>
                </a:solidFill>
                <a:latin typeface="Arial" pitchFamily="34" charset="0"/>
                <a:cs typeface="Arial" pitchFamily="34" charset="0"/>
              </a:rPr>
              <a:t>A fertőzés tünetei: hasfájás, hasmenés, hányás, kiszáradás</a:t>
            </a:r>
          </a:p>
          <a:p>
            <a:endParaRPr lang="hu-HU" sz="2400" dirty="0">
              <a:solidFill>
                <a:schemeClr val="bg1"/>
              </a:solidFill>
              <a:latin typeface="Arial" pitchFamily="34" charset="0"/>
              <a:cs typeface="Arial" pitchFamily="34" charset="0"/>
            </a:endParaRPr>
          </a:p>
          <a:p>
            <a:pPr marL="0" indent="0">
              <a:buNone/>
            </a:pPr>
            <a:r>
              <a:rPr lang="hu-HU" sz="2400" dirty="0">
                <a:solidFill>
                  <a:schemeClr val="bg1"/>
                </a:solidFill>
                <a:latin typeface="Arial" pitchFamily="34" charset="0"/>
                <a:cs typeface="Arial" pitchFamily="34" charset="0"/>
              </a:rPr>
              <a:t>Beteg dolgozó ne érintkezzen az étellel! Felelősek vagyunk másokért!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4956" y="2861733"/>
            <a:ext cx="9049615" cy="1915647"/>
          </a:xfrm>
        </p:spPr>
        <p:txBody>
          <a:bodyPr/>
          <a:lstStyle/>
          <a:p>
            <a:r>
              <a:rPr lang="hu-HU" b="1" dirty="0">
                <a:solidFill>
                  <a:schemeClr val="bg1"/>
                </a:solidFill>
                <a:latin typeface="Arial" panose="020B0604020202020204" pitchFamily="34" charset="0"/>
                <a:cs typeface="Arial" panose="020B0604020202020204" pitchFamily="34" charset="0"/>
              </a:rPr>
              <a:t>3. Megelőzés és védekezés a vendéglátásban</a:t>
            </a: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204571" y="93617"/>
            <a:ext cx="1823306" cy="1710304"/>
          </a:xfrm>
          <a:prstGeom prst="rect">
            <a:avLst/>
          </a:prstGeom>
        </p:spPr>
      </p:pic>
      <p:sp>
        <p:nvSpPr>
          <p:cNvPr id="5" name="Szövegdoboz 4">
            <a:extLst>
              <a:ext uri="{FF2B5EF4-FFF2-40B4-BE49-F238E27FC236}">
                <a16:creationId xmlns:a16="http://schemas.microsoft.com/office/drawing/2014/main" xmlns="" id="{2FA643D7-0A13-417D-9D9F-5089AB3A67A3}"/>
              </a:ext>
            </a:extLst>
          </p:cNvPr>
          <p:cNvSpPr txBox="1"/>
          <p:nvPr/>
        </p:nvSpPr>
        <p:spPr>
          <a:xfrm>
            <a:off x="1154955" y="4859023"/>
            <a:ext cx="9171073" cy="461665"/>
          </a:xfrm>
          <a:prstGeom prst="rect">
            <a:avLst/>
          </a:prstGeom>
          <a:noFill/>
        </p:spPr>
        <p:txBody>
          <a:bodyPr wrap="square" rtlCol="0">
            <a:spAutoFit/>
          </a:bodyPr>
          <a:lstStyle/>
          <a:p>
            <a:r>
              <a:rPr lang="hu-HU" sz="2400" b="1" dirty="0">
                <a:solidFill>
                  <a:schemeClr val="bg2"/>
                </a:solidFill>
                <a:latin typeface="Arial" panose="020B0604020202020204" pitchFamily="34" charset="0"/>
                <a:cs typeface="Arial" panose="020B0604020202020204" pitchFamily="34" charset="0"/>
              </a:rPr>
              <a:t>A megelőzés és a védekezés legismertebb szabályai</a:t>
            </a:r>
          </a:p>
        </p:txBody>
      </p:sp>
    </p:spTree>
    <p:extLst>
      <p:ext uri="{BB962C8B-B14F-4D97-AF65-F5344CB8AC3E}">
        <p14:creationId xmlns:p14="http://schemas.microsoft.com/office/powerpoint/2010/main" xmlns="" val="1256733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descr="A képen szöveg, aláírás látható&#10;&#10;Automatikusan generált leírás">
            <a:extLst>
              <a:ext uri="{FF2B5EF4-FFF2-40B4-BE49-F238E27FC236}">
                <a16:creationId xmlns:a16="http://schemas.microsoft.com/office/drawing/2014/main" xmlns="" id="{DA298B14-B36C-4B26-807A-2156E1AFE005}"/>
              </a:ext>
            </a:extLst>
          </p:cNvPr>
          <p:cNvPicPr>
            <a:picLocks noChangeAspect="1"/>
          </p:cNvPicPr>
          <p:nvPr/>
        </p:nvPicPr>
        <p:blipFill>
          <a:blip r:embed="rId2"/>
          <a:stretch>
            <a:fillRect/>
          </a:stretch>
        </p:blipFill>
        <p:spPr>
          <a:xfrm>
            <a:off x="7374111" y="425959"/>
            <a:ext cx="4817889" cy="2730137"/>
          </a:xfrm>
          <a:prstGeom prst="rect">
            <a:avLst/>
          </a:prstGeom>
        </p:spPr>
      </p:pic>
      <p:sp>
        <p:nvSpPr>
          <p:cNvPr id="3" name="Tartalom helye 2"/>
          <p:cNvSpPr>
            <a:spLocks noGrp="1"/>
          </p:cNvSpPr>
          <p:nvPr>
            <p:ph idx="1"/>
          </p:nvPr>
        </p:nvSpPr>
        <p:spPr>
          <a:xfrm>
            <a:off x="400055" y="1841500"/>
            <a:ext cx="8020045" cy="5016500"/>
          </a:xfrm>
        </p:spPr>
        <p:txBody>
          <a:bodyPr>
            <a:noAutofit/>
          </a:bodyPr>
          <a:lstStyle/>
          <a:p>
            <a:r>
              <a:rPr lang="hu-HU" sz="2400" dirty="0">
                <a:solidFill>
                  <a:schemeClr val="bg1"/>
                </a:solidFill>
                <a:latin typeface="Arial" pitchFamily="34" charset="0"/>
                <a:cs typeface="Arial" pitchFamily="34" charset="0"/>
              </a:rPr>
              <a:t>A veszély és a kockázat nem ugyanazt jelenti.</a:t>
            </a:r>
          </a:p>
          <a:p>
            <a:r>
              <a:rPr lang="hu-HU" sz="2400" dirty="0">
                <a:solidFill>
                  <a:schemeClr val="bg1"/>
                </a:solidFill>
                <a:latin typeface="Arial" pitchFamily="34" charset="0"/>
                <a:cs typeface="Arial" pitchFamily="34" charset="0"/>
              </a:rPr>
              <a:t>A veszély mindig és mindenhol jelen van, veszélyes anyagok, veszélyes élőlények formájában. A veszélyes mindig, minden konyhában ugyanakkora. </a:t>
            </a:r>
          </a:p>
          <a:p>
            <a:r>
              <a:rPr lang="hu-HU" sz="2400" dirty="0">
                <a:solidFill>
                  <a:schemeClr val="bg1"/>
                </a:solidFill>
                <a:latin typeface="Arial" pitchFamily="34" charset="0"/>
                <a:cs typeface="Arial" pitchFamily="34" charset="0"/>
              </a:rPr>
              <a:t>A kockázat annak valószínűsége, hogy a veszélyes anyag vagy élőlény okoz-e kárt az ételben, az étel fogyasztó emberben. </a:t>
            </a:r>
          </a:p>
          <a:p>
            <a:r>
              <a:rPr lang="hu-HU" sz="2400" dirty="0">
                <a:solidFill>
                  <a:schemeClr val="bg1"/>
                </a:solidFill>
                <a:latin typeface="Arial" pitchFamily="34" charset="0"/>
                <a:cs typeface="Arial" pitchFamily="34" charset="0"/>
              </a:rPr>
              <a:t>A kockázat mértéke a </a:t>
            </a:r>
            <a:r>
              <a:rPr lang="hu-HU" sz="2400" b="1" dirty="0">
                <a:solidFill>
                  <a:schemeClr val="bg1"/>
                </a:solidFill>
                <a:latin typeface="Arial" pitchFamily="34" charset="0"/>
                <a:cs typeface="Arial" pitchFamily="34" charset="0"/>
              </a:rPr>
              <a:t>konyha és a dolgozók munkáján múlik</a:t>
            </a:r>
            <a:r>
              <a:rPr lang="hu-HU" sz="2400" dirty="0">
                <a:solidFill>
                  <a:schemeClr val="bg1"/>
                </a:solidFill>
                <a:latin typeface="Arial" pitchFamily="34" charset="0"/>
                <a:cs typeface="Arial" pitchFamily="34" charset="0"/>
              </a:rPr>
              <a:t>.</a:t>
            </a:r>
          </a:p>
          <a:p>
            <a:r>
              <a:rPr lang="hu-HU" sz="2400" b="1" dirty="0">
                <a:solidFill>
                  <a:schemeClr val="bg1"/>
                </a:solidFill>
                <a:latin typeface="Arial" pitchFamily="34" charset="0"/>
                <a:cs typeface="Arial" pitchFamily="34" charset="0"/>
              </a:rPr>
              <a:t>Élelmiszerbiztonság				alacsony kockázat!</a:t>
            </a:r>
          </a:p>
          <a:p>
            <a:pPr>
              <a:buNone/>
            </a:pPr>
            <a:r>
              <a:rPr lang="hu-HU" sz="2200" dirty="0">
                <a:solidFill>
                  <a:schemeClr val="bg1"/>
                </a:solidFill>
                <a:latin typeface="Arial" pitchFamily="34" charset="0"/>
                <a:cs typeface="Arial" pitchFamily="34" charset="0"/>
              </a:rPr>
              <a:t>				</a:t>
            </a:r>
          </a:p>
          <a:p>
            <a:endParaRPr lang="hu-HU" sz="2200" dirty="0">
              <a:solidFill>
                <a:schemeClr val="bg1"/>
              </a:solidFill>
              <a:latin typeface="Arial" pitchFamily="34" charset="0"/>
              <a:cs typeface="Arial" pitchFamily="34" charset="0"/>
            </a:endParaRPr>
          </a:p>
        </p:txBody>
      </p:sp>
      <p:sp>
        <p:nvSpPr>
          <p:cNvPr id="6" name="Téglalap 5"/>
          <p:cNvSpPr/>
          <p:nvPr/>
        </p:nvSpPr>
        <p:spPr>
          <a:xfrm>
            <a:off x="282783" y="176791"/>
            <a:ext cx="7566395" cy="892552"/>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Veszély és kockázat a vendéglátásban</a:t>
            </a:r>
          </a:p>
          <a:p>
            <a:pPr marL="0" lvl="2"/>
            <a:endParaRPr lang="hu-HU" sz="2000" dirty="0">
              <a:solidFill>
                <a:schemeClr val="bg1"/>
              </a:solidFill>
            </a:endParaRPr>
          </a:p>
        </p:txBody>
      </p:sp>
      <p:sp>
        <p:nvSpPr>
          <p:cNvPr id="8" name="Jobbra nyíl 10">
            <a:extLst>
              <a:ext uri="{FF2B5EF4-FFF2-40B4-BE49-F238E27FC236}">
                <a16:creationId xmlns:a16="http://schemas.microsoft.com/office/drawing/2014/main" xmlns="" id="{0D6695A0-2B71-4B4C-8C23-9B51CC4E851B}"/>
              </a:ext>
            </a:extLst>
          </p:cNvPr>
          <p:cNvSpPr/>
          <p:nvPr/>
        </p:nvSpPr>
        <p:spPr>
          <a:xfrm>
            <a:off x="4065980" y="5829300"/>
            <a:ext cx="1123406" cy="169817"/>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289219" y="1069343"/>
            <a:ext cx="9766301" cy="5959524"/>
          </a:xfrm>
        </p:spPr>
        <p:txBody>
          <a:bodyPr>
            <a:noAutofit/>
          </a:bodyPr>
          <a:lstStyle/>
          <a:p>
            <a:pPr>
              <a:buNone/>
            </a:pPr>
            <a:r>
              <a:rPr lang="hu-HU" sz="2400" dirty="0">
                <a:solidFill>
                  <a:schemeClr val="bg1"/>
                </a:solidFill>
                <a:latin typeface="Arial" pitchFamily="34" charset="0"/>
                <a:cs typeface="Arial" pitchFamily="34" charset="0"/>
              </a:rPr>
              <a:t>Például a könnyen megromló hús feldolgozása:</a:t>
            </a:r>
          </a:p>
          <a:p>
            <a:pPr>
              <a:buNone/>
            </a:pPr>
            <a:endParaRPr lang="hu-HU" sz="2400" dirty="0">
              <a:solidFill>
                <a:schemeClr val="bg1"/>
              </a:solidFill>
              <a:latin typeface="Arial" pitchFamily="34" charset="0"/>
              <a:cs typeface="Arial" pitchFamily="34" charset="0"/>
            </a:endParaRPr>
          </a:p>
          <a:p>
            <a:pPr>
              <a:buNone/>
            </a:pPr>
            <a:r>
              <a:rPr lang="hu-HU" sz="2400" dirty="0">
                <a:solidFill>
                  <a:schemeClr val="bg1"/>
                </a:solidFill>
                <a:latin typeface="Arial" pitchFamily="34" charset="0"/>
                <a:cs typeface="Arial" pitchFamily="34" charset="0"/>
              </a:rPr>
              <a:t>	1. 	Rendetlen konyhában, rossz hűtőszekrényben tárolt 	húsból, piszkos kezű dolgozók által készített húsétel: </a:t>
            </a:r>
          </a:p>
          <a:p>
            <a:pPr marL="914400" lvl="1" indent="-457200">
              <a:buNone/>
            </a:pPr>
            <a:r>
              <a:rPr lang="hu-HU" sz="2400" b="1" dirty="0">
                <a:solidFill>
                  <a:schemeClr val="bg1"/>
                </a:solidFill>
                <a:latin typeface="Arial" pitchFamily="34" charset="0"/>
                <a:cs typeface="Arial" pitchFamily="34" charset="0"/>
              </a:rPr>
              <a:t>→</a:t>
            </a:r>
            <a:r>
              <a:rPr lang="hu-HU" sz="2400" dirty="0">
                <a:solidFill>
                  <a:schemeClr val="bg1"/>
                </a:solidFill>
                <a:latin typeface="Arial" pitchFamily="34" charset="0"/>
                <a:cs typeface="Arial" pitchFamily="34" charset="0"/>
              </a:rPr>
              <a:t> </a:t>
            </a:r>
            <a:r>
              <a:rPr lang="hu-HU" sz="2400" b="1" dirty="0">
                <a:solidFill>
                  <a:srgbClr val="FF0000"/>
                </a:solidFill>
                <a:latin typeface="Arial" pitchFamily="34" charset="0"/>
                <a:cs typeface="Arial" pitchFamily="34" charset="0"/>
              </a:rPr>
              <a:t>Nagy egészségkockázat.</a:t>
            </a:r>
            <a:r>
              <a:rPr lang="hu-HU" sz="2400" dirty="0">
                <a:solidFill>
                  <a:schemeClr val="bg1"/>
                </a:solidFill>
                <a:latin typeface="Arial" pitchFamily="34" charset="0"/>
                <a:cs typeface="Arial" pitchFamily="34" charset="0"/>
              </a:rPr>
              <a:t>  </a:t>
            </a:r>
          </a:p>
          <a:p>
            <a:pPr marL="914400" lvl="1" indent="-457200">
              <a:buNone/>
            </a:pPr>
            <a:r>
              <a:rPr lang="hu-HU" sz="2400" dirty="0">
                <a:solidFill>
                  <a:schemeClr val="bg1"/>
                </a:solidFill>
                <a:latin typeface="Arial" pitchFamily="34" charset="0"/>
                <a:cs typeface="Arial" pitchFamily="34" charset="0"/>
              </a:rPr>
              <a:t>Mire számítunk? Nagy valószínűséggel fertőzött lesz az étel és megfertőződik a fogyasztó.</a:t>
            </a:r>
          </a:p>
          <a:p>
            <a:pPr marL="914400" lvl="1" indent="-457200">
              <a:buNone/>
            </a:pPr>
            <a:endParaRPr lang="hu-HU" sz="2400" dirty="0">
              <a:solidFill>
                <a:schemeClr val="bg1"/>
              </a:solidFill>
              <a:latin typeface="Arial" pitchFamily="34" charset="0"/>
              <a:cs typeface="Arial" pitchFamily="34" charset="0"/>
            </a:endParaRPr>
          </a:p>
          <a:p>
            <a:pPr marL="914400" lvl="1" indent="-457200">
              <a:buNone/>
            </a:pPr>
            <a:r>
              <a:rPr lang="hu-HU" sz="2400" dirty="0">
                <a:solidFill>
                  <a:schemeClr val="bg1"/>
                </a:solidFill>
                <a:latin typeface="Arial" pitchFamily="34" charset="0"/>
                <a:cs typeface="Arial" pitchFamily="34" charset="0"/>
              </a:rPr>
              <a:t>2. 	Tiszta, rendezett, fertőtlenített konyhában, a hideg hűtőből kivett hússal, tiszta kézzel dolgozó szakácsok által készített húsétel: </a:t>
            </a:r>
          </a:p>
          <a:p>
            <a:pPr marL="914400" lvl="1" indent="-457200">
              <a:buNone/>
            </a:pPr>
            <a:r>
              <a:rPr lang="hu-HU" sz="2400" b="1" dirty="0">
                <a:solidFill>
                  <a:schemeClr val="bg1"/>
                </a:solidFill>
                <a:latin typeface="Arial" pitchFamily="34" charset="0"/>
                <a:cs typeface="Arial" pitchFamily="34" charset="0"/>
              </a:rPr>
              <a:t>→</a:t>
            </a:r>
            <a:r>
              <a:rPr lang="hu-HU" sz="2400" dirty="0">
                <a:solidFill>
                  <a:schemeClr val="bg1"/>
                </a:solidFill>
                <a:latin typeface="Arial" pitchFamily="34" charset="0"/>
                <a:cs typeface="Arial" pitchFamily="34" charset="0"/>
              </a:rPr>
              <a:t> </a:t>
            </a:r>
            <a:r>
              <a:rPr lang="hu-HU" sz="2400" b="1" dirty="0">
                <a:solidFill>
                  <a:srgbClr val="00B050"/>
                </a:solidFill>
                <a:latin typeface="Arial" pitchFamily="34" charset="0"/>
                <a:cs typeface="Arial" pitchFamily="34" charset="0"/>
              </a:rPr>
              <a:t>Kicsi egészségkockázat.</a:t>
            </a:r>
            <a:endParaRPr lang="hu-HU" sz="2400" b="1" dirty="0">
              <a:solidFill>
                <a:schemeClr val="bg1"/>
              </a:solidFill>
              <a:latin typeface="Arial" pitchFamily="34" charset="0"/>
              <a:cs typeface="Arial" pitchFamily="34" charset="0"/>
            </a:endParaRPr>
          </a:p>
          <a:p>
            <a:pPr marL="914400" lvl="1" indent="-457200">
              <a:buNone/>
            </a:pPr>
            <a:r>
              <a:rPr lang="hu-HU" sz="2400" dirty="0">
                <a:solidFill>
                  <a:schemeClr val="bg1"/>
                </a:solidFill>
                <a:latin typeface="Arial" pitchFamily="34" charset="0"/>
                <a:cs typeface="Arial" pitchFamily="34" charset="0"/>
              </a:rPr>
              <a:t>Mire számítunk? A hús elfogyasztása biztonságos.</a:t>
            </a:r>
          </a:p>
          <a:p>
            <a:endParaRPr lang="hu-HU" sz="2200" dirty="0">
              <a:solidFill>
                <a:schemeClr val="bg1"/>
              </a:solidFill>
              <a:latin typeface="Arial" pitchFamily="34" charset="0"/>
              <a:cs typeface="Arial" pitchFamily="34" charset="0"/>
            </a:endParaRPr>
          </a:p>
          <a:p>
            <a:endParaRPr lang="hu-HU" sz="2200" dirty="0">
              <a:solidFill>
                <a:schemeClr val="bg1"/>
              </a:solidFill>
              <a:latin typeface="Arial" pitchFamily="34" charset="0"/>
              <a:cs typeface="Arial" pitchFamily="34" charset="0"/>
            </a:endParaRPr>
          </a:p>
        </p:txBody>
      </p:sp>
      <p:sp>
        <p:nvSpPr>
          <p:cNvPr id="6" name="Téglalap 5"/>
          <p:cNvSpPr/>
          <p:nvPr/>
        </p:nvSpPr>
        <p:spPr>
          <a:xfrm>
            <a:off x="282783" y="176791"/>
            <a:ext cx="7566395" cy="892552"/>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Veszély és kockázat a vendéglátásban</a:t>
            </a:r>
          </a:p>
          <a:p>
            <a:pPr marL="0" lvl="2"/>
            <a:endParaRPr lang="hu-HU" sz="2000" dirty="0">
              <a:solidFill>
                <a:schemeClr val="bg1"/>
              </a:solidFill>
            </a:endParaRPr>
          </a:p>
        </p:txBody>
      </p:sp>
      <p:pic>
        <p:nvPicPr>
          <p:cNvPr id="10" name="Kép 9" descr="images (2).jpg"/>
          <p:cNvPicPr>
            <a:picLocks noChangeAspect="1"/>
          </p:cNvPicPr>
          <p:nvPr/>
        </p:nvPicPr>
        <p:blipFill>
          <a:blip r:embed="rId2"/>
          <a:stretch>
            <a:fillRect/>
          </a:stretch>
        </p:blipFill>
        <p:spPr>
          <a:xfrm>
            <a:off x="136480" y="5131558"/>
            <a:ext cx="2071906" cy="1405719"/>
          </a:xfrm>
          <a:prstGeom prst="rect">
            <a:avLst/>
          </a:prstGeom>
          <a:ln>
            <a:noFill/>
          </a:ln>
          <a:effectLst>
            <a:outerShdw blurRad="190500" algn="tl" rotWithShape="0">
              <a:srgbClr val="000000">
                <a:alpha val="70000"/>
              </a:srgbClr>
            </a:outerShdw>
          </a:effectLst>
        </p:spPr>
      </p:pic>
      <p:pic>
        <p:nvPicPr>
          <p:cNvPr id="7" name="Kép 6" descr="index.jpg">
            <a:extLst>
              <a:ext uri="{FF2B5EF4-FFF2-40B4-BE49-F238E27FC236}">
                <a16:creationId xmlns:a16="http://schemas.microsoft.com/office/drawing/2014/main" xmlns="" id="{84914602-6E0D-41DA-B8E5-CAD76195DF7A}"/>
              </a:ext>
            </a:extLst>
          </p:cNvPr>
          <p:cNvPicPr>
            <a:picLocks noChangeAspect="1"/>
          </p:cNvPicPr>
          <p:nvPr/>
        </p:nvPicPr>
        <p:blipFill>
          <a:blip r:embed="rId3"/>
          <a:stretch>
            <a:fillRect/>
          </a:stretch>
        </p:blipFill>
        <p:spPr>
          <a:xfrm>
            <a:off x="175805" y="1791028"/>
            <a:ext cx="2035183" cy="2717074"/>
          </a:xfrm>
          <a:prstGeom prst="rect">
            <a:avLst/>
          </a:prstGeom>
        </p:spPr>
      </p:pic>
    </p:spTree>
    <p:extLst>
      <p:ext uri="{BB962C8B-B14F-4D97-AF65-F5344CB8AC3E}">
        <p14:creationId xmlns:p14="http://schemas.microsoft.com/office/powerpoint/2010/main" xmlns="" val="2217916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711160" y="328142"/>
            <a:ext cx="10834846" cy="584775"/>
          </a:xfrm>
          <a:prstGeom prst="rect">
            <a:avLst/>
          </a:prstGeom>
        </p:spPr>
        <p:txBody>
          <a:bodyPr wrap="square">
            <a:spAutoFit/>
          </a:bodyPr>
          <a:lstStyle/>
          <a:p>
            <a:pPr>
              <a:spcAft>
                <a:spcPts val="1200"/>
              </a:spcAft>
            </a:pPr>
            <a:r>
              <a:rPr lang="hu-HU" sz="3200" b="1" dirty="0">
                <a:solidFill>
                  <a:schemeClr val="bg2"/>
                </a:solidFill>
                <a:latin typeface="Arial" pitchFamily="34" charset="0"/>
                <a:cs typeface="Arial" pitchFamily="34" charset="0"/>
              </a:rPr>
              <a:t>A megelőzés és a védekezés legismertebb szabályai</a:t>
            </a:r>
          </a:p>
        </p:txBody>
      </p:sp>
      <p:grpSp>
        <p:nvGrpSpPr>
          <p:cNvPr id="4" name="Csoportba foglalás 3">
            <a:extLst>
              <a:ext uri="{FF2B5EF4-FFF2-40B4-BE49-F238E27FC236}">
                <a16:creationId xmlns:a16="http://schemas.microsoft.com/office/drawing/2014/main" xmlns="" id="{255B070C-B47F-423A-8A94-7F327CD99CD8}"/>
              </a:ext>
            </a:extLst>
          </p:cNvPr>
          <p:cNvGrpSpPr/>
          <p:nvPr/>
        </p:nvGrpSpPr>
        <p:grpSpPr>
          <a:xfrm>
            <a:off x="2156347" y="1121759"/>
            <a:ext cx="7178722" cy="5292689"/>
            <a:chOff x="2156347" y="1121759"/>
            <a:chExt cx="7178722" cy="5292689"/>
          </a:xfrm>
        </p:grpSpPr>
        <p:pic>
          <p:nvPicPr>
            <p:cNvPr id="18" name="Kép 17" descr="4 főszabály.png"/>
            <p:cNvPicPr/>
            <p:nvPr/>
          </p:nvPicPr>
          <p:blipFill>
            <a:blip r:embed="rId3" cstate="print"/>
            <a:stretch>
              <a:fillRect/>
            </a:stretch>
          </p:blipFill>
          <p:spPr>
            <a:xfrm>
              <a:off x="2156347" y="1121759"/>
              <a:ext cx="7178722" cy="5292689"/>
            </a:xfrm>
            <a:prstGeom prst="rect">
              <a:avLst/>
            </a:prstGeom>
          </p:spPr>
        </p:pic>
        <p:sp>
          <p:nvSpPr>
            <p:cNvPr id="2" name="Szövegdoboz 1">
              <a:extLst>
                <a:ext uri="{FF2B5EF4-FFF2-40B4-BE49-F238E27FC236}">
                  <a16:creationId xmlns:a16="http://schemas.microsoft.com/office/drawing/2014/main" xmlns="" id="{108F535D-7EAB-4342-90CB-69F7A45ECC32}"/>
                </a:ext>
              </a:extLst>
            </p:cNvPr>
            <p:cNvSpPr txBox="1"/>
            <p:nvPr/>
          </p:nvSpPr>
          <p:spPr>
            <a:xfrm>
              <a:off x="2540000" y="3149601"/>
              <a:ext cx="2984500" cy="646331"/>
            </a:xfrm>
            <a:prstGeom prst="rect">
              <a:avLst/>
            </a:prstGeom>
            <a:solidFill>
              <a:srgbClr val="4447BA"/>
            </a:solidFill>
            <a:ln>
              <a:noFill/>
            </a:ln>
          </p:spPr>
          <p:txBody>
            <a:bodyPr wrap="square" rtlCol="0">
              <a:spAutoFit/>
            </a:bodyPr>
            <a:lstStyle/>
            <a:p>
              <a:pPr algn="ctr"/>
              <a:r>
                <a:rPr lang="hu-HU" dirty="0">
                  <a:latin typeface="Calibri" panose="020F0502020204030204" pitchFamily="34" charset="0"/>
                  <a:cs typeface="Calibri" panose="020F0502020204030204" pitchFamily="34" charset="0"/>
                </a:rPr>
                <a:t>Gyakori kézmosás,</a:t>
              </a:r>
            </a:p>
            <a:p>
              <a:pPr algn="ctr"/>
              <a:r>
                <a:rPr lang="hu-HU" dirty="0">
                  <a:latin typeface="Calibri" panose="020F0502020204030204" pitchFamily="34" charset="0"/>
                  <a:cs typeface="Calibri" panose="020F0502020204030204" pitchFamily="34" charset="0"/>
                </a:rPr>
                <a:t>felületek tisztítása</a:t>
              </a:r>
            </a:p>
          </p:txBody>
        </p:sp>
      </p:grpSp>
    </p:spTree>
    <p:extLst>
      <p:ext uri="{BB962C8B-B14F-4D97-AF65-F5344CB8AC3E}">
        <p14:creationId xmlns:p14="http://schemas.microsoft.com/office/powerpoint/2010/main" xmlns="" val="388043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DABB13D0-3716-47D8-90BF-AAAB68EBCC72}"/>
              </a:ext>
            </a:extLst>
          </p:cNvPr>
          <p:cNvSpPr>
            <a:spLocks noGrp="1"/>
          </p:cNvSpPr>
          <p:nvPr>
            <p:ph idx="1"/>
          </p:nvPr>
        </p:nvSpPr>
        <p:spPr>
          <a:xfrm>
            <a:off x="773709" y="187650"/>
            <a:ext cx="10062612" cy="6266938"/>
          </a:xfrm>
        </p:spPr>
        <p:txBody>
          <a:bodyPr>
            <a:noAutofit/>
          </a:bodyPr>
          <a:lstStyle/>
          <a:p>
            <a:pPr marL="0" lvl="0" indent="0">
              <a:buNone/>
            </a:pPr>
            <a:r>
              <a:rPr lang="hu-HU" sz="2400" b="1" dirty="0">
                <a:solidFill>
                  <a:schemeClr val="bg2"/>
                </a:solidFill>
                <a:latin typeface="Arial" panose="020B0604020202020204" pitchFamily="34" charset="0"/>
                <a:cs typeface="Arial" panose="020B0604020202020204" pitchFamily="34" charset="0"/>
              </a:rPr>
              <a:t>A HACCP egy élelmiszer-biztonsági rendszer.  </a:t>
            </a:r>
          </a:p>
          <a:p>
            <a:pPr lvl="0">
              <a:buNone/>
            </a:pPr>
            <a:r>
              <a:rPr lang="hu-HU" sz="2400" dirty="0">
                <a:solidFill>
                  <a:schemeClr val="bg1"/>
                </a:solidFill>
                <a:latin typeface="Arial" panose="020B0604020202020204" pitchFamily="34" charset="0"/>
                <a:cs typeface="Arial" panose="020B0604020202020204" pitchFamily="34" charset="0"/>
              </a:rPr>
              <a:t>A biztonsági rendszer védelmet nyújt! </a:t>
            </a:r>
          </a:p>
          <a:p>
            <a:pPr lvl="3"/>
            <a:r>
              <a:rPr lang="hu-HU" sz="2400" dirty="0">
                <a:solidFill>
                  <a:schemeClr val="bg1"/>
                </a:solidFill>
                <a:latin typeface="Arial" panose="020B0604020202020204" pitchFamily="34" charset="0"/>
                <a:cs typeface="Arial" panose="020B0604020202020204" pitchFamily="34" charset="0"/>
              </a:rPr>
              <a:t> Védi az </a:t>
            </a:r>
            <a:r>
              <a:rPr lang="hu-HU" sz="2400" b="1" dirty="0">
                <a:solidFill>
                  <a:schemeClr val="bg1"/>
                </a:solidFill>
                <a:latin typeface="Arial" panose="020B0604020202020204" pitchFamily="34" charset="0"/>
                <a:cs typeface="Arial" panose="020B0604020202020204" pitchFamily="34" charset="0"/>
              </a:rPr>
              <a:t>alapanyagok</a:t>
            </a:r>
            <a:r>
              <a:rPr lang="hu-HU" sz="2400" dirty="0">
                <a:solidFill>
                  <a:schemeClr val="bg1"/>
                </a:solidFill>
                <a:latin typeface="Arial" panose="020B0604020202020204" pitchFamily="34" charset="0"/>
                <a:cs typeface="Arial" panose="020B0604020202020204" pitchFamily="34" charset="0"/>
              </a:rPr>
              <a:t>at.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zöldséget, a gyümölcsöt, a gabonát, a húst, halat. </a:t>
            </a:r>
          </a:p>
          <a:p>
            <a:pPr lvl="3"/>
            <a:r>
              <a:rPr lang="hu-HU" sz="2400" dirty="0">
                <a:solidFill>
                  <a:schemeClr val="bg1"/>
                </a:solidFill>
                <a:latin typeface="Arial" panose="020B0604020202020204" pitchFamily="34" charset="0"/>
                <a:cs typeface="Arial" panose="020B0604020202020204" pitchFamily="34" charset="0"/>
              </a:rPr>
              <a:t> Védi az </a:t>
            </a:r>
            <a:r>
              <a:rPr lang="hu-HU" sz="2400" b="1" dirty="0">
                <a:solidFill>
                  <a:schemeClr val="bg1"/>
                </a:solidFill>
                <a:latin typeface="Arial" panose="020B0604020202020204" pitchFamily="34" charset="0"/>
                <a:cs typeface="Arial" panose="020B0604020202020204" pitchFamily="34" charset="0"/>
              </a:rPr>
              <a:t>élelmiszer</a:t>
            </a:r>
            <a:r>
              <a:rPr lang="hu-HU" sz="2400" dirty="0">
                <a:solidFill>
                  <a:schemeClr val="bg1"/>
                </a:solidFill>
                <a:latin typeface="Arial" panose="020B0604020202020204" pitchFamily="34" charset="0"/>
                <a:cs typeface="Arial" panose="020B0604020202020204" pitchFamily="34" charset="0"/>
              </a:rPr>
              <a:t>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Például a gabonából készült pékárut, a kenyeret, a húsból készült felvágottat, a kakaóbabból készült csokoládét, </a:t>
            </a:r>
            <a:r>
              <a:rPr lang="hu-HU" sz="2400" dirty="0" err="1">
                <a:solidFill>
                  <a:schemeClr val="bg1"/>
                </a:solidFill>
                <a:latin typeface="Arial" panose="020B0604020202020204" pitchFamily="34" charset="0"/>
                <a:cs typeface="Arial" panose="020B0604020202020204" pitchFamily="34" charset="0"/>
              </a:rPr>
              <a:t>stb</a:t>
            </a:r>
            <a:r>
              <a:rPr lang="hu-HU" sz="2400" dirty="0">
                <a:solidFill>
                  <a:schemeClr val="bg1"/>
                </a:solidFill>
                <a:latin typeface="Arial" panose="020B0604020202020204" pitchFamily="34" charset="0"/>
                <a:cs typeface="Arial" panose="020B0604020202020204" pitchFamily="34" charset="0"/>
              </a:rPr>
              <a:t>, </a:t>
            </a:r>
          </a:p>
          <a:p>
            <a:pPr lvl="3"/>
            <a:r>
              <a:rPr lang="hu-HU" sz="2400" dirty="0">
                <a:solidFill>
                  <a:schemeClr val="bg1"/>
                </a:solidFill>
                <a:latin typeface="Arial" panose="020B0604020202020204" pitchFamily="34" charset="0"/>
                <a:cs typeface="Arial" panose="020B0604020202020204" pitchFamily="34" charset="0"/>
              </a:rPr>
              <a:t> Védi a </a:t>
            </a:r>
            <a:r>
              <a:rPr lang="hu-HU" sz="2400" b="1" dirty="0">
                <a:solidFill>
                  <a:schemeClr val="bg1"/>
                </a:solidFill>
                <a:latin typeface="Arial" panose="020B0604020202020204" pitchFamily="34" charset="0"/>
                <a:cs typeface="Arial" panose="020B0604020202020204" pitchFamily="34" charset="0"/>
              </a:rPr>
              <a:t>kész ételek</a:t>
            </a:r>
            <a:r>
              <a:rPr lang="hu-HU" sz="2400" dirty="0">
                <a:solidFill>
                  <a:schemeClr val="bg1"/>
                </a:solidFill>
                <a:latin typeface="Arial" panose="020B0604020202020204" pitchFamily="34" charset="0"/>
                <a:cs typeface="Arial" panose="020B0604020202020204" pitchFamily="34" charset="0"/>
              </a:rPr>
              <a:t>et.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Például a konyhán elkészített salátát, megfőzött levest, főzeléket, megsütött húst. </a:t>
            </a:r>
          </a:p>
          <a:p>
            <a:pPr lvl="3"/>
            <a:r>
              <a:rPr lang="hu-HU" sz="2400" dirty="0">
                <a:solidFill>
                  <a:schemeClr val="bg1"/>
                </a:solidFill>
                <a:latin typeface="Arial" panose="020B0604020202020204" pitchFamily="34" charset="0"/>
                <a:cs typeface="Arial" panose="020B0604020202020204" pitchFamily="34" charset="0"/>
              </a:rPr>
              <a:t> Mindezzel védi az </a:t>
            </a:r>
            <a:r>
              <a:rPr lang="hu-HU" sz="2400" b="1" dirty="0">
                <a:solidFill>
                  <a:schemeClr val="bg1"/>
                </a:solidFill>
                <a:latin typeface="Arial" panose="020B0604020202020204" pitchFamily="34" charset="0"/>
                <a:cs typeface="Arial" panose="020B0604020202020204" pitchFamily="34" charset="0"/>
              </a:rPr>
              <a:t>ételt fogyasztó emberek</a:t>
            </a:r>
            <a:r>
              <a:rPr lang="hu-HU" sz="2400" dirty="0">
                <a:solidFill>
                  <a:schemeClr val="bg1"/>
                </a:solidFill>
                <a:latin typeface="Arial" panose="020B0604020202020204" pitchFamily="34" charset="0"/>
                <a:cs typeface="Arial" panose="020B0604020202020204" pitchFamily="34" charset="0"/>
              </a:rPr>
              <a:t>et.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Például a menzán étkező tanulókat. A szállodában reggeliző vendégeket. Az étteremben vacsorázó családot.</a:t>
            </a:r>
          </a:p>
          <a:p>
            <a:pPr lvl="3"/>
            <a:r>
              <a:rPr lang="hu-HU" sz="2400" dirty="0">
                <a:solidFill>
                  <a:schemeClr val="bg1"/>
                </a:solidFill>
                <a:latin typeface="Arial" panose="020B0604020202020204" pitchFamily="34" charset="0"/>
                <a:cs typeface="Arial" panose="020B0604020202020204" pitchFamily="34" charset="0"/>
              </a:rPr>
              <a:t> Védi az </a:t>
            </a:r>
            <a:r>
              <a:rPr lang="hu-HU" sz="2400" b="1" dirty="0">
                <a:solidFill>
                  <a:schemeClr val="bg1"/>
                </a:solidFill>
                <a:latin typeface="Arial" panose="020B0604020202020204" pitchFamily="34" charset="0"/>
                <a:cs typeface="Arial" panose="020B0604020202020204" pitchFamily="34" charset="0"/>
              </a:rPr>
              <a:t>ételt készítő dolgozók</a:t>
            </a:r>
            <a:r>
              <a:rPr lang="hu-HU" sz="2400" dirty="0">
                <a:solidFill>
                  <a:schemeClr val="bg1"/>
                </a:solidFill>
                <a:latin typeface="Arial" panose="020B0604020202020204" pitchFamily="34" charset="0"/>
                <a:cs typeface="Arial" panose="020B0604020202020204" pitchFamily="34" charset="0"/>
              </a:rPr>
              <a:t>at</a:t>
            </a:r>
            <a:r>
              <a:rPr lang="hu-HU" sz="2400" b="1" dirty="0">
                <a:solidFill>
                  <a:schemeClr val="bg1"/>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is a konyhai munka során.</a:t>
            </a:r>
          </a:p>
          <a:p>
            <a:pPr lvl="0"/>
            <a:endParaRPr lang="hu-HU" sz="2400" dirty="0">
              <a:solidFill>
                <a:schemeClr val="bg2"/>
              </a:solidFill>
              <a:latin typeface="Arial" panose="020B0604020202020204" pitchFamily="34" charset="0"/>
              <a:cs typeface="Arial" panose="020B0604020202020204" pitchFamily="34" charset="0"/>
            </a:endParaRPr>
          </a:p>
          <a:p>
            <a:pPr marL="0" lvl="0" indent="0">
              <a:buNone/>
            </a:pPr>
            <a:endParaRPr lang="hu-HU" sz="2400" dirty="0">
              <a:solidFill>
                <a:schemeClr val="bg2"/>
              </a:solidFill>
              <a:latin typeface="Arial" panose="020B0604020202020204" pitchFamily="34" charset="0"/>
              <a:cs typeface="Arial" panose="020B0604020202020204" pitchFamily="34" charset="0"/>
            </a:endParaRPr>
          </a:p>
          <a:p>
            <a:pPr marL="0" lvl="0" indent="0">
              <a:buNone/>
            </a:pPr>
            <a:endParaRPr lang="hu-HU" sz="2400" dirty="0">
              <a:solidFill>
                <a:schemeClr val="bg2"/>
              </a:solidFill>
              <a:latin typeface="Arial" panose="020B0604020202020204" pitchFamily="34" charset="0"/>
              <a:cs typeface="Arial" panose="020B0604020202020204" pitchFamily="34" charset="0"/>
            </a:endParaRPr>
          </a:p>
          <a:p>
            <a:endParaRPr lang="hu-HU" sz="2400" dirty="0">
              <a:solidFill>
                <a:schemeClr val="bg2"/>
              </a:solidFill>
              <a:latin typeface="Arial" panose="020B0604020202020204" pitchFamily="34" charset="0"/>
              <a:cs typeface="Arial" panose="020B0604020202020204" pitchFamily="34" charset="0"/>
            </a:endParaRP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05020" y="0"/>
            <a:ext cx="1386980" cy="1301020"/>
          </a:xfrm>
          <a:prstGeom prst="rect">
            <a:avLst/>
          </a:prstGeom>
        </p:spPr>
      </p:pic>
      <p:pic>
        <p:nvPicPr>
          <p:cNvPr id="5" name="Kép 4" descr="gabona-mezo-kez690-20190927.jpg"/>
          <p:cNvPicPr/>
          <p:nvPr/>
        </p:nvPicPr>
        <p:blipFill>
          <a:blip r:embed="rId4" cstate="print"/>
          <a:srcRect l="10720" r="15337"/>
          <a:stretch>
            <a:fillRect/>
          </a:stretch>
        </p:blipFill>
        <p:spPr>
          <a:xfrm>
            <a:off x="736979" y="1064525"/>
            <a:ext cx="1310185" cy="1187356"/>
          </a:xfrm>
          <a:prstGeom prst="ellipse">
            <a:avLst/>
          </a:prstGeom>
          <a:ln>
            <a:noFill/>
          </a:ln>
          <a:effectLst>
            <a:softEdge rad="112500"/>
          </a:effectLst>
        </p:spPr>
      </p:pic>
      <p:pic>
        <p:nvPicPr>
          <p:cNvPr id="6" name="Kép 5" descr="kenyér.jpg"/>
          <p:cNvPicPr/>
          <p:nvPr/>
        </p:nvPicPr>
        <p:blipFill>
          <a:blip r:embed="rId5" cstate="print"/>
          <a:srcRect l="4545" r="27085"/>
          <a:stretch>
            <a:fillRect/>
          </a:stretch>
        </p:blipFill>
        <p:spPr>
          <a:xfrm>
            <a:off x="805216" y="2156345"/>
            <a:ext cx="1241948" cy="1201003"/>
          </a:xfrm>
          <a:prstGeom prst="ellipse">
            <a:avLst/>
          </a:prstGeom>
          <a:ln>
            <a:noFill/>
          </a:ln>
          <a:effectLst>
            <a:softEdge rad="112500"/>
          </a:effectLst>
        </p:spPr>
      </p:pic>
      <p:pic>
        <p:nvPicPr>
          <p:cNvPr id="7" name="Kép 6" descr="11053_rantott_hus_tejfolos-zsemlemorzsas_panirban.jpg"/>
          <p:cNvPicPr/>
          <p:nvPr/>
        </p:nvPicPr>
        <p:blipFill>
          <a:blip r:embed="rId6" cstate="print"/>
          <a:srcRect t="26563"/>
          <a:stretch>
            <a:fillRect/>
          </a:stretch>
        </p:blipFill>
        <p:spPr>
          <a:xfrm>
            <a:off x="818865" y="3271558"/>
            <a:ext cx="1282890" cy="1204905"/>
          </a:xfrm>
          <a:prstGeom prst="ellipse">
            <a:avLst/>
          </a:prstGeom>
          <a:ln>
            <a:noFill/>
          </a:ln>
          <a:effectLst>
            <a:softEdge rad="112500"/>
          </a:effectLst>
        </p:spPr>
      </p:pic>
      <p:pic>
        <p:nvPicPr>
          <p:cNvPr id="8" name="Kép 7" descr="menza.jpg"/>
          <p:cNvPicPr/>
          <p:nvPr/>
        </p:nvPicPr>
        <p:blipFill>
          <a:blip r:embed="rId7" cstate="print"/>
          <a:srcRect l="22575" r="5736"/>
          <a:stretch>
            <a:fillRect/>
          </a:stretch>
        </p:blipFill>
        <p:spPr>
          <a:xfrm>
            <a:off x="832513" y="4374426"/>
            <a:ext cx="1187355" cy="1166561"/>
          </a:xfrm>
          <a:prstGeom prst="ellipse">
            <a:avLst/>
          </a:prstGeom>
          <a:ln>
            <a:noFill/>
          </a:ln>
          <a:effectLst>
            <a:softEdge rad="112500"/>
          </a:effectLst>
        </p:spPr>
      </p:pic>
      <p:pic>
        <p:nvPicPr>
          <p:cNvPr id="10" name="Kép 9" descr="001ec97909631081cec802.jpg"/>
          <p:cNvPicPr>
            <a:picLocks noChangeAspect="1"/>
          </p:cNvPicPr>
          <p:nvPr/>
        </p:nvPicPr>
        <p:blipFill>
          <a:blip r:embed="rId8"/>
          <a:srcRect t="746" r="12606" b="48453"/>
          <a:stretch>
            <a:fillRect/>
          </a:stretch>
        </p:blipFill>
        <p:spPr>
          <a:xfrm>
            <a:off x="835058" y="5437919"/>
            <a:ext cx="1198457" cy="1188065"/>
          </a:xfrm>
          <a:prstGeom prst="ellipse">
            <a:avLst/>
          </a:prstGeom>
          <a:ln>
            <a:noFill/>
          </a:ln>
          <a:effectLst>
            <a:softEdge rad="112500"/>
          </a:effectLst>
        </p:spPr>
      </p:pic>
    </p:spTree>
    <p:extLst>
      <p:ext uri="{BB962C8B-B14F-4D97-AF65-F5344CB8AC3E}">
        <p14:creationId xmlns:p14="http://schemas.microsoft.com/office/powerpoint/2010/main" xmlns="" val="2189983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27499" y="1022258"/>
            <a:ext cx="11536528" cy="2375152"/>
          </a:xfrm>
        </p:spPr>
        <p:txBody>
          <a:bodyPr>
            <a:noAutofit/>
          </a:bodyPr>
          <a:lstStyle/>
          <a:p>
            <a:pPr>
              <a:buNone/>
            </a:pPr>
            <a:r>
              <a:rPr lang="hu-HU" sz="2400" b="1" dirty="0">
                <a:solidFill>
                  <a:schemeClr val="bg1"/>
                </a:solidFill>
                <a:latin typeface="Arial" pitchFamily="34" charset="0"/>
                <a:cs typeface="Arial" pitchFamily="34" charset="0"/>
              </a:rPr>
              <a:t>1. Személyi higiénia</a:t>
            </a:r>
          </a:p>
          <a:p>
            <a:r>
              <a:rPr lang="hu-HU" sz="2400" dirty="0">
                <a:solidFill>
                  <a:schemeClr val="bg1"/>
                </a:solidFill>
                <a:latin typeface="Arial" pitchFamily="34" charset="0"/>
                <a:cs typeface="Arial" pitchFamily="34" charset="0"/>
              </a:rPr>
              <a:t>A személy testének tisztasága és egészsége magának a dolgozónak a felelőssége. </a:t>
            </a:r>
          </a:p>
          <a:p>
            <a:r>
              <a:rPr lang="hu-HU" sz="2400" dirty="0">
                <a:solidFill>
                  <a:schemeClr val="bg1"/>
                </a:solidFill>
                <a:latin typeface="Arial" pitchFamily="34" charset="0"/>
                <a:cs typeface="Arial" pitchFamily="34" charset="0"/>
              </a:rPr>
              <a:t>Aki elhanyagolja hajának, kezének, ruhájának állapotát, nem tartja tisztán testét és munkaruháját, az másokat veszélyeztet, más embert betegíthet meg.</a:t>
            </a:r>
          </a:p>
        </p:txBody>
      </p:sp>
      <p:grpSp>
        <p:nvGrpSpPr>
          <p:cNvPr id="2" name="Csoportba foglalás 20"/>
          <p:cNvGrpSpPr/>
          <p:nvPr/>
        </p:nvGrpSpPr>
        <p:grpSpPr>
          <a:xfrm>
            <a:off x="560177" y="4291231"/>
            <a:ext cx="10824384" cy="2347543"/>
            <a:chOff x="-804027" y="4448767"/>
            <a:chExt cx="10824384" cy="2347543"/>
          </a:xfrm>
        </p:grpSpPr>
        <p:pic>
          <p:nvPicPr>
            <p:cNvPr id="17" name="Kép 1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15432" t="13604" r="19903" b="25008"/>
            <a:stretch/>
          </p:blipFill>
          <p:spPr>
            <a:xfrm>
              <a:off x="4598724" y="4609137"/>
              <a:ext cx="1657072" cy="1525260"/>
            </a:xfrm>
            <a:prstGeom prst="rect">
              <a:avLst/>
            </a:prstGeom>
          </p:spPr>
        </p:pic>
        <p:pic>
          <p:nvPicPr>
            <p:cNvPr id="18" name="Kép 17"/>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xmlns="" val="0"/>
                </a:ext>
              </a:extLst>
            </a:blip>
            <a:stretch>
              <a:fillRect/>
            </a:stretch>
          </p:blipFill>
          <p:spPr>
            <a:xfrm>
              <a:off x="6554544" y="4448767"/>
              <a:ext cx="1434487" cy="1624211"/>
            </a:xfrm>
            <a:prstGeom prst="rect">
              <a:avLst/>
            </a:prstGeom>
          </p:spPr>
        </p:pic>
        <p:pic>
          <p:nvPicPr>
            <p:cNvPr id="19" name="Kép 1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02684" y="4729536"/>
              <a:ext cx="1452018" cy="1316715"/>
            </a:xfrm>
            <a:prstGeom prst="rect">
              <a:avLst/>
            </a:prstGeom>
          </p:spPr>
        </p:pic>
        <p:pic>
          <p:nvPicPr>
            <p:cNvPr id="22" name="Kép 21" descr="chopping-board-vegetables-wooden-knife-slices-31469514.jpg"/>
            <p:cNvPicPr>
              <a:picLocks noChangeAspect="1"/>
            </p:cNvPicPr>
            <p:nvPr/>
          </p:nvPicPr>
          <p:blipFill>
            <a:blip r:embed="rId6">
              <a:clrChange>
                <a:clrFrom>
                  <a:srgbClr val="FFFFFF"/>
                </a:clrFrom>
                <a:clrTo>
                  <a:srgbClr val="FFFFFF">
                    <a:alpha val="0"/>
                  </a:srgbClr>
                </a:clrTo>
              </a:clrChange>
            </a:blip>
            <a:srcRect r="3117" b="6866"/>
            <a:stretch>
              <a:fillRect/>
            </a:stretch>
          </p:blipFill>
          <p:spPr>
            <a:xfrm>
              <a:off x="-628882" y="4794085"/>
              <a:ext cx="1252018" cy="1286898"/>
            </a:xfrm>
            <a:prstGeom prst="rect">
              <a:avLst/>
            </a:prstGeom>
          </p:spPr>
        </p:pic>
        <p:pic>
          <p:nvPicPr>
            <p:cNvPr id="23" name="Kép 22" descr="067-512.png"/>
            <p:cNvPicPr>
              <a:picLocks noChangeAspect="1"/>
            </p:cNvPicPr>
            <p:nvPr/>
          </p:nvPicPr>
          <p:blipFill>
            <a:blip r:embed="rId7"/>
            <a:stretch>
              <a:fillRect/>
            </a:stretch>
          </p:blipFill>
          <p:spPr>
            <a:xfrm>
              <a:off x="2974640" y="4471714"/>
              <a:ext cx="1860576" cy="1860576"/>
            </a:xfrm>
            <a:prstGeom prst="rect">
              <a:avLst/>
            </a:prstGeom>
          </p:spPr>
        </p:pic>
        <p:sp>
          <p:nvSpPr>
            <p:cNvPr id="12" name="Téglalap 11"/>
            <p:cNvSpPr/>
            <p:nvPr/>
          </p:nvSpPr>
          <p:spPr>
            <a:xfrm>
              <a:off x="-804027" y="6102254"/>
              <a:ext cx="1535820" cy="646331"/>
            </a:xfrm>
            <a:prstGeom prst="rect">
              <a:avLst/>
            </a:prstGeom>
          </p:spPr>
          <p:txBody>
            <a:bodyPr wrap="square">
              <a:spAutoFit/>
            </a:bodyPr>
            <a:lstStyle/>
            <a:p>
              <a:pPr algn="ctr"/>
              <a:r>
                <a:rPr lang="hu-HU" b="1" dirty="0">
                  <a:solidFill>
                    <a:schemeClr val="bg2"/>
                  </a:solidFill>
                  <a:latin typeface="Arial" pitchFamily="34" charset="0"/>
                  <a:cs typeface="Arial" pitchFamily="34" charset="0"/>
                </a:rPr>
                <a:t>Zöldségek előkészítése</a:t>
              </a:r>
              <a:endParaRPr lang="hu-HU" b="1" dirty="0">
                <a:solidFill>
                  <a:schemeClr val="bg2"/>
                </a:solidFill>
              </a:endParaRPr>
            </a:p>
          </p:txBody>
        </p:sp>
        <p:sp>
          <p:nvSpPr>
            <p:cNvPr id="14" name="Téglalap 13"/>
            <p:cNvSpPr/>
            <p:nvPr/>
          </p:nvSpPr>
          <p:spPr>
            <a:xfrm>
              <a:off x="2731527" y="6149979"/>
              <a:ext cx="1444116" cy="646331"/>
            </a:xfrm>
            <a:prstGeom prst="rect">
              <a:avLst/>
            </a:prstGeom>
          </p:spPr>
          <p:txBody>
            <a:bodyPr wrap="square">
              <a:spAutoFit/>
            </a:bodyPr>
            <a:lstStyle/>
            <a:p>
              <a:pPr algn="ctr"/>
              <a:r>
                <a:rPr lang="hu-HU" b="1" dirty="0">
                  <a:solidFill>
                    <a:schemeClr val="bg2"/>
                  </a:solidFill>
                  <a:latin typeface="Arial" pitchFamily="34" charset="0"/>
                  <a:cs typeface="Arial" pitchFamily="34" charset="0"/>
                </a:rPr>
                <a:t>Tálalás, szállítás</a:t>
              </a:r>
              <a:endParaRPr lang="hu-HU" b="1" dirty="0">
                <a:solidFill>
                  <a:schemeClr val="bg2"/>
                </a:solidFill>
              </a:endParaRPr>
            </a:p>
          </p:txBody>
        </p:sp>
        <p:sp>
          <p:nvSpPr>
            <p:cNvPr id="15" name="Téglalap 14"/>
            <p:cNvSpPr/>
            <p:nvPr/>
          </p:nvSpPr>
          <p:spPr>
            <a:xfrm>
              <a:off x="4764092" y="6226095"/>
              <a:ext cx="1390124" cy="369332"/>
            </a:xfrm>
            <a:prstGeom prst="rect">
              <a:avLst/>
            </a:prstGeom>
          </p:spPr>
          <p:txBody>
            <a:bodyPr wrap="none">
              <a:spAutoFit/>
            </a:bodyPr>
            <a:lstStyle/>
            <a:p>
              <a:r>
                <a:rPr lang="hu-HU" b="1" dirty="0">
                  <a:solidFill>
                    <a:schemeClr val="bg2"/>
                  </a:solidFill>
                  <a:latin typeface="Arial" pitchFamily="34" charset="0"/>
                  <a:cs typeface="Arial" pitchFamily="34" charset="0"/>
                </a:rPr>
                <a:t>Mosogatás</a:t>
              </a:r>
              <a:endParaRPr lang="hu-HU" b="1" dirty="0">
                <a:solidFill>
                  <a:schemeClr val="bg2"/>
                </a:solidFill>
              </a:endParaRPr>
            </a:p>
          </p:txBody>
        </p:sp>
        <p:sp>
          <p:nvSpPr>
            <p:cNvPr id="16" name="Téglalap 15"/>
            <p:cNvSpPr/>
            <p:nvPr/>
          </p:nvSpPr>
          <p:spPr>
            <a:xfrm>
              <a:off x="6379535" y="6226095"/>
              <a:ext cx="1180644" cy="369332"/>
            </a:xfrm>
            <a:prstGeom prst="rect">
              <a:avLst/>
            </a:prstGeom>
          </p:spPr>
          <p:txBody>
            <a:bodyPr wrap="none">
              <a:spAutoFit/>
            </a:bodyPr>
            <a:lstStyle/>
            <a:p>
              <a:r>
                <a:rPr lang="hu-HU" b="1" dirty="0">
                  <a:solidFill>
                    <a:schemeClr val="bg2"/>
                  </a:solidFill>
                  <a:latin typeface="Arial" pitchFamily="34" charset="0"/>
                  <a:cs typeface="Arial" pitchFamily="34" charset="0"/>
                </a:rPr>
                <a:t>Takarítás</a:t>
              </a:r>
              <a:endParaRPr lang="hu-HU" b="1" dirty="0">
                <a:solidFill>
                  <a:schemeClr val="bg2"/>
                </a:solidFill>
              </a:endParaRPr>
            </a:p>
          </p:txBody>
        </p:sp>
        <p:sp>
          <p:nvSpPr>
            <p:cNvPr id="20" name="Téglalap 19"/>
            <p:cNvSpPr/>
            <p:nvPr/>
          </p:nvSpPr>
          <p:spPr>
            <a:xfrm>
              <a:off x="7989032" y="6226095"/>
              <a:ext cx="2031325" cy="369332"/>
            </a:xfrm>
            <a:prstGeom prst="rect">
              <a:avLst/>
            </a:prstGeom>
          </p:spPr>
          <p:txBody>
            <a:bodyPr wrap="none">
              <a:spAutoFit/>
            </a:bodyPr>
            <a:lstStyle/>
            <a:p>
              <a:r>
                <a:rPr lang="hu-HU" b="1" dirty="0">
                  <a:solidFill>
                    <a:schemeClr val="bg2"/>
                  </a:solidFill>
                  <a:latin typeface="Arial" pitchFamily="34" charset="0"/>
                  <a:cs typeface="Arial" pitchFamily="34" charset="0"/>
                </a:rPr>
                <a:t>Hulladékkezelés </a:t>
              </a:r>
              <a:endParaRPr lang="hu-HU" b="1" dirty="0">
                <a:solidFill>
                  <a:schemeClr val="bg2"/>
                </a:solidFill>
              </a:endParaRPr>
            </a:p>
          </p:txBody>
        </p:sp>
      </p:grpSp>
      <p:sp>
        <p:nvSpPr>
          <p:cNvPr id="21" name="Téglalap 20"/>
          <p:cNvSpPr/>
          <p:nvPr/>
        </p:nvSpPr>
        <p:spPr>
          <a:xfrm>
            <a:off x="414135" y="3520232"/>
            <a:ext cx="9790436" cy="830997"/>
          </a:xfrm>
          <a:prstGeom prst="rect">
            <a:avLst/>
          </a:prstGeom>
        </p:spPr>
        <p:txBody>
          <a:bodyPr wrap="square">
            <a:spAutoFit/>
          </a:bodyPr>
          <a:lstStyle/>
          <a:p>
            <a:pPr>
              <a:buNone/>
            </a:pPr>
            <a:r>
              <a:rPr lang="hu-HU" sz="2400" b="1" dirty="0">
                <a:solidFill>
                  <a:schemeClr val="bg1"/>
                </a:solidFill>
                <a:latin typeface="Arial" pitchFamily="34" charset="0"/>
                <a:cs typeface="Arial" pitchFamily="34" charset="0"/>
              </a:rPr>
              <a:t>2. Konyhai higiénia</a:t>
            </a:r>
          </a:p>
          <a:p>
            <a:r>
              <a:rPr lang="hu-HU" sz="2400" dirty="0">
                <a:solidFill>
                  <a:schemeClr val="bg1"/>
                </a:solidFill>
                <a:latin typeface="Arial" pitchFamily="34" charset="0"/>
                <a:cs typeface="Arial" pitchFamily="34" charset="0"/>
              </a:rPr>
              <a:t>A konyhai műveletek biztonságossága. Az alábbi műveletekkel:</a:t>
            </a:r>
          </a:p>
        </p:txBody>
      </p:sp>
      <p:sp>
        <p:nvSpPr>
          <p:cNvPr id="26" name="Téglalap 25">
            <a:extLst>
              <a:ext uri="{FF2B5EF4-FFF2-40B4-BE49-F238E27FC236}">
                <a16:creationId xmlns:a16="http://schemas.microsoft.com/office/drawing/2014/main" xmlns="" id="{0DE1A152-C485-4BC4-B38D-D15CA08102CB}"/>
              </a:ext>
            </a:extLst>
          </p:cNvPr>
          <p:cNvSpPr/>
          <p:nvPr/>
        </p:nvSpPr>
        <p:spPr>
          <a:xfrm>
            <a:off x="157668" y="345785"/>
            <a:ext cx="5205331" cy="584775"/>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Tisztaság</a:t>
            </a:r>
            <a:endParaRPr lang="hu-HU" sz="2400" dirty="0">
              <a:solidFill>
                <a:schemeClr val="bg1"/>
              </a:solidFill>
            </a:endParaRPr>
          </a:p>
        </p:txBody>
      </p:sp>
      <p:pic>
        <p:nvPicPr>
          <p:cNvPr id="27" name="Kép 26" descr="A képen rajz látható&#10;&#10;Automatikusan generált leírás">
            <a:extLst>
              <a:ext uri="{FF2B5EF4-FFF2-40B4-BE49-F238E27FC236}">
                <a16:creationId xmlns:a16="http://schemas.microsoft.com/office/drawing/2014/main" xmlns="" id="{FAC1FCF3-4C72-4259-96D7-F229894D4345}"/>
              </a:ext>
            </a:extLst>
          </p:cNvPr>
          <p:cNvPicPr>
            <a:picLocks noChangeAspect="1"/>
          </p:cNvPicPr>
          <p:nvPr/>
        </p:nvPicPr>
        <p:blipFill>
          <a:blip r:embed="rId8"/>
          <a:stretch>
            <a:fillRect/>
          </a:stretch>
        </p:blipFill>
        <p:spPr>
          <a:xfrm>
            <a:off x="10204571" y="93617"/>
            <a:ext cx="1823306" cy="1710304"/>
          </a:xfrm>
          <a:prstGeom prst="rect">
            <a:avLst/>
          </a:prstGeom>
        </p:spPr>
      </p:pic>
      <p:sp>
        <p:nvSpPr>
          <p:cNvPr id="24" name="Téglalap 23">
            <a:extLst>
              <a:ext uri="{FF2B5EF4-FFF2-40B4-BE49-F238E27FC236}">
                <a16:creationId xmlns:a16="http://schemas.microsoft.com/office/drawing/2014/main" xmlns="" id="{E16CD172-40E4-4EA3-B12F-2BF9528749B4}"/>
              </a:ext>
            </a:extLst>
          </p:cNvPr>
          <p:cNvSpPr/>
          <p:nvPr/>
        </p:nvSpPr>
        <p:spPr>
          <a:xfrm>
            <a:off x="2389066" y="6068559"/>
            <a:ext cx="1535820" cy="369332"/>
          </a:xfrm>
          <a:prstGeom prst="rect">
            <a:avLst/>
          </a:prstGeom>
        </p:spPr>
        <p:txBody>
          <a:bodyPr wrap="square">
            <a:spAutoFit/>
          </a:bodyPr>
          <a:lstStyle/>
          <a:p>
            <a:pPr algn="ctr"/>
            <a:r>
              <a:rPr lang="hu-HU" b="1" dirty="0">
                <a:solidFill>
                  <a:schemeClr val="bg2"/>
                </a:solidFill>
                <a:latin typeface="Arial" pitchFamily="34" charset="0"/>
                <a:cs typeface="Arial" pitchFamily="34" charset="0"/>
              </a:rPr>
              <a:t>Ételkészítés</a:t>
            </a:r>
            <a:endParaRPr lang="hu-HU" b="1" dirty="0">
              <a:solidFill>
                <a:schemeClr val="bg2"/>
              </a:solidFill>
            </a:endParaRPr>
          </a:p>
        </p:txBody>
      </p:sp>
      <p:pic>
        <p:nvPicPr>
          <p:cNvPr id="25" name="Kép 24" descr="cq5dam.web.720.498.jpeg">
            <a:extLst>
              <a:ext uri="{FF2B5EF4-FFF2-40B4-BE49-F238E27FC236}">
                <a16:creationId xmlns:a16="http://schemas.microsoft.com/office/drawing/2014/main" xmlns="" id="{CEC4E0BF-14AF-47B1-BDFE-40630F93D305}"/>
              </a:ext>
            </a:extLst>
          </p:cNvPr>
          <p:cNvPicPr>
            <a:picLocks noChangeAspect="1"/>
          </p:cNvPicPr>
          <p:nvPr/>
        </p:nvPicPr>
        <p:blipFill>
          <a:blip r:embed="rId9"/>
          <a:stretch>
            <a:fillRect/>
          </a:stretch>
        </p:blipFill>
        <p:spPr>
          <a:xfrm>
            <a:off x="2297842" y="4762974"/>
            <a:ext cx="1860576" cy="128689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61433" y="930560"/>
            <a:ext cx="11772899" cy="5407924"/>
          </a:xfrm>
        </p:spPr>
        <p:txBody>
          <a:bodyPr>
            <a:noAutofit/>
          </a:bodyPr>
          <a:lstStyle/>
          <a:p>
            <a:r>
              <a:rPr lang="hu-HU" sz="2400" dirty="0">
                <a:solidFill>
                  <a:schemeClr val="bg1"/>
                </a:solidFill>
                <a:latin typeface="Arial" pitchFamily="34" charset="0"/>
                <a:cs typeface="Arial" pitchFamily="34" charset="0"/>
              </a:rPr>
              <a:t>Különböző élelmiszerekkel </a:t>
            </a:r>
            <a:r>
              <a:rPr lang="hu-HU" sz="2400" b="1" dirty="0">
                <a:solidFill>
                  <a:schemeClr val="bg1"/>
                </a:solidFill>
                <a:latin typeface="Arial" pitchFamily="34" charset="0"/>
                <a:cs typeface="Arial" pitchFamily="34" charset="0"/>
              </a:rPr>
              <a:t>különböző helyiség</a:t>
            </a:r>
            <a:r>
              <a:rPr lang="hu-HU" sz="2400" dirty="0">
                <a:solidFill>
                  <a:schemeClr val="bg1"/>
                </a:solidFill>
                <a:latin typeface="Arial" pitchFamily="34" charset="0"/>
                <a:cs typeface="Arial" pitchFamily="34" charset="0"/>
              </a:rPr>
              <a:t>ben dolgozunk.</a:t>
            </a:r>
          </a:p>
          <a:p>
            <a:r>
              <a:rPr lang="hu-HU" sz="2400" b="1" dirty="0">
                <a:solidFill>
                  <a:schemeClr val="bg1"/>
                </a:solidFill>
                <a:latin typeface="Arial" pitchFamily="34" charset="0"/>
                <a:cs typeface="Arial" pitchFamily="34" charset="0"/>
              </a:rPr>
              <a:t>Külön kell tárolni </a:t>
            </a:r>
            <a:r>
              <a:rPr lang="hu-HU" sz="2400" dirty="0">
                <a:solidFill>
                  <a:schemeClr val="bg1"/>
                </a:solidFill>
                <a:latin typeface="Arial" pitchFamily="34" charset="0"/>
                <a:cs typeface="Arial" pitchFamily="34" charset="0"/>
              </a:rPr>
              <a:t>a különféle élelmiszereket.</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A húsnak, tejterméknek, zöldségnek és készételnek külön hűtőszekrény kell. </a:t>
            </a:r>
          </a:p>
          <a:p>
            <a:r>
              <a:rPr lang="hu-HU" sz="2400" b="1" dirty="0">
                <a:solidFill>
                  <a:schemeClr val="bg1"/>
                </a:solidFill>
                <a:latin typeface="Arial" pitchFamily="34" charset="0"/>
                <a:cs typeface="Arial" pitchFamily="34" charset="0"/>
              </a:rPr>
              <a:t>Külön eszközök és edények </a:t>
            </a:r>
            <a:r>
              <a:rPr lang="hu-HU" sz="2400" dirty="0">
                <a:solidFill>
                  <a:schemeClr val="bg1"/>
                </a:solidFill>
                <a:latin typeface="Arial" pitchFamily="34" charset="0"/>
                <a:cs typeface="Arial" pitchFamily="34" charset="0"/>
              </a:rPr>
              <a:t>kellenek a különböző alapanyagokhoz. Például a zöldségnek és húsnak külön vágódeszka, külön </a:t>
            </a:r>
            <a:r>
              <a:rPr lang="hu-HU" sz="2400" dirty="0" err="1">
                <a:solidFill>
                  <a:schemeClr val="bg1"/>
                </a:solidFill>
                <a:latin typeface="Arial" pitchFamily="34" charset="0"/>
                <a:cs typeface="Arial" pitchFamily="34" charset="0"/>
              </a:rPr>
              <a:t>edényzet</a:t>
            </a:r>
            <a:r>
              <a:rPr lang="hu-HU" sz="2400" dirty="0">
                <a:solidFill>
                  <a:schemeClr val="bg1"/>
                </a:solidFill>
                <a:latin typeface="Arial" pitchFamily="34" charset="0"/>
                <a:cs typeface="Arial" pitchFamily="34" charset="0"/>
              </a:rPr>
              <a:t>, aprító és darálógépek.</a:t>
            </a:r>
          </a:p>
          <a:p>
            <a:r>
              <a:rPr lang="hu-HU" sz="2400" dirty="0">
                <a:solidFill>
                  <a:schemeClr val="bg1"/>
                </a:solidFill>
                <a:latin typeface="Arial" pitchFamily="34" charset="0"/>
                <a:cs typeface="Arial" pitchFamily="34" charset="0"/>
              </a:rPr>
              <a:t>A </a:t>
            </a:r>
            <a:r>
              <a:rPr lang="hu-HU" sz="2400" b="1" dirty="0">
                <a:solidFill>
                  <a:schemeClr val="bg1"/>
                </a:solidFill>
                <a:latin typeface="Arial" pitchFamily="34" charset="0"/>
                <a:cs typeface="Arial" pitchFamily="34" charset="0"/>
              </a:rPr>
              <a:t>konyhai dolgozók</a:t>
            </a:r>
            <a:r>
              <a:rPr lang="hu-HU" sz="2400" dirty="0">
                <a:solidFill>
                  <a:schemeClr val="bg1"/>
                </a:solidFill>
                <a:latin typeface="Arial" pitchFamily="34" charset="0"/>
                <a:cs typeface="Arial" pitchFamily="34" charset="0"/>
              </a:rPr>
              <a:t> csak egyféle feladatot végeznek. Például más készíti elő az ételeket és más főz, szintén más takarít.</a:t>
            </a:r>
          </a:p>
        </p:txBody>
      </p:sp>
      <p:pic>
        <p:nvPicPr>
          <p:cNvPr id="14" name="Kép 13" descr="nomixing.jpg"/>
          <p:cNvPicPr/>
          <p:nvPr/>
        </p:nvPicPr>
        <p:blipFill>
          <a:blip r:embed="rId3" cstate="print"/>
          <a:srcRect l="11072" t="4981" r="8373" b="5922"/>
          <a:stretch>
            <a:fillRect/>
          </a:stretch>
        </p:blipFill>
        <p:spPr>
          <a:xfrm>
            <a:off x="3311319" y="4571703"/>
            <a:ext cx="2483892" cy="1746912"/>
          </a:xfrm>
          <a:prstGeom prst="rect">
            <a:avLst/>
          </a:prstGeom>
        </p:spPr>
      </p:pic>
      <p:pic>
        <p:nvPicPr>
          <p:cNvPr id="15" name="Kép 14" descr="separate.jpg"/>
          <p:cNvPicPr/>
          <p:nvPr/>
        </p:nvPicPr>
        <p:blipFill>
          <a:blip r:embed="rId4" cstate="print"/>
          <a:srcRect r="3119"/>
          <a:stretch>
            <a:fillRect/>
          </a:stretch>
        </p:blipFill>
        <p:spPr>
          <a:xfrm>
            <a:off x="6271955" y="4527772"/>
            <a:ext cx="2442949" cy="1786649"/>
          </a:xfrm>
          <a:prstGeom prst="rect">
            <a:avLst/>
          </a:prstGeom>
        </p:spPr>
      </p:pic>
      <p:sp>
        <p:nvSpPr>
          <p:cNvPr id="6" name="Téglalap 5">
            <a:extLst>
              <a:ext uri="{FF2B5EF4-FFF2-40B4-BE49-F238E27FC236}">
                <a16:creationId xmlns:a16="http://schemas.microsoft.com/office/drawing/2014/main" xmlns="" id="{F0343E7F-44BA-4F64-808F-878C29477BD1}"/>
              </a:ext>
            </a:extLst>
          </p:cNvPr>
          <p:cNvSpPr/>
          <p:nvPr/>
        </p:nvSpPr>
        <p:spPr>
          <a:xfrm>
            <a:off x="157668" y="345785"/>
            <a:ext cx="5205331" cy="584775"/>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Elkülönítés</a:t>
            </a:r>
            <a:endParaRPr lang="hu-HU" sz="2400" dirty="0">
              <a:solidFill>
                <a:schemeClr val="bg1"/>
              </a:solidFill>
            </a:endParaRPr>
          </a:p>
        </p:txBody>
      </p:sp>
      <p:sp>
        <p:nvSpPr>
          <p:cNvPr id="2" name="Szövegdoboz 1">
            <a:extLst>
              <a:ext uri="{FF2B5EF4-FFF2-40B4-BE49-F238E27FC236}">
                <a16:creationId xmlns:a16="http://schemas.microsoft.com/office/drawing/2014/main" xmlns="" id="{4FCA1C99-287D-4052-BE37-91DB02A5F8BA}"/>
              </a:ext>
            </a:extLst>
          </p:cNvPr>
          <p:cNvSpPr txBox="1"/>
          <p:nvPr/>
        </p:nvSpPr>
        <p:spPr>
          <a:xfrm>
            <a:off x="2784621" y="6457890"/>
            <a:ext cx="6426759" cy="400110"/>
          </a:xfrm>
          <a:prstGeom prst="rect">
            <a:avLst/>
          </a:prstGeom>
          <a:noFill/>
        </p:spPr>
        <p:txBody>
          <a:bodyPr wrap="none" rtlCol="0">
            <a:spAutoFit/>
          </a:bodyPr>
          <a:lstStyle/>
          <a:p>
            <a:r>
              <a:rPr lang="hu-HU" sz="2000" b="1" dirty="0">
                <a:solidFill>
                  <a:schemeClr val="bg2"/>
                </a:solidFill>
                <a:latin typeface="Arial" panose="020B0604020202020204" pitchFamily="34" charset="0"/>
                <a:cs typeface="Arial" panose="020B0604020202020204" pitchFamily="34" charset="0"/>
              </a:rPr>
              <a:t>Külön vágódeszka kell </a:t>
            </a:r>
            <a:r>
              <a:rPr lang="hu-HU" sz="2000" b="1">
                <a:solidFill>
                  <a:schemeClr val="bg2"/>
                </a:solidFill>
                <a:latin typeface="Arial" panose="020B0604020202020204" pitchFamily="34" charset="0"/>
                <a:cs typeface="Arial" panose="020B0604020202020204" pitchFamily="34" charset="0"/>
              </a:rPr>
              <a:t>a húshoz </a:t>
            </a:r>
            <a:r>
              <a:rPr lang="hu-HU" sz="2000" b="1" dirty="0">
                <a:solidFill>
                  <a:schemeClr val="bg2"/>
                </a:solidFill>
                <a:latin typeface="Arial" panose="020B0604020202020204" pitchFamily="34" charset="0"/>
                <a:cs typeface="Arial" panose="020B0604020202020204" pitchFamily="34" charset="0"/>
              </a:rPr>
              <a:t>és a zöldségekhez</a:t>
            </a:r>
          </a:p>
        </p:txBody>
      </p:sp>
      <p:sp>
        <p:nvSpPr>
          <p:cNvPr id="7" name="Ábra 4" descr="Tick1-jelvény">
            <a:extLst>
              <a:ext uri="{FF2B5EF4-FFF2-40B4-BE49-F238E27FC236}">
                <a16:creationId xmlns:a16="http://schemas.microsoft.com/office/drawing/2014/main" xmlns="" id="{358E3164-A5D9-4955-B70F-13784815C378}"/>
              </a:ext>
            </a:extLst>
          </p:cNvPr>
          <p:cNvSpPr/>
          <p:nvPr/>
        </p:nvSpPr>
        <p:spPr>
          <a:xfrm>
            <a:off x="8515350" y="5264150"/>
            <a:ext cx="723499" cy="723499"/>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rgbClr val="00B050"/>
          </a:solidFill>
          <a:ln w="9525" cap="flat">
            <a:noFill/>
            <a:prstDash val="solid"/>
            <a:miter/>
          </a:ln>
        </p:spPr>
        <p:txBody>
          <a:bodyPr rtlCol="0" anchor="ctr"/>
          <a:lstStyle/>
          <a:p>
            <a:endParaRPr lang="hu-H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711160" y="328142"/>
            <a:ext cx="10834846" cy="2000548"/>
          </a:xfrm>
          <a:prstGeom prst="rect">
            <a:avLst/>
          </a:prstGeom>
        </p:spPr>
        <p:txBody>
          <a:bodyPr wrap="square">
            <a:spAutoFit/>
          </a:bodyPr>
          <a:lstStyle/>
          <a:p>
            <a:pPr>
              <a:spcAft>
                <a:spcPts val="1200"/>
              </a:spcAft>
            </a:pPr>
            <a:r>
              <a:rPr lang="hu-HU" sz="3200" b="1" dirty="0">
                <a:solidFill>
                  <a:schemeClr val="bg2"/>
                </a:solidFill>
                <a:latin typeface="Arial" pitchFamily="34" charset="0"/>
                <a:cs typeface="Arial" pitchFamily="34" charset="0"/>
              </a:rPr>
              <a:t>Tárolás és felhasználás a FIFO-elv szerint</a:t>
            </a:r>
          </a:p>
          <a:p>
            <a:pPr marL="342900" indent="-342900">
              <a:spcAft>
                <a:spcPts val="1200"/>
              </a:spcAft>
              <a:buFont typeface="Wingdings" panose="05000000000000000000" pitchFamily="2" charset="2"/>
              <a:buChar char="ü"/>
            </a:pPr>
            <a:r>
              <a:rPr lang="hu-HU" sz="2400" dirty="0">
                <a:solidFill>
                  <a:schemeClr val="bg1"/>
                </a:solidFill>
                <a:latin typeface="Arial" pitchFamily="34" charset="0"/>
                <a:cs typeface="Arial" pitchFamily="34" charset="0"/>
              </a:rPr>
              <a:t>FIFO-elv jelentése: amit először tettem be, azt veszem ki először </a:t>
            </a:r>
            <a:br>
              <a:rPr lang="hu-HU" sz="2400" dirty="0">
                <a:solidFill>
                  <a:schemeClr val="bg1"/>
                </a:solidFill>
                <a:latin typeface="Arial" pitchFamily="34" charset="0"/>
                <a:cs typeface="Arial" pitchFamily="34" charset="0"/>
              </a:rPr>
            </a:br>
            <a:r>
              <a:rPr lang="hu-HU" sz="2400" dirty="0">
                <a:solidFill>
                  <a:schemeClr val="bg1"/>
                </a:solidFill>
                <a:latin typeface="Arial" pitchFamily="34" charset="0"/>
                <a:cs typeface="Arial" pitchFamily="34" charset="0"/>
              </a:rPr>
              <a:t>a hűtőből vagy a raktárból.</a:t>
            </a:r>
          </a:p>
          <a:p>
            <a:pPr marL="342900" indent="-342900">
              <a:spcAft>
                <a:spcPts val="1200"/>
              </a:spcAft>
              <a:buFont typeface="Wingdings" panose="05000000000000000000" pitchFamily="2" charset="2"/>
              <a:buChar char="ü"/>
            </a:pPr>
            <a:r>
              <a:rPr lang="hu-HU" sz="2400" dirty="0">
                <a:solidFill>
                  <a:schemeClr val="bg1"/>
                </a:solidFill>
                <a:latin typeface="Arial" pitchFamily="34" charset="0"/>
                <a:cs typeface="Arial" pitchFamily="34" charset="0"/>
              </a:rPr>
              <a:t>Mindig a legrégebbi alapanyagot kell először felhasználni. Például:</a:t>
            </a:r>
          </a:p>
        </p:txBody>
      </p:sp>
      <p:pic>
        <p:nvPicPr>
          <p:cNvPr id="17" name="Kép 16"/>
          <p:cNvPicPr/>
          <p:nvPr/>
        </p:nvPicPr>
        <p:blipFill rotWithShape="1">
          <a:blip r:embed="rId3" cstate="print">
            <a:extLst>
              <a:ext uri="{28A0092B-C50C-407E-A947-70E740481C1C}">
                <a14:useLocalDpi xmlns:a14="http://schemas.microsoft.com/office/drawing/2010/main" xmlns="" val="0"/>
              </a:ext>
            </a:extLst>
          </a:blip>
          <a:srcRect l="4820" t="10203" r="7471" b="8477"/>
          <a:stretch/>
        </p:blipFill>
        <p:spPr bwMode="auto">
          <a:xfrm>
            <a:off x="0" y="2679699"/>
            <a:ext cx="12192000" cy="417830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80439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89720" y="1324972"/>
            <a:ext cx="11484779" cy="2729552"/>
          </a:xfrm>
        </p:spPr>
        <p:txBody>
          <a:bodyPr>
            <a:noAutofit/>
          </a:bodyPr>
          <a:lstStyle/>
          <a:p>
            <a:r>
              <a:rPr lang="hu-HU" sz="2400" dirty="0">
                <a:solidFill>
                  <a:schemeClr val="bg1"/>
                </a:solidFill>
                <a:latin typeface="Arial" pitchFamily="34" charset="0"/>
                <a:cs typeface="Arial" pitchFamily="34" charset="0"/>
              </a:rPr>
              <a:t>Az alapanyagot és a készételt védeni kell a szennyeződéstől, elsősorban a mikrobáktól. </a:t>
            </a:r>
          </a:p>
          <a:p>
            <a:r>
              <a:rPr lang="hu-HU" sz="2400" dirty="0">
                <a:solidFill>
                  <a:schemeClr val="bg1"/>
                </a:solidFill>
                <a:latin typeface="Arial" pitchFamily="34" charset="0"/>
                <a:cs typeface="Arial" pitchFamily="34" charset="0"/>
              </a:rPr>
              <a:t>Ha hűtőben tároljuk az ételt, a hideg gátolja a mikrobák szaporodását. </a:t>
            </a:r>
          </a:p>
          <a:p>
            <a:r>
              <a:rPr lang="hu-HU" sz="2400" dirty="0">
                <a:solidFill>
                  <a:schemeClr val="bg1"/>
                </a:solidFill>
                <a:latin typeface="Arial" pitchFamily="34" charset="0"/>
                <a:cs typeface="Arial" pitchFamily="34" charset="0"/>
              </a:rPr>
              <a:t>A sütésnél, főzésnél a magas hőmérséklet elpusztítja az élő mikroba sejteket.</a:t>
            </a:r>
          </a:p>
        </p:txBody>
      </p:sp>
      <p:pic>
        <p:nvPicPr>
          <p:cNvPr id="5" name="Kép 4"/>
          <p:cNvPicPr/>
          <p:nvPr/>
        </p:nvPicPr>
        <p:blipFill>
          <a:blip r:embed="rId3" cstate="print"/>
          <a:srcRect/>
          <a:stretch>
            <a:fillRect/>
          </a:stretch>
        </p:blipFill>
        <p:spPr bwMode="auto">
          <a:xfrm>
            <a:off x="2583773" y="3602250"/>
            <a:ext cx="6708833" cy="3068922"/>
          </a:xfrm>
          <a:prstGeom prst="rect">
            <a:avLst/>
          </a:prstGeom>
          <a:noFill/>
        </p:spPr>
      </p:pic>
      <p:sp>
        <p:nvSpPr>
          <p:cNvPr id="7" name="Téglalap 6">
            <a:extLst>
              <a:ext uri="{FF2B5EF4-FFF2-40B4-BE49-F238E27FC236}">
                <a16:creationId xmlns:a16="http://schemas.microsoft.com/office/drawing/2014/main" xmlns="" id="{8BA65D9E-5CBF-4117-B9AA-3FA44F125411}"/>
              </a:ext>
            </a:extLst>
          </p:cNvPr>
          <p:cNvSpPr/>
          <p:nvPr/>
        </p:nvSpPr>
        <p:spPr>
          <a:xfrm>
            <a:off x="157668" y="345785"/>
            <a:ext cx="5205331" cy="584775"/>
          </a:xfrm>
          <a:prstGeom prst="rect">
            <a:avLst/>
          </a:prstGeom>
        </p:spPr>
        <p:txBody>
          <a:bodyPr wrap="square">
            <a:spAutoFit/>
          </a:bodyPr>
          <a:lstStyle/>
          <a:p>
            <a:pPr marL="0" lvl="2"/>
            <a:r>
              <a:rPr lang="hu-HU" sz="3200" b="1" dirty="0">
                <a:solidFill>
                  <a:schemeClr val="bg2"/>
                </a:solidFill>
                <a:latin typeface="Arial" panose="020B0604020202020204" pitchFamily="34" charset="0"/>
                <a:ea typeface="+mj-ea"/>
                <a:cs typeface="Arial" panose="020B0604020202020204" pitchFamily="34" charset="0"/>
              </a:rPr>
              <a:t>Hűtés és hőkezelés</a:t>
            </a:r>
            <a:endParaRPr lang="hu-HU" sz="24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7687" y="2178809"/>
            <a:ext cx="9767444" cy="1915647"/>
          </a:xfrm>
        </p:spPr>
        <p:txBody>
          <a:bodyPr/>
          <a:lstStyle/>
          <a:p>
            <a:pPr algn="ctr"/>
            <a:r>
              <a:rPr lang="hu-HU" b="1" dirty="0">
                <a:solidFill>
                  <a:schemeClr val="bg1"/>
                </a:solidFill>
                <a:latin typeface="Arial" panose="020B0604020202020204" pitchFamily="34" charset="0"/>
                <a:cs typeface="Arial" panose="020B0604020202020204" pitchFamily="34" charset="0"/>
              </a:rPr>
              <a:t>Biztonságos munkavégzést kívánunk!</a:t>
            </a: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489710" y="0"/>
            <a:ext cx="1702290" cy="1596788"/>
          </a:xfrm>
          <a:prstGeom prst="rect">
            <a:avLst/>
          </a:prstGeom>
        </p:spPr>
      </p:pic>
    </p:spTree>
    <p:extLst>
      <p:ext uri="{BB962C8B-B14F-4D97-AF65-F5344CB8AC3E}">
        <p14:creationId xmlns:p14="http://schemas.microsoft.com/office/powerpoint/2010/main" xmlns="" val="266240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xmlns="" id="{DABB13D0-3716-47D8-90BF-AAAB68EBCC72}"/>
              </a:ext>
            </a:extLst>
          </p:cNvPr>
          <p:cNvSpPr>
            <a:spLocks noGrp="1"/>
          </p:cNvSpPr>
          <p:nvPr>
            <p:ph idx="1"/>
          </p:nvPr>
        </p:nvSpPr>
        <p:spPr>
          <a:xfrm>
            <a:off x="572303" y="342823"/>
            <a:ext cx="9895530" cy="586148"/>
          </a:xfrm>
        </p:spPr>
        <p:txBody>
          <a:bodyPr vert="horz" lIns="91440" tIns="45720" rIns="91440" bIns="45720" rtlCol="0">
            <a:noAutofit/>
          </a:bodyPr>
          <a:lstStyle/>
          <a:p>
            <a:pPr marL="0" lvl="0" indent="0">
              <a:buNone/>
            </a:pPr>
            <a:r>
              <a:rPr lang="hu-HU" sz="2400" dirty="0">
                <a:solidFill>
                  <a:schemeClr val="bg1"/>
                </a:solidFill>
                <a:latin typeface="Arial" pitchFamily="34" charset="0"/>
                <a:cs typeface="Arial" pitchFamily="34" charset="0"/>
              </a:rPr>
              <a:t>A HACCP rendszer az alapanyagtól indulva az ételt fogyasztó emberig, a teljes útvonalra vonatkozik. </a:t>
            </a:r>
          </a:p>
          <a:p>
            <a:pPr marL="0" lvl="0" indent="0">
              <a:buNone/>
            </a:pPr>
            <a:r>
              <a:rPr lang="hu-HU" sz="2400" b="1" dirty="0">
                <a:solidFill>
                  <a:schemeClr val="bg1"/>
                </a:solidFill>
                <a:latin typeface="Arial" pitchFamily="34" charset="0"/>
                <a:cs typeface="Arial" pitchFamily="34" charset="0"/>
              </a:rPr>
              <a:t>Az ételkészítés fő lépései:</a:t>
            </a:r>
          </a:p>
          <a:p>
            <a:pPr marL="0" indent="0">
              <a:buNone/>
            </a:pPr>
            <a:endParaRPr lang="hu-HU" sz="2400" dirty="0">
              <a:solidFill>
                <a:schemeClr val="bg1"/>
              </a:solidFill>
              <a:latin typeface="Arial" pitchFamily="34" charset="0"/>
              <a:cs typeface="Arial" pitchFamily="34" charset="0"/>
            </a:endParaRPr>
          </a:p>
          <a:p>
            <a:pPr marL="0" indent="0">
              <a:buNone/>
            </a:pPr>
            <a:endParaRPr lang="hu-HU" sz="2400" dirty="0">
              <a:solidFill>
                <a:schemeClr val="bg1"/>
              </a:solidFill>
              <a:latin typeface="Arial" pitchFamily="34" charset="0"/>
              <a:cs typeface="Arial" pitchFamily="34" charset="0"/>
            </a:endParaRPr>
          </a:p>
          <a:p>
            <a:pPr marL="0" lvl="0" indent="0">
              <a:buNone/>
            </a:pPr>
            <a:endParaRPr lang="hu-HU" sz="2400" dirty="0">
              <a:solidFill>
                <a:schemeClr val="bg1"/>
              </a:solidFill>
              <a:latin typeface="Arial" pitchFamily="34" charset="0"/>
              <a:cs typeface="Arial" pitchFamily="34" charset="0"/>
            </a:endParaRPr>
          </a:p>
        </p:txBody>
      </p:sp>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947368" y="0"/>
            <a:ext cx="1244631" cy="1167493"/>
          </a:xfrm>
          <a:prstGeom prst="rect">
            <a:avLst/>
          </a:prstGeom>
        </p:spPr>
      </p:pic>
      <p:pic>
        <p:nvPicPr>
          <p:cNvPr id="7" name="Kép 6" descr="gabona-mezo-kez690-20190927.jpg"/>
          <p:cNvPicPr/>
          <p:nvPr/>
        </p:nvPicPr>
        <p:blipFill>
          <a:blip r:embed="rId4" cstate="print"/>
          <a:srcRect l="10720" r="15337"/>
          <a:stretch>
            <a:fillRect/>
          </a:stretch>
        </p:blipFill>
        <p:spPr>
          <a:xfrm>
            <a:off x="703024" y="2452863"/>
            <a:ext cx="2272188" cy="1614170"/>
          </a:xfrm>
          <a:prstGeom prst="rect">
            <a:avLst/>
          </a:prstGeom>
        </p:spPr>
      </p:pic>
      <p:pic>
        <p:nvPicPr>
          <p:cNvPr id="8" name="Kép 7" descr="elrendez-hús-feldolgozás-feláll-disznó-felfüggesztett-termelés-sors-factory-becsuk-stock-fénykép_csp67992092.jpg"/>
          <p:cNvPicPr/>
          <p:nvPr/>
        </p:nvPicPr>
        <p:blipFill>
          <a:blip r:embed="rId5" cstate="print"/>
          <a:srcRect l="30893" t="313" b="11250"/>
          <a:stretch>
            <a:fillRect/>
          </a:stretch>
        </p:blipFill>
        <p:spPr>
          <a:xfrm>
            <a:off x="736978" y="4213423"/>
            <a:ext cx="2224585" cy="1655113"/>
          </a:xfrm>
          <a:prstGeom prst="rect">
            <a:avLst/>
          </a:prstGeom>
        </p:spPr>
      </p:pic>
      <p:sp>
        <p:nvSpPr>
          <p:cNvPr id="9" name="Téglalap 8"/>
          <p:cNvSpPr/>
          <p:nvPr/>
        </p:nvSpPr>
        <p:spPr>
          <a:xfrm>
            <a:off x="682389" y="5997137"/>
            <a:ext cx="2306472" cy="646331"/>
          </a:xfrm>
          <a:prstGeom prst="rect">
            <a:avLst/>
          </a:prstGeom>
        </p:spPr>
        <p:txBody>
          <a:bodyPr wrap="square">
            <a:spAutoFit/>
          </a:bodyPr>
          <a:lstStyle/>
          <a:p>
            <a:pPr algn="ctr"/>
            <a:r>
              <a:rPr lang="hu-HU" b="1" dirty="0">
                <a:solidFill>
                  <a:schemeClr val="bg1"/>
                </a:solidFill>
              </a:rPr>
              <a:t>Például gabona, fél disznó</a:t>
            </a:r>
          </a:p>
        </p:txBody>
      </p:sp>
      <p:sp>
        <p:nvSpPr>
          <p:cNvPr id="11" name="Téglalap 10"/>
          <p:cNvSpPr/>
          <p:nvPr/>
        </p:nvSpPr>
        <p:spPr>
          <a:xfrm>
            <a:off x="918951" y="1865910"/>
            <a:ext cx="2335896" cy="400110"/>
          </a:xfrm>
          <a:prstGeom prst="rect">
            <a:avLst/>
          </a:prstGeom>
        </p:spPr>
        <p:txBody>
          <a:bodyPr wrap="none">
            <a:spAutoFit/>
          </a:bodyPr>
          <a:lstStyle/>
          <a:p>
            <a:r>
              <a:rPr lang="hu-HU" sz="2000" b="1" dirty="0">
                <a:solidFill>
                  <a:schemeClr val="bg2"/>
                </a:solidFill>
              </a:rPr>
              <a:t>Nyers alapanyag</a:t>
            </a:r>
          </a:p>
        </p:txBody>
      </p:sp>
      <p:pic>
        <p:nvPicPr>
          <p:cNvPr id="16" name="Kép 15" descr="kenyér.jpg"/>
          <p:cNvPicPr/>
          <p:nvPr/>
        </p:nvPicPr>
        <p:blipFill>
          <a:blip r:embed="rId6" cstate="print"/>
          <a:srcRect l="4545" r="27085"/>
          <a:stretch>
            <a:fillRect/>
          </a:stretch>
        </p:blipFill>
        <p:spPr>
          <a:xfrm>
            <a:off x="4012442" y="2388358"/>
            <a:ext cx="1665025" cy="1678673"/>
          </a:xfrm>
          <a:prstGeom prst="rect">
            <a:avLst/>
          </a:prstGeom>
        </p:spPr>
      </p:pic>
      <p:sp>
        <p:nvSpPr>
          <p:cNvPr id="17" name="Téglalap 16"/>
          <p:cNvSpPr/>
          <p:nvPr/>
        </p:nvSpPr>
        <p:spPr>
          <a:xfrm>
            <a:off x="4101151" y="1868183"/>
            <a:ext cx="1380506" cy="400110"/>
          </a:xfrm>
          <a:prstGeom prst="rect">
            <a:avLst/>
          </a:prstGeom>
        </p:spPr>
        <p:txBody>
          <a:bodyPr wrap="none">
            <a:spAutoFit/>
          </a:bodyPr>
          <a:lstStyle/>
          <a:p>
            <a:r>
              <a:rPr lang="hu-HU" sz="2000" b="1" dirty="0">
                <a:solidFill>
                  <a:schemeClr val="bg2"/>
                </a:solidFill>
              </a:rPr>
              <a:t>Élelmiszer</a:t>
            </a:r>
          </a:p>
        </p:txBody>
      </p:sp>
      <p:sp>
        <p:nvSpPr>
          <p:cNvPr id="19" name="Téglalap 18"/>
          <p:cNvSpPr/>
          <p:nvPr/>
        </p:nvSpPr>
        <p:spPr>
          <a:xfrm>
            <a:off x="6983097" y="1829515"/>
            <a:ext cx="1274708" cy="400110"/>
          </a:xfrm>
          <a:prstGeom prst="rect">
            <a:avLst/>
          </a:prstGeom>
        </p:spPr>
        <p:txBody>
          <a:bodyPr wrap="none">
            <a:spAutoFit/>
          </a:bodyPr>
          <a:lstStyle/>
          <a:p>
            <a:r>
              <a:rPr lang="hu-HU" sz="2000" b="1" dirty="0">
                <a:solidFill>
                  <a:schemeClr val="bg2"/>
                </a:solidFill>
              </a:rPr>
              <a:t>Kész étel</a:t>
            </a:r>
          </a:p>
        </p:txBody>
      </p:sp>
      <p:sp>
        <p:nvSpPr>
          <p:cNvPr id="20" name="Téglalap 19"/>
          <p:cNvSpPr/>
          <p:nvPr/>
        </p:nvSpPr>
        <p:spPr>
          <a:xfrm>
            <a:off x="9701278" y="1818140"/>
            <a:ext cx="1431802" cy="400110"/>
          </a:xfrm>
          <a:prstGeom prst="rect">
            <a:avLst/>
          </a:prstGeom>
        </p:spPr>
        <p:txBody>
          <a:bodyPr wrap="none">
            <a:spAutoFit/>
          </a:bodyPr>
          <a:lstStyle/>
          <a:p>
            <a:r>
              <a:rPr lang="hu-HU" sz="2000" b="1" dirty="0">
                <a:solidFill>
                  <a:schemeClr val="bg2"/>
                </a:solidFill>
              </a:rPr>
              <a:t>Fogyasztó</a:t>
            </a:r>
          </a:p>
        </p:txBody>
      </p:sp>
      <p:pic>
        <p:nvPicPr>
          <p:cNvPr id="23" name="Kép 22" descr="mirelit boró.jpg"/>
          <p:cNvPicPr/>
          <p:nvPr/>
        </p:nvPicPr>
        <p:blipFill>
          <a:blip r:embed="rId7" cstate="print"/>
          <a:srcRect l="23784" t="5000" r="24482" b="5507"/>
          <a:stretch>
            <a:fillRect/>
          </a:stretch>
        </p:blipFill>
        <p:spPr>
          <a:xfrm>
            <a:off x="4135270" y="4189863"/>
            <a:ext cx="1323836" cy="1774209"/>
          </a:xfrm>
          <a:prstGeom prst="rect">
            <a:avLst/>
          </a:prstGeom>
        </p:spPr>
      </p:pic>
      <p:sp>
        <p:nvSpPr>
          <p:cNvPr id="8704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sz="1100" b="0" i="0" u="none" strike="noStrike" cap="none" normalizeH="0" baseline="0">
                <a:ln>
                  <a:noFill/>
                </a:ln>
                <a:solidFill>
                  <a:schemeClr val="tx1"/>
                </a:solidFill>
                <a:effectLst/>
                <a:latin typeface="Arial" pitchFamily="34" charset="0"/>
                <a:ea typeface="Calibri" pitchFamily="34" charset="0"/>
                <a:cs typeface="Arial" pitchFamily="34" charset="0"/>
              </a:rPr>
              <a:t>például, kenyér, friss zöldség, konzerv, szeletelt hús</a:t>
            </a:r>
            <a:endParaRPr kumimoji="0" lang="hu-HU" sz="1800" b="0" i="0" u="none" strike="noStrike" cap="none" normalizeH="0" baseline="0">
              <a:ln>
                <a:noFill/>
              </a:ln>
              <a:solidFill>
                <a:schemeClr val="tx1"/>
              </a:solidFill>
              <a:effectLst/>
              <a:latin typeface="Arial" pitchFamily="34" charset="0"/>
              <a:cs typeface="Arial" pitchFamily="34" charset="0"/>
            </a:endParaRPr>
          </a:p>
        </p:txBody>
      </p:sp>
      <p:sp>
        <p:nvSpPr>
          <p:cNvPr id="24" name="Téglalap 23"/>
          <p:cNvSpPr/>
          <p:nvPr/>
        </p:nvSpPr>
        <p:spPr>
          <a:xfrm>
            <a:off x="3714467" y="6006949"/>
            <a:ext cx="2181367" cy="646331"/>
          </a:xfrm>
          <a:prstGeom prst="rect">
            <a:avLst/>
          </a:prstGeom>
        </p:spPr>
        <p:txBody>
          <a:bodyPr wrap="square">
            <a:spAutoFit/>
          </a:bodyPr>
          <a:lstStyle/>
          <a:p>
            <a:pPr algn="ctr"/>
            <a:r>
              <a:rPr lang="hu-HU" b="1" dirty="0">
                <a:solidFill>
                  <a:schemeClr val="bg1"/>
                </a:solidFill>
              </a:rPr>
              <a:t>Például kenyér, mirelit zöldség</a:t>
            </a:r>
          </a:p>
        </p:txBody>
      </p:sp>
      <p:pic>
        <p:nvPicPr>
          <p:cNvPr id="25" name="Kép 24" descr="11053_rantott_hus_tejfolos-zsemlemorzsas_panirban.jpg"/>
          <p:cNvPicPr/>
          <p:nvPr/>
        </p:nvPicPr>
        <p:blipFill>
          <a:blip r:embed="rId8" cstate="print"/>
          <a:srcRect t="26563"/>
          <a:stretch>
            <a:fillRect/>
          </a:stretch>
        </p:blipFill>
        <p:spPr>
          <a:xfrm>
            <a:off x="6673752" y="2442949"/>
            <a:ext cx="1910687" cy="1583140"/>
          </a:xfrm>
          <a:prstGeom prst="rect">
            <a:avLst/>
          </a:prstGeom>
        </p:spPr>
      </p:pic>
      <p:pic>
        <p:nvPicPr>
          <p:cNvPr id="26" name="Kép 25" descr="letöltés.jpg"/>
          <p:cNvPicPr>
            <a:picLocks noChangeAspect="1"/>
          </p:cNvPicPr>
          <p:nvPr/>
        </p:nvPicPr>
        <p:blipFill>
          <a:blip r:embed="rId9"/>
          <a:srcRect l="4180" t="1740" r="4592"/>
          <a:stretch>
            <a:fillRect/>
          </a:stretch>
        </p:blipFill>
        <p:spPr>
          <a:xfrm>
            <a:off x="6687399" y="4367283"/>
            <a:ext cx="1910687" cy="1541486"/>
          </a:xfrm>
          <a:prstGeom prst="rect">
            <a:avLst/>
          </a:prstGeom>
        </p:spPr>
      </p:pic>
      <p:sp>
        <p:nvSpPr>
          <p:cNvPr id="27" name="Szaggatott nyíl jobbra 26"/>
          <p:cNvSpPr/>
          <p:nvPr/>
        </p:nvSpPr>
        <p:spPr>
          <a:xfrm>
            <a:off x="5816224" y="3782704"/>
            <a:ext cx="707407" cy="5595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églalap 27"/>
          <p:cNvSpPr/>
          <p:nvPr/>
        </p:nvSpPr>
        <p:spPr>
          <a:xfrm>
            <a:off x="6646457" y="6022871"/>
            <a:ext cx="2063086" cy="646331"/>
          </a:xfrm>
          <a:prstGeom prst="rect">
            <a:avLst/>
          </a:prstGeom>
        </p:spPr>
        <p:txBody>
          <a:bodyPr wrap="square">
            <a:spAutoFit/>
          </a:bodyPr>
          <a:lstStyle/>
          <a:p>
            <a:pPr algn="ctr"/>
            <a:r>
              <a:rPr lang="hu-HU" b="1" dirty="0">
                <a:solidFill>
                  <a:schemeClr val="bg1"/>
                </a:solidFill>
              </a:rPr>
              <a:t>Például rántott hús, saláta</a:t>
            </a:r>
          </a:p>
        </p:txBody>
      </p:sp>
      <p:pic>
        <p:nvPicPr>
          <p:cNvPr id="29" name="Kép 28" descr="eatsy-is-more-than-a-lunch-break-our-company-wide-meal-program-is.jpg"/>
          <p:cNvPicPr>
            <a:picLocks noChangeAspect="1"/>
          </p:cNvPicPr>
          <p:nvPr/>
        </p:nvPicPr>
        <p:blipFill>
          <a:blip r:embed="rId10"/>
          <a:stretch>
            <a:fillRect/>
          </a:stretch>
        </p:blipFill>
        <p:spPr>
          <a:xfrm>
            <a:off x="9362266" y="2456595"/>
            <a:ext cx="2388457" cy="1593101"/>
          </a:xfrm>
          <a:prstGeom prst="rect">
            <a:avLst/>
          </a:prstGeom>
        </p:spPr>
      </p:pic>
      <p:pic>
        <p:nvPicPr>
          <p:cNvPr id="30" name="Kép 29" descr="rawImage.jpg"/>
          <p:cNvPicPr>
            <a:picLocks noChangeAspect="1"/>
          </p:cNvPicPr>
          <p:nvPr/>
        </p:nvPicPr>
        <p:blipFill>
          <a:blip r:embed="rId11"/>
          <a:stretch>
            <a:fillRect/>
          </a:stretch>
        </p:blipFill>
        <p:spPr>
          <a:xfrm>
            <a:off x="9403308" y="4309841"/>
            <a:ext cx="2347418" cy="1617289"/>
          </a:xfrm>
          <a:prstGeom prst="rect">
            <a:avLst/>
          </a:prstGeom>
        </p:spPr>
      </p:pic>
      <p:sp>
        <p:nvSpPr>
          <p:cNvPr id="31" name="Téglalap 30"/>
          <p:cNvSpPr/>
          <p:nvPr/>
        </p:nvSpPr>
        <p:spPr>
          <a:xfrm>
            <a:off x="9478372" y="5934670"/>
            <a:ext cx="2181367" cy="923330"/>
          </a:xfrm>
          <a:prstGeom prst="rect">
            <a:avLst/>
          </a:prstGeom>
        </p:spPr>
        <p:txBody>
          <a:bodyPr wrap="square">
            <a:spAutoFit/>
          </a:bodyPr>
          <a:lstStyle/>
          <a:p>
            <a:pPr algn="ctr"/>
            <a:r>
              <a:rPr lang="hu-HU" b="1" dirty="0">
                <a:solidFill>
                  <a:schemeClr val="bg1"/>
                </a:solidFill>
              </a:rPr>
              <a:t>Például menzán étkezők, éttermi vendégek</a:t>
            </a:r>
          </a:p>
        </p:txBody>
      </p:sp>
      <p:sp>
        <p:nvSpPr>
          <p:cNvPr id="34" name="Szaggatott nyíl jobbra 33"/>
          <p:cNvSpPr/>
          <p:nvPr/>
        </p:nvSpPr>
        <p:spPr>
          <a:xfrm>
            <a:off x="3170833" y="3825922"/>
            <a:ext cx="707407" cy="5595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Szaggatott nyíl jobbra 34"/>
          <p:cNvSpPr/>
          <p:nvPr/>
        </p:nvSpPr>
        <p:spPr>
          <a:xfrm>
            <a:off x="8643585" y="3894160"/>
            <a:ext cx="707407" cy="5595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7" name="Kép 36" descr="unnamed.png"/>
          <p:cNvPicPr>
            <a:picLocks noChangeAspect="1"/>
          </p:cNvPicPr>
          <p:nvPr/>
        </p:nvPicPr>
        <p:blipFill>
          <a:blip r:embed="rId12"/>
          <a:srcRect t="-1281" r="87089" b="73610"/>
          <a:stretch>
            <a:fillRect/>
          </a:stretch>
        </p:blipFill>
        <p:spPr>
          <a:xfrm>
            <a:off x="218365" y="1678674"/>
            <a:ext cx="785083" cy="734759"/>
          </a:xfrm>
          <a:prstGeom prst="rect">
            <a:avLst/>
          </a:prstGeom>
        </p:spPr>
      </p:pic>
      <p:pic>
        <p:nvPicPr>
          <p:cNvPr id="40" name="Kép 39" descr="unnamed.png"/>
          <p:cNvPicPr>
            <a:picLocks noChangeAspect="1"/>
          </p:cNvPicPr>
          <p:nvPr/>
        </p:nvPicPr>
        <p:blipFill>
          <a:blip r:embed="rId12"/>
          <a:srcRect l="17187" t="-965" r="70233" b="71777"/>
          <a:stretch>
            <a:fillRect/>
          </a:stretch>
        </p:blipFill>
        <p:spPr>
          <a:xfrm>
            <a:off x="3370997" y="1651377"/>
            <a:ext cx="764955" cy="775020"/>
          </a:xfrm>
          <a:prstGeom prst="rect">
            <a:avLst/>
          </a:prstGeom>
        </p:spPr>
      </p:pic>
      <p:pic>
        <p:nvPicPr>
          <p:cNvPr id="41" name="Kép 40" descr="unnamed.png"/>
          <p:cNvPicPr>
            <a:picLocks noChangeAspect="1"/>
          </p:cNvPicPr>
          <p:nvPr/>
        </p:nvPicPr>
        <p:blipFill>
          <a:blip r:embed="rId12"/>
          <a:srcRect l="34540" t="-270" r="51722" b="72220"/>
          <a:stretch>
            <a:fillRect/>
          </a:stretch>
        </p:blipFill>
        <p:spPr>
          <a:xfrm>
            <a:off x="6223379" y="1637730"/>
            <a:ext cx="835411" cy="744824"/>
          </a:xfrm>
          <a:prstGeom prst="rect">
            <a:avLst/>
          </a:prstGeom>
        </p:spPr>
      </p:pic>
      <p:pic>
        <p:nvPicPr>
          <p:cNvPr id="42" name="Kép 41" descr="unnamed.png"/>
          <p:cNvPicPr>
            <a:picLocks noChangeAspect="1"/>
          </p:cNvPicPr>
          <p:nvPr/>
        </p:nvPicPr>
        <p:blipFill>
          <a:blip r:embed="rId12"/>
          <a:srcRect l="52719" t="-334" r="34535" b="70009"/>
          <a:stretch>
            <a:fillRect/>
          </a:stretch>
        </p:blipFill>
        <p:spPr>
          <a:xfrm>
            <a:off x="8966577" y="1651381"/>
            <a:ext cx="775019" cy="805215"/>
          </a:xfrm>
          <a:prstGeom prst="rect">
            <a:avLst/>
          </a:prstGeom>
        </p:spPr>
      </p:pic>
    </p:spTree>
    <p:extLst>
      <p:ext uri="{BB962C8B-B14F-4D97-AF65-F5344CB8AC3E}">
        <p14:creationId xmlns:p14="http://schemas.microsoft.com/office/powerpoint/2010/main" xmlns="" val="378462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sp>
        <p:nvSpPr>
          <p:cNvPr id="6" name="Tartalom helye 5"/>
          <p:cNvSpPr>
            <a:spLocks noGrp="1"/>
          </p:cNvSpPr>
          <p:nvPr>
            <p:ph idx="1"/>
          </p:nvPr>
        </p:nvSpPr>
        <p:spPr>
          <a:xfrm>
            <a:off x="641447" y="1486870"/>
            <a:ext cx="9812739" cy="3972236"/>
          </a:xfrm>
        </p:spPr>
        <p:txBody>
          <a:bodyPr>
            <a:normAutofit/>
          </a:bodyPr>
          <a:lstStyle/>
          <a:p>
            <a:pPr lvl="1">
              <a:lnSpc>
                <a:spcPct val="150000"/>
              </a:lnSpc>
              <a:spcBef>
                <a:spcPts val="600"/>
              </a:spcBef>
            </a:pPr>
            <a:endParaRPr lang="hu-HU" sz="2400" dirty="0">
              <a:solidFill>
                <a:schemeClr val="bg2"/>
              </a:solidFill>
              <a:latin typeface="Arial" panose="020B0604020202020204" pitchFamily="34" charset="0"/>
              <a:cs typeface="Arial" panose="020B0604020202020204" pitchFamily="34" charset="0"/>
            </a:endParaRPr>
          </a:p>
          <a:p>
            <a:pPr marL="914400" lvl="1" indent="-457200">
              <a:spcBef>
                <a:spcPts val="600"/>
              </a:spcBef>
              <a:buFont typeface="+mj-lt"/>
              <a:buAutoNum type="arabicPeriod"/>
            </a:pPr>
            <a:r>
              <a:rPr lang="hu-HU" sz="2400" dirty="0">
                <a:solidFill>
                  <a:schemeClr val="bg1"/>
                </a:solidFill>
                <a:latin typeface="Arial" panose="020B0604020202020204" pitchFamily="34" charset="0"/>
                <a:cs typeface="Arial" panose="020B0604020202020204" pitchFamily="34" charset="0"/>
              </a:rPr>
              <a:t>Jó alapanyagból </a:t>
            </a:r>
            <a:r>
              <a:rPr lang="hu-HU" sz="2400" b="1" dirty="0">
                <a:solidFill>
                  <a:schemeClr val="bg1"/>
                </a:solidFill>
                <a:latin typeface="Arial" panose="020B0604020202020204" pitchFamily="34" charset="0"/>
                <a:cs typeface="Arial" panose="020B0604020202020204" pitchFamily="34" charset="0"/>
              </a:rPr>
              <a:t>jó minőségű és egészséges</a:t>
            </a:r>
            <a:r>
              <a:rPr lang="hu-HU" sz="2400" dirty="0">
                <a:solidFill>
                  <a:schemeClr val="bg1"/>
                </a:solidFill>
                <a:latin typeface="Arial" panose="020B0604020202020204" pitchFamily="34" charset="0"/>
                <a:cs typeface="Arial" panose="020B0604020202020204" pitchFamily="34" charset="0"/>
              </a:rPr>
              <a:t> élelmiszerek és </a:t>
            </a:r>
            <a:r>
              <a:rPr lang="hu-HU" sz="2400" b="1" dirty="0">
                <a:solidFill>
                  <a:schemeClr val="bg1"/>
                </a:solidFill>
                <a:latin typeface="Arial" panose="020B0604020202020204" pitchFamily="34" charset="0"/>
                <a:cs typeface="Arial" panose="020B0604020202020204" pitchFamily="34" charset="0"/>
              </a:rPr>
              <a:t>ételek</a:t>
            </a:r>
            <a:r>
              <a:rPr lang="hu-HU" sz="2400" dirty="0">
                <a:solidFill>
                  <a:schemeClr val="bg1"/>
                </a:solidFill>
                <a:latin typeface="Arial" panose="020B0604020202020204" pitchFamily="34" charset="0"/>
                <a:cs typeface="Arial" panose="020B0604020202020204" pitchFamily="34" charset="0"/>
              </a:rPr>
              <a:t> készüljenek.</a:t>
            </a:r>
          </a:p>
          <a:p>
            <a:pPr marL="914400" lvl="1" indent="-457200">
              <a:spcBef>
                <a:spcPts val="600"/>
              </a:spcBef>
              <a:buFont typeface="+mj-lt"/>
              <a:buAutoNum type="arabicPeriod"/>
            </a:pPr>
            <a:endParaRPr lang="hu-HU" sz="2400" dirty="0">
              <a:solidFill>
                <a:schemeClr val="bg1"/>
              </a:solidFill>
              <a:latin typeface="Arial" panose="020B0604020202020204" pitchFamily="34" charset="0"/>
              <a:cs typeface="Arial" panose="020B0604020202020204" pitchFamily="34" charset="0"/>
            </a:endParaRPr>
          </a:p>
          <a:p>
            <a:pPr marL="914400" lvl="1" indent="-457200">
              <a:spcBef>
                <a:spcPts val="600"/>
              </a:spcBef>
              <a:buFont typeface="+mj-lt"/>
              <a:buAutoNum type="arabicPeriod"/>
            </a:pPr>
            <a:r>
              <a:rPr lang="hu-HU" sz="2400" dirty="0">
                <a:solidFill>
                  <a:schemeClr val="bg1"/>
                </a:solidFill>
                <a:latin typeface="Arial" panose="020B0604020202020204" pitchFamily="34" charset="0"/>
                <a:cs typeface="Arial" panose="020B0604020202020204" pitchFamily="34" charset="0"/>
              </a:rPr>
              <a:t>Az elkészített étel </a:t>
            </a:r>
            <a:r>
              <a:rPr lang="hu-HU" sz="2400" b="1" dirty="0">
                <a:solidFill>
                  <a:schemeClr val="bg1"/>
                </a:solidFill>
                <a:latin typeface="Arial" panose="020B0604020202020204" pitchFamily="34" charset="0"/>
                <a:cs typeface="Arial" panose="020B0604020202020204" pitchFamily="34" charset="0"/>
              </a:rPr>
              <a:t>ne okozzon megbetegedést</a:t>
            </a:r>
            <a:r>
              <a:rPr lang="hu-HU" sz="2400" dirty="0">
                <a:solidFill>
                  <a:schemeClr val="bg1"/>
                </a:solidFill>
                <a:latin typeface="Arial" panose="020B0604020202020204" pitchFamily="34" charset="0"/>
                <a:cs typeface="Arial" panose="020B0604020202020204" pitchFamily="34" charset="0"/>
              </a:rPr>
              <a:t>, mérgezést.</a:t>
            </a:r>
          </a:p>
          <a:p>
            <a:pPr marL="914400" lvl="1" indent="-457200">
              <a:spcBef>
                <a:spcPts val="600"/>
              </a:spcBef>
              <a:buFont typeface="+mj-lt"/>
              <a:buAutoNum type="arabicPeriod"/>
            </a:pPr>
            <a:endParaRPr lang="hu-HU" sz="2400" dirty="0">
              <a:solidFill>
                <a:schemeClr val="bg1"/>
              </a:solidFill>
              <a:latin typeface="Arial" panose="020B0604020202020204" pitchFamily="34" charset="0"/>
              <a:cs typeface="Arial" panose="020B0604020202020204" pitchFamily="34" charset="0"/>
            </a:endParaRPr>
          </a:p>
          <a:p>
            <a:pPr marL="914400" lvl="1" indent="-457200">
              <a:spcBef>
                <a:spcPts val="600"/>
              </a:spcBef>
              <a:buFont typeface="+mj-lt"/>
              <a:buAutoNum type="arabicPeriod"/>
            </a:pPr>
            <a:r>
              <a:rPr lang="hu-HU" sz="2400" dirty="0">
                <a:solidFill>
                  <a:schemeClr val="bg1"/>
                </a:solidFill>
                <a:latin typeface="Arial" panose="020B0604020202020204" pitchFamily="34" charset="0"/>
                <a:cs typeface="Arial" panose="020B0604020202020204" pitchFamily="34" charset="0"/>
              </a:rPr>
              <a:t>A konyhai munka </a:t>
            </a:r>
            <a:r>
              <a:rPr lang="hu-HU" sz="2400" b="1" dirty="0">
                <a:solidFill>
                  <a:schemeClr val="bg1"/>
                </a:solidFill>
                <a:latin typeface="Arial" panose="020B0604020202020204" pitchFamily="34" charset="0"/>
                <a:cs typeface="Arial" panose="020B0604020202020204" pitchFamily="34" charset="0"/>
              </a:rPr>
              <a:t>tiszta és balesetmentes </a:t>
            </a:r>
            <a:r>
              <a:rPr lang="hu-HU" sz="2400" dirty="0">
                <a:solidFill>
                  <a:schemeClr val="bg1"/>
                </a:solidFill>
                <a:latin typeface="Arial" panose="020B0604020202020204" pitchFamily="34" charset="0"/>
                <a:cs typeface="Arial" panose="020B0604020202020204" pitchFamily="34" charset="0"/>
              </a:rPr>
              <a:t>legyen.</a:t>
            </a:r>
          </a:p>
          <a:p>
            <a:pPr marL="457200" lvl="1" indent="0">
              <a:spcBef>
                <a:spcPts val="600"/>
              </a:spcBef>
              <a:buNone/>
            </a:pPr>
            <a:endParaRPr lang="hu-HU" sz="2400" dirty="0">
              <a:solidFill>
                <a:schemeClr val="bg1"/>
              </a:solidFill>
              <a:latin typeface="Arial" panose="020B0604020202020204" pitchFamily="34" charset="0"/>
              <a:cs typeface="Arial" panose="020B0604020202020204" pitchFamily="34" charset="0"/>
            </a:endParaRPr>
          </a:p>
          <a:p>
            <a:pPr marL="457200" lvl="1" indent="0">
              <a:spcBef>
                <a:spcPts val="600"/>
              </a:spcBef>
              <a:buNone/>
            </a:pPr>
            <a:endParaRPr lang="hu-HU" sz="2400" dirty="0">
              <a:solidFill>
                <a:srgbClr val="FF0000"/>
              </a:solidFill>
              <a:latin typeface="Arial" panose="020B0604020202020204" pitchFamily="34" charset="0"/>
              <a:cs typeface="Arial" panose="020B0604020202020204" pitchFamily="34" charset="0"/>
            </a:endParaRPr>
          </a:p>
          <a:p>
            <a:pPr marL="457200" lvl="1" indent="0">
              <a:lnSpc>
                <a:spcPct val="200000"/>
              </a:lnSpc>
              <a:spcBef>
                <a:spcPts val="600"/>
              </a:spcBef>
              <a:buNone/>
            </a:pPr>
            <a:endParaRPr lang="hu-HU" sz="2400" dirty="0">
              <a:solidFill>
                <a:schemeClr val="bg2"/>
              </a:solidFill>
              <a:latin typeface="Arial" panose="020B0604020202020204" pitchFamily="34" charset="0"/>
              <a:cs typeface="Arial" panose="020B0604020202020204" pitchFamily="34" charset="0"/>
            </a:endParaRPr>
          </a:p>
        </p:txBody>
      </p:sp>
      <p:sp>
        <p:nvSpPr>
          <p:cNvPr id="7" name="Téglalap 6"/>
          <p:cNvSpPr/>
          <p:nvPr/>
        </p:nvSpPr>
        <p:spPr>
          <a:xfrm>
            <a:off x="581319" y="345733"/>
            <a:ext cx="3608543"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A HACCP céljai</a:t>
            </a:r>
          </a:p>
          <a:p>
            <a:pPr marL="0" lvl="2"/>
            <a:endParaRPr lang="hu-HU" sz="2400" dirty="0">
              <a:solidFill>
                <a:schemeClr val="bg1"/>
              </a:solidFill>
            </a:endParaRPr>
          </a:p>
        </p:txBody>
      </p:sp>
    </p:spTree>
    <p:extLst>
      <p:ext uri="{BB962C8B-B14F-4D97-AF65-F5344CB8AC3E}">
        <p14:creationId xmlns:p14="http://schemas.microsoft.com/office/powerpoint/2010/main" xmlns="" val="5057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sp>
        <p:nvSpPr>
          <p:cNvPr id="9" name="Téglalap 8"/>
          <p:cNvSpPr/>
          <p:nvPr/>
        </p:nvSpPr>
        <p:spPr>
          <a:xfrm>
            <a:off x="5376395" y="1205028"/>
            <a:ext cx="6628535" cy="5293757"/>
          </a:xfrm>
          <a:prstGeom prst="rect">
            <a:avLst/>
          </a:prstGeom>
          <a:ln w="28575">
            <a:noFill/>
            <a:prstDash val="lgDashDotDot"/>
          </a:ln>
        </p:spPr>
        <p:txBody>
          <a:bodyPr wrap="square">
            <a:spAutoFit/>
          </a:bodyPr>
          <a:lstStyle/>
          <a:p>
            <a:r>
              <a:rPr lang="hu-HU" sz="2600" dirty="0" smtClean="0">
                <a:solidFill>
                  <a:schemeClr val="bg1"/>
                </a:solidFill>
                <a:latin typeface="Arial" pitchFamily="34" charset="0"/>
                <a:cs typeface="Arial" pitchFamily="34" charset="0"/>
              </a:rPr>
              <a:t>Nézzük ezeket a feladatokat:</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Veszélyek </a:t>
            </a:r>
            <a:r>
              <a:rPr lang="hu-HU" sz="2600" dirty="0" smtClean="0">
                <a:solidFill>
                  <a:schemeClr val="bg1"/>
                </a:solidFill>
                <a:latin typeface="Arial" pitchFamily="34" charset="0"/>
                <a:cs typeface="Arial" pitchFamily="34" charset="0"/>
              </a:rPr>
              <a:t>listája a vendéglátásban;</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Veszélyek </a:t>
            </a:r>
            <a:r>
              <a:rPr lang="hu-HU" sz="2600" dirty="0" smtClean="0">
                <a:solidFill>
                  <a:schemeClr val="bg1"/>
                </a:solidFill>
                <a:latin typeface="Arial" pitchFamily="34" charset="0"/>
                <a:cs typeface="Arial" pitchFamily="34" charset="0"/>
              </a:rPr>
              <a:t>és kockázatok értékelése egy adott étteremben vagy konyhán;</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Kritikus pontok meghatározása egy adott étteremben vagy </a:t>
            </a:r>
            <a:r>
              <a:rPr lang="hu-HU" sz="2600" dirty="0" smtClean="0">
                <a:solidFill>
                  <a:schemeClr val="bg1"/>
                </a:solidFill>
                <a:latin typeface="Arial" pitchFamily="34" charset="0"/>
                <a:cs typeface="Arial" pitchFamily="34" charset="0"/>
              </a:rPr>
              <a:t>konyhán;</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Indikátorok </a:t>
            </a:r>
            <a:r>
              <a:rPr lang="hu-HU" sz="2600" dirty="0" smtClean="0">
                <a:solidFill>
                  <a:schemeClr val="bg1"/>
                </a:solidFill>
                <a:latin typeface="Arial" pitchFamily="34" charset="0"/>
                <a:cs typeface="Arial" pitchFamily="34" charset="0"/>
              </a:rPr>
              <a:t>kijelölése, ami a kockázat nagyságát mutatja;</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Indikátorok értékének </a:t>
            </a:r>
            <a:r>
              <a:rPr lang="hu-HU" sz="2600" dirty="0" smtClean="0">
                <a:solidFill>
                  <a:schemeClr val="bg1"/>
                </a:solidFill>
                <a:latin typeface="Arial" pitchFamily="34" charset="0"/>
                <a:cs typeface="Arial" pitchFamily="34" charset="0"/>
              </a:rPr>
              <a:t>értékelése;</a:t>
            </a:r>
            <a:endParaRPr lang="hu-HU" sz="2600" dirty="0">
              <a:solidFill>
                <a:schemeClr val="bg1"/>
              </a:solidFill>
              <a:latin typeface="Arial" pitchFamily="34" charset="0"/>
              <a:cs typeface="Arial" pitchFamily="34" charset="0"/>
            </a:endParaRPr>
          </a:p>
          <a:p>
            <a:pPr marL="457200" indent="-457200">
              <a:buFont typeface="Arial" panose="020B0604020202020204" pitchFamily="34" charset="0"/>
              <a:buChar char="•"/>
            </a:pPr>
            <a:r>
              <a:rPr lang="hu-HU" sz="2600" dirty="0">
                <a:solidFill>
                  <a:schemeClr val="bg1"/>
                </a:solidFill>
                <a:latin typeface="Arial" pitchFamily="34" charset="0"/>
                <a:cs typeface="Arial" pitchFamily="34" charset="0"/>
              </a:rPr>
              <a:t>Intézkedés, ha a </a:t>
            </a:r>
            <a:r>
              <a:rPr lang="hu-HU" sz="2600" dirty="0" err="1">
                <a:solidFill>
                  <a:schemeClr val="bg1"/>
                </a:solidFill>
                <a:latin typeface="Arial" pitchFamily="34" charset="0"/>
                <a:cs typeface="Arial" pitchFamily="34" charset="0"/>
              </a:rPr>
              <a:t>kokcázat</a:t>
            </a:r>
            <a:r>
              <a:rPr lang="hu-HU" sz="2600" dirty="0">
                <a:solidFill>
                  <a:schemeClr val="bg1"/>
                </a:solidFill>
                <a:latin typeface="Arial" pitchFamily="34" charset="0"/>
                <a:cs typeface="Arial" pitchFamily="34" charset="0"/>
              </a:rPr>
              <a:t> túl magas</a:t>
            </a:r>
          </a:p>
          <a:p>
            <a:endParaRPr lang="hu-HU" sz="2600" dirty="0" smtClean="0">
              <a:solidFill>
                <a:schemeClr val="bg1"/>
              </a:solidFill>
              <a:latin typeface="Arial" pitchFamily="34" charset="0"/>
              <a:cs typeface="Arial" pitchFamily="34" charset="0"/>
            </a:endParaRPr>
          </a:p>
          <a:p>
            <a:r>
              <a:rPr lang="hu-HU" sz="2600" dirty="0" smtClean="0">
                <a:solidFill>
                  <a:schemeClr val="bg1"/>
                </a:solidFill>
                <a:latin typeface="Arial" pitchFamily="34" charset="0"/>
                <a:cs typeface="Arial" pitchFamily="34" charset="0"/>
              </a:rPr>
              <a:t>A </a:t>
            </a:r>
            <a:r>
              <a:rPr lang="hu-HU" sz="2600" dirty="0">
                <a:solidFill>
                  <a:schemeClr val="bg1"/>
                </a:solidFill>
                <a:latin typeface="Arial" pitchFamily="34" charset="0"/>
                <a:cs typeface="Arial" pitchFamily="34" charset="0"/>
              </a:rPr>
              <a:t>továbbiakban példák segítségével nézzük át </a:t>
            </a:r>
            <a:r>
              <a:rPr lang="hu-HU" sz="2600" dirty="0" smtClean="0">
                <a:solidFill>
                  <a:schemeClr val="bg1"/>
                </a:solidFill>
                <a:latin typeface="Arial" pitchFamily="34" charset="0"/>
                <a:cs typeface="Arial" pitchFamily="34" charset="0"/>
              </a:rPr>
              <a:t>ezeket </a:t>
            </a:r>
            <a:r>
              <a:rPr lang="hu-HU" sz="2600" dirty="0">
                <a:solidFill>
                  <a:schemeClr val="bg1"/>
                </a:solidFill>
                <a:latin typeface="Arial" pitchFamily="34" charset="0"/>
                <a:cs typeface="Arial" pitchFamily="34" charset="0"/>
              </a:rPr>
              <a:t>a HACCP feladatokat.</a:t>
            </a:r>
            <a:endParaRPr lang="hu-HU" sz="2600" dirty="0"/>
          </a:p>
        </p:txBody>
      </p:sp>
      <p:sp>
        <p:nvSpPr>
          <p:cNvPr id="5" name="Téglalap 4"/>
          <p:cNvSpPr/>
          <p:nvPr/>
        </p:nvSpPr>
        <p:spPr>
          <a:xfrm>
            <a:off x="581319" y="345733"/>
            <a:ext cx="5369105" cy="1015663"/>
          </a:xfrm>
          <a:prstGeom prst="rect">
            <a:avLst/>
          </a:prstGeom>
        </p:spPr>
        <p:txBody>
          <a:bodyPr wrap="square">
            <a:spAutoFit/>
          </a:bodyPr>
          <a:lstStyle/>
          <a:p>
            <a:pPr marL="0" lvl="2"/>
            <a:r>
              <a:rPr lang="hu-HU" sz="3600" b="1" dirty="0">
                <a:solidFill>
                  <a:schemeClr val="bg2"/>
                </a:solidFill>
                <a:latin typeface="Arial" panose="020B0604020202020204" pitchFamily="34" charset="0"/>
                <a:ea typeface="+mj-ea"/>
                <a:cs typeface="Arial" panose="020B0604020202020204" pitchFamily="34" charset="0"/>
              </a:rPr>
              <a:t>A HACCP feladatai</a:t>
            </a:r>
          </a:p>
          <a:p>
            <a:pPr marL="0" lvl="2"/>
            <a:endParaRPr lang="hu-HU" sz="2400" dirty="0">
              <a:solidFill>
                <a:schemeClr val="bg1"/>
              </a:solidFill>
            </a:endParaRPr>
          </a:p>
        </p:txBody>
      </p:sp>
      <p:grpSp>
        <p:nvGrpSpPr>
          <p:cNvPr id="7" name="Csoportba foglalás 6"/>
          <p:cNvGrpSpPr/>
          <p:nvPr/>
        </p:nvGrpSpPr>
        <p:grpSpPr>
          <a:xfrm>
            <a:off x="-950429" y="1205028"/>
            <a:ext cx="7351229" cy="5104332"/>
            <a:chOff x="-1064523" y="1037230"/>
            <a:chExt cx="8475257" cy="5820770"/>
          </a:xfrm>
        </p:grpSpPr>
        <p:pic>
          <p:nvPicPr>
            <p:cNvPr id="8" name="Kép 7" descr="HACCP kör.png"/>
            <p:cNvPicPr/>
            <p:nvPr/>
          </p:nvPicPr>
          <p:blipFill>
            <a:blip r:embed="rId4" cstate="print"/>
            <a:stretch>
              <a:fillRect/>
            </a:stretch>
          </p:blipFill>
          <p:spPr>
            <a:xfrm>
              <a:off x="-1064523" y="1037230"/>
              <a:ext cx="8475257" cy="5820770"/>
            </a:xfrm>
            <a:prstGeom prst="rect">
              <a:avLst/>
            </a:prstGeom>
          </p:spPr>
        </p:pic>
        <p:sp>
          <p:nvSpPr>
            <p:cNvPr id="6" name="Téglalap 5"/>
            <p:cNvSpPr/>
            <p:nvPr/>
          </p:nvSpPr>
          <p:spPr>
            <a:xfrm>
              <a:off x="2538484" y="3343701"/>
              <a:ext cx="1296537" cy="941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xmlns="" val="5057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xmlns=""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pic>
        <p:nvPicPr>
          <p:cNvPr id="5" name="Kép 4" descr="unnamed.png"/>
          <p:cNvPicPr>
            <a:picLocks noChangeAspect="1"/>
          </p:cNvPicPr>
          <p:nvPr/>
        </p:nvPicPr>
        <p:blipFill>
          <a:blip r:embed="rId4"/>
          <a:srcRect t="-934" r="88158" b="70998"/>
          <a:stretch>
            <a:fillRect/>
          </a:stretch>
        </p:blipFill>
        <p:spPr>
          <a:xfrm>
            <a:off x="722014" y="591338"/>
            <a:ext cx="1001124" cy="1192034"/>
          </a:xfrm>
          <a:prstGeom prst="rect">
            <a:avLst/>
          </a:prstGeom>
        </p:spPr>
      </p:pic>
      <p:pic>
        <p:nvPicPr>
          <p:cNvPr id="17" name="Kép 16" descr="1178px-Ambox_warning_pn.svg.png"/>
          <p:cNvPicPr>
            <a:picLocks noChangeAspect="1"/>
          </p:cNvPicPr>
          <p:nvPr/>
        </p:nvPicPr>
        <p:blipFill>
          <a:blip r:embed="rId5"/>
          <a:stretch>
            <a:fillRect/>
          </a:stretch>
        </p:blipFill>
        <p:spPr>
          <a:xfrm>
            <a:off x="9400824" y="4711701"/>
            <a:ext cx="1936296" cy="1681520"/>
          </a:xfrm>
          <a:prstGeom prst="rect">
            <a:avLst/>
          </a:prstGeom>
        </p:spPr>
      </p:pic>
      <p:sp>
        <p:nvSpPr>
          <p:cNvPr id="2" name="Szövegdoboz 1">
            <a:extLst>
              <a:ext uri="{FF2B5EF4-FFF2-40B4-BE49-F238E27FC236}">
                <a16:creationId xmlns:a16="http://schemas.microsoft.com/office/drawing/2014/main" xmlns="" id="{139465EE-FEAE-4823-B1D0-BB42ECEB9D17}"/>
              </a:ext>
            </a:extLst>
          </p:cNvPr>
          <p:cNvSpPr txBox="1"/>
          <p:nvPr/>
        </p:nvSpPr>
        <p:spPr>
          <a:xfrm>
            <a:off x="1888237" y="822893"/>
            <a:ext cx="7315016" cy="646331"/>
          </a:xfrm>
          <a:prstGeom prst="rect">
            <a:avLst/>
          </a:prstGeom>
          <a:noFill/>
        </p:spPr>
        <p:txBody>
          <a:bodyPr wrap="none" rtlCol="0">
            <a:spAutoFit/>
          </a:bodyPr>
          <a:lstStyle/>
          <a:p>
            <a:r>
              <a:rPr lang="hu-HU" sz="3600" b="1" dirty="0">
                <a:solidFill>
                  <a:schemeClr val="bg2"/>
                </a:solidFill>
                <a:latin typeface="Arial" panose="020B0604020202020204" pitchFamily="34" charset="0"/>
                <a:cs typeface="Arial" panose="020B0604020202020204" pitchFamily="34" charset="0"/>
              </a:rPr>
              <a:t>Veszélyek azonosítása, listázása</a:t>
            </a:r>
          </a:p>
        </p:txBody>
      </p:sp>
      <p:sp>
        <p:nvSpPr>
          <p:cNvPr id="19" name="Szövegdoboz 18">
            <a:extLst>
              <a:ext uri="{FF2B5EF4-FFF2-40B4-BE49-F238E27FC236}">
                <a16:creationId xmlns:a16="http://schemas.microsoft.com/office/drawing/2014/main" xmlns="" id="{37162957-5DB2-4116-9E62-697F80937178}"/>
              </a:ext>
            </a:extLst>
          </p:cNvPr>
          <p:cNvSpPr txBox="1"/>
          <p:nvPr/>
        </p:nvSpPr>
        <p:spPr>
          <a:xfrm>
            <a:off x="1888236" y="1667200"/>
            <a:ext cx="7315015" cy="3890489"/>
          </a:xfrm>
          <a:prstGeom prst="rect">
            <a:avLst/>
          </a:prstGeom>
          <a:noFill/>
        </p:spPr>
        <p:txBody>
          <a:bodyPr wrap="square">
            <a:spAutoFit/>
          </a:bodyPr>
          <a:lstStyle/>
          <a:p>
            <a:pPr>
              <a:lnSpc>
                <a:spcPct val="150000"/>
              </a:lnSpc>
            </a:pPr>
            <a:r>
              <a:rPr lang="hu-HU" sz="2800" dirty="0">
                <a:solidFill>
                  <a:schemeClr val="bg1"/>
                </a:solidFill>
                <a:latin typeface="Arial" panose="020B0604020202020204" pitchFamily="34" charset="0"/>
                <a:cs typeface="Arial" panose="020B0604020202020204" pitchFamily="34" charset="0"/>
              </a:rPr>
              <a:t>Veszélyek:</a:t>
            </a:r>
          </a:p>
          <a:p>
            <a:pPr>
              <a:lnSpc>
                <a:spcPct val="150000"/>
              </a:lnSpc>
              <a:buFont typeface="Wingdings" pitchFamily="2" charset="2"/>
              <a:buChar char="ü"/>
            </a:pPr>
            <a:r>
              <a:rPr lang="hu-HU" sz="2800" dirty="0">
                <a:solidFill>
                  <a:schemeClr val="bg1"/>
                </a:solidFill>
                <a:latin typeface="Arial" panose="020B0604020202020204" pitchFamily="34" charset="0"/>
                <a:cs typeface="Arial" panose="020B0604020202020204" pitchFamily="34" charset="0"/>
              </a:rPr>
              <a:t> Idegen anyag az ételben</a:t>
            </a:r>
          </a:p>
          <a:p>
            <a:pPr>
              <a:lnSpc>
                <a:spcPct val="150000"/>
              </a:lnSpc>
              <a:buFont typeface="Wingdings" pitchFamily="2" charset="2"/>
              <a:buChar char="ü"/>
            </a:pPr>
            <a:r>
              <a:rPr lang="hu-HU" sz="2800" dirty="0">
                <a:solidFill>
                  <a:schemeClr val="bg1"/>
                </a:solidFill>
                <a:latin typeface="Arial" panose="020B0604020202020204" pitchFamily="34" charset="0"/>
                <a:cs typeface="Arial" panose="020B0604020202020204" pitchFamily="34" charset="0"/>
              </a:rPr>
              <a:t> Szennyeződés ételbe kerülése</a:t>
            </a:r>
          </a:p>
          <a:p>
            <a:pPr>
              <a:lnSpc>
                <a:spcPct val="150000"/>
              </a:lnSpc>
              <a:buFont typeface="Wingdings" pitchFamily="2" charset="2"/>
              <a:buChar char="ü"/>
            </a:pPr>
            <a:r>
              <a:rPr lang="hu-HU" sz="2800" dirty="0">
                <a:solidFill>
                  <a:schemeClr val="bg1"/>
                </a:solidFill>
                <a:latin typeface="Arial" panose="020B0604020202020204" pitchFamily="34" charset="0"/>
                <a:cs typeface="Arial" panose="020B0604020202020204" pitchFamily="34" charset="0"/>
              </a:rPr>
              <a:t> Romlásveszély tároláskor</a:t>
            </a:r>
          </a:p>
          <a:p>
            <a:pPr>
              <a:lnSpc>
                <a:spcPct val="150000"/>
              </a:lnSpc>
              <a:buFont typeface="Wingdings" pitchFamily="2" charset="2"/>
              <a:buChar char="ü"/>
            </a:pPr>
            <a:r>
              <a:rPr lang="hu-HU" sz="2800" dirty="0">
                <a:solidFill>
                  <a:schemeClr val="bg1"/>
                </a:solidFill>
                <a:latin typeface="Arial" panose="020B0604020202020204" pitchFamily="34" charset="0"/>
                <a:cs typeface="Arial" panose="020B0604020202020204" pitchFamily="34" charset="0"/>
              </a:rPr>
              <a:t> Romlásveszély főzéskor</a:t>
            </a:r>
          </a:p>
          <a:p>
            <a:pPr>
              <a:lnSpc>
                <a:spcPct val="150000"/>
              </a:lnSpc>
              <a:buFont typeface="Wingdings" pitchFamily="2" charset="2"/>
              <a:buChar char="ü"/>
            </a:pPr>
            <a:r>
              <a:rPr lang="hu-HU" sz="2800" dirty="0">
                <a:solidFill>
                  <a:schemeClr val="bg1"/>
                </a:solidFill>
                <a:latin typeface="Arial" panose="020B0604020202020204" pitchFamily="34" charset="0"/>
                <a:cs typeface="Arial" panose="020B0604020202020204" pitchFamily="34" charset="0"/>
              </a:rPr>
              <a:t> Dolgozótól származó szennyeződés</a:t>
            </a:r>
          </a:p>
        </p:txBody>
      </p:sp>
    </p:spTree>
    <p:extLst>
      <p:ext uri="{BB962C8B-B14F-4D97-AF65-F5344CB8AC3E}">
        <p14:creationId xmlns:p14="http://schemas.microsoft.com/office/powerpoint/2010/main" xmlns="" val="2966610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19202</TotalTime>
  <Words>5987</Words>
  <Application>Microsoft Office PowerPoint</Application>
  <PresentationFormat>Egyéni</PresentationFormat>
  <Paragraphs>719</Paragraphs>
  <Slides>54</Slides>
  <Notes>50</Notes>
  <HiddenSlides>0</HiddenSlides>
  <MMClips>0</MMClips>
  <ScaleCrop>false</ScaleCrop>
  <HeadingPairs>
    <vt:vector size="4" baseType="variant">
      <vt:variant>
        <vt:lpstr>Téma</vt:lpstr>
      </vt:variant>
      <vt:variant>
        <vt:i4>1</vt:i4>
      </vt:variant>
      <vt:variant>
        <vt:lpstr>Diacímek</vt:lpstr>
      </vt:variant>
      <vt:variant>
        <vt:i4>54</vt:i4>
      </vt:variant>
    </vt:vector>
  </HeadingPairs>
  <TitlesOfParts>
    <vt:vector size="55" baseType="lpstr">
      <vt:lpstr>Ion</vt:lpstr>
      <vt:lpstr> c Általános HACCP ismeretek  Alapelvek és szabályok</vt:lpstr>
      <vt:lpstr>2. dia</vt:lpstr>
      <vt:lpstr>1. HACCP rendszer</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2. A veszélyek bemutatása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3. Megelőzés és védekezés a vendéglátásban</vt:lpstr>
      <vt:lpstr>47. dia</vt:lpstr>
      <vt:lpstr>48. dia</vt:lpstr>
      <vt:lpstr>49. dia</vt:lpstr>
      <vt:lpstr>50. dia</vt:lpstr>
      <vt:lpstr>51. dia</vt:lpstr>
      <vt:lpstr>52. dia</vt:lpstr>
      <vt:lpstr>53. dia</vt:lpstr>
      <vt:lpstr>Biztonságos munkavégzést kívánunk!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Személyi higiénia, azaz  a vendéglátóiparban dolgozók egészségessége és tisztasága</dc:title>
  <dc:creator>Alexandra Szabó</dc:creator>
  <cp:lastModifiedBy>Admin</cp:lastModifiedBy>
  <cp:revision>819</cp:revision>
  <dcterms:created xsi:type="dcterms:W3CDTF">2020-03-24T17:53:37Z</dcterms:created>
  <dcterms:modified xsi:type="dcterms:W3CDTF">2024-02-22T11:03:01Z</dcterms:modified>
</cp:coreProperties>
</file>