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9"/>
  </p:notesMasterIdLst>
  <p:sldIdLst>
    <p:sldId id="256" r:id="rId2"/>
    <p:sldId id="302" r:id="rId3"/>
    <p:sldId id="269" r:id="rId4"/>
    <p:sldId id="267" r:id="rId5"/>
    <p:sldId id="260" r:id="rId6"/>
    <p:sldId id="309" r:id="rId7"/>
    <p:sldId id="268" r:id="rId8"/>
    <p:sldId id="258" r:id="rId9"/>
    <p:sldId id="301" r:id="rId10"/>
    <p:sldId id="303" r:id="rId11"/>
    <p:sldId id="271" r:id="rId12"/>
    <p:sldId id="311" r:id="rId13"/>
    <p:sldId id="262" r:id="rId14"/>
    <p:sldId id="279" r:id="rId15"/>
    <p:sldId id="278" r:id="rId16"/>
    <p:sldId id="304" r:id="rId17"/>
    <p:sldId id="280" r:id="rId18"/>
    <p:sldId id="266" r:id="rId19"/>
    <p:sldId id="274" r:id="rId20"/>
    <p:sldId id="288" r:id="rId21"/>
    <p:sldId id="275" r:id="rId22"/>
    <p:sldId id="289" r:id="rId23"/>
    <p:sldId id="265" r:id="rId24"/>
    <p:sldId id="261" r:id="rId25"/>
    <p:sldId id="305" r:id="rId26"/>
    <p:sldId id="270" r:id="rId27"/>
    <p:sldId id="291" r:id="rId28"/>
    <p:sldId id="306" r:id="rId29"/>
    <p:sldId id="264" r:id="rId30"/>
    <p:sldId id="283" r:id="rId31"/>
    <p:sldId id="307" r:id="rId32"/>
    <p:sldId id="308" r:id="rId33"/>
    <p:sldId id="312" r:id="rId34"/>
    <p:sldId id="286" r:id="rId35"/>
    <p:sldId id="292" r:id="rId36"/>
    <p:sldId id="285" r:id="rId37"/>
    <p:sldId id="284" r:id="rId38"/>
    <p:sldId id="293" r:id="rId39"/>
    <p:sldId id="263" r:id="rId40"/>
    <p:sldId id="294" r:id="rId41"/>
    <p:sldId id="282" r:id="rId42"/>
    <p:sldId id="295" r:id="rId43"/>
    <p:sldId id="296" r:id="rId44"/>
    <p:sldId id="297" r:id="rId45"/>
    <p:sldId id="298" r:id="rId46"/>
    <p:sldId id="299" r:id="rId47"/>
    <p:sldId id="300"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uiz Katalin" initials="GK" lastIdx="9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75" autoAdjust="0"/>
    <p:restoredTop sz="81099" autoAdjust="0"/>
  </p:normalViewPr>
  <p:slideViewPr>
    <p:cSldViewPr snapToGrid="0">
      <p:cViewPr varScale="1">
        <p:scale>
          <a:sx n="37" d="100"/>
          <a:sy n="37" d="100"/>
        </p:scale>
        <p:origin x="84" y="11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ata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image" Target="../media/image63.png"/><Relationship Id="rId4" Type="http://schemas.openxmlformats.org/officeDocument/2006/relationships/image" Target="../media/image66.png"/></Relationships>
</file>

<file path=ppt/diagrams/_rels/data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png"/><Relationship Id="rId4" Type="http://schemas.openxmlformats.org/officeDocument/2006/relationships/image" Target="../media/image29.png"/></Relationships>
</file>

<file path=ppt/diagrams/_rels/data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gif"/></Relationships>
</file>

<file path=ppt/diagrams/_rels/data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 Id="rId4" Type="http://schemas.openxmlformats.org/officeDocument/2006/relationships/image" Target="../media/image44.jpeg"/></Relationships>
</file>

<file path=ppt/diagrams/_rels/data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 Id="rId4" Type="http://schemas.openxmlformats.org/officeDocument/2006/relationships/image" Target="../media/image48.png"/></Relationships>
</file>

<file path=ppt/diagrams/_rels/data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2.gif"/><Relationship Id="rId1" Type="http://schemas.openxmlformats.org/officeDocument/2006/relationships/image" Target="../media/image49.png"/></Relationships>
</file>

<file path=ppt/diagrams/_rels/data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image" Target="../media/image51.jpeg"/></Relationships>
</file>

<file path=ppt/diagrams/_rels/data8.xml.rels><?xml version="1.0" encoding="UTF-8" standalone="yes"?>
<Relationships xmlns="http://schemas.openxmlformats.org/package/2006/relationships"><Relationship Id="rId1" Type="http://schemas.openxmlformats.org/officeDocument/2006/relationships/image" Target="../media/image5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image" Target="../media/image63.png"/><Relationship Id="rId4" Type="http://schemas.openxmlformats.org/officeDocument/2006/relationships/image" Target="../media/image6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png"/><Relationship Id="rId4" Type="http://schemas.openxmlformats.org/officeDocument/2006/relationships/image" Target="../media/image29.png"/></Relationships>
</file>

<file path=ppt/diagrams/_rels/drawing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gif"/></Relationships>
</file>

<file path=ppt/diagrams/_rels/drawing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 Id="rId4" Type="http://schemas.openxmlformats.org/officeDocument/2006/relationships/image" Target="../media/image44.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 Id="rId4" Type="http://schemas.openxmlformats.org/officeDocument/2006/relationships/image" Target="../media/image48.png"/></Relationships>
</file>

<file path=ppt/diagrams/_rels/drawing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2.gif"/><Relationship Id="rId1" Type="http://schemas.openxmlformats.org/officeDocument/2006/relationships/image" Target="../media/image49.png"/></Relationships>
</file>

<file path=ppt/diagrams/_rels/drawing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image" Target="../media/image5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53.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3BE9F5-F43D-4E32-9E83-C035FC99C8F0}" type="doc">
      <dgm:prSet loTypeId="urn:microsoft.com/office/officeart/2005/8/layout/vList4#1" loCatId="list" qsTypeId="urn:microsoft.com/office/officeart/2005/8/quickstyle/simple3" qsCatId="simple" csTypeId="urn:microsoft.com/office/officeart/2005/8/colors/accent1_1" csCatId="accent1" phldr="1"/>
      <dgm:spPr/>
      <dgm:t>
        <a:bodyPr/>
        <a:lstStyle/>
        <a:p>
          <a:endParaRPr lang="hu-HU"/>
        </a:p>
      </dgm:t>
    </dgm:pt>
    <dgm:pt modelId="{07DD6F10-AD8D-4791-B2CB-2D15BCA4215B}">
      <dgm:prSet phldrT="[Szöveg]" custT="1"/>
      <dgm:spPr>
        <a:noFill/>
        <a:ln>
          <a:noFill/>
        </a:ln>
      </dgm:spPr>
      <dgm:t>
        <a:bodyPr/>
        <a:lstStyle/>
        <a:p>
          <a:r>
            <a:rPr lang="hu-HU" sz="2400" b="1" dirty="0">
              <a:solidFill>
                <a:schemeClr val="bg1"/>
              </a:solidFill>
              <a:latin typeface="Arial" panose="020B0604020202020204" pitchFamily="34" charset="0"/>
              <a:cs typeface="Arial" panose="020B0604020202020204" pitchFamily="34" charset="0"/>
            </a:rPr>
            <a:t>Beteg emberek nem dolgozhatnak</a:t>
          </a:r>
          <a:r>
            <a:rPr lang="hu-HU" sz="2400" b="0" dirty="0">
              <a:solidFill>
                <a:schemeClr val="bg1"/>
              </a:solidFill>
              <a:latin typeface="Arial" panose="020B0604020202020204" pitchFamily="34" charset="0"/>
              <a:cs typeface="Arial" panose="020B0604020202020204" pitchFamily="34" charset="0"/>
            </a:rPr>
            <a:t> élelmiszerrel és konyhai eszközökkel. </a:t>
          </a:r>
        </a:p>
      </dgm:t>
    </dgm:pt>
    <dgm:pt modelId="{FCCA1A99-C8FF-4179-B02E-BDAFE7E7D092}" type="parTrans" cxnId="{DC962AA8-E8D0-4AEC-A7DC-6E6EBFD5F8E9}">
      <dgm:prSet/>
      <dgm:spPr/>
      <dgm:t>
        <a:bodyPr/>
        <a:lstStyle/>
        <a:p>
          <a:endParaRPr lang="hu-HU" sz="2400" b="0">
            <a:solidFill>
              <a:schemeClr val="bg2"/>
            </a:solidFill>
          </a:endParaRPr>
        </a:p>
      </dgm:t>
    </dgm:pt>
    <dgm:pt modelId="{F76010D9-8E1E-4617-864B-8462BE652B64}" type="sibTrans" cxnId="{DC962AA8-E8D0-4AEC-A7DC-6E6EBFD5F8E9}">
      <dgm:prSet/>
      <dgm:spPr/>
      <dgm:t>
        <a:bodyPr/>
        <a:lstStyle/>
        <a:p>
          <a:endParaRPr lang="hu-HU" sz="2400" b="0">
            <a:solidFill>
              <a:schemeClr val="bg2"/>
            </a:solidFill>
          </a:endParaRPr>
        </a:p>
      </dgm:t>
    </dgm:pt>
    <dgm:pt modelId="{06C64E2B-E4B9-47C2-BC46-4BB223304D89}">
      <dgm:prSet custT="1"/>
      <dgm:spPr>
        <a:noFill/>
        <a:ln>
          <a:noFill/>
        </a:ln>
      </dgm:spPr>
      <dgm:t>
        <a:bodyPr/>
        <a:lstStyle/>
        <a:p>
          <a:r>
            <a:rPr lang="hu-HU" sz="2400" b="1" dirty="0">
              <a:solidFill>
                <a:schemeClr val="bg1"/>
              </a:solidFill>
              <a:latin typeface="Arial" panose="020B0604020202020204" pitchFamily="34" charset="0"/>
              <a:cs typeface="Arial" panose="020B0604020202020204" pitchFamily="34" charset="0"/>
            </a:rPr>
            <a:t>Megfázás, influenza </a:t>
          </a:r>
          <a:r>
            <a:rPr lang="hu-HU" sz="2400" b="0" dirty="0">
              <a:solidFill>
                <a:schemeClr val="bg1"/>
              </a:solidFill>
              <a:latin typeface="Arial" panose="020B0604020202020204" pitchFamily="34" charset="0"/>
              <a:cs typeface="Arial" panose="020B0604020202020204" pitchFamily="34" charset="0"/>
            </a:rPr>
            <a:t>esetén nem szabad dolgozni menni.</a:t>
          </a:r>
        </a:p>
        <a:p>
          <a:r>
            <a:rPr lang="hu-HU" sz="2400" b="0" dirty="0">
              <a:solidFill>
                <a:schemeClr val="bg1"/>
              </a:solidFill>
              <a:latin typeface="Arial" panose="020B0604020202020204" pitchFamily="34" charset="0"/>
              <a:cs typeface="Arial" panose="020B0604020202020204" pitchFamily="34" charset="0"/>
            </a:rPr>
            <a:t>Ha meggyógyultunk, akkor mehetünk újra dolgozni.</a:t>
          </a:r>
        </a:p>
      </dgm:t>
    </dgm:pt>
    <dgm:pt modelId="{CF462C64-E96E-44E2-9113-5245539A1C1D}" type="parTrans" cxnId="{2E5FA6EF-05D1-4AC5-A728-DFF3BE26FC9F}">
      <dgm:prSet/>
      <dgm:spPr/>
      <dgm:t>
        <a:bodyPr/>
        <a:lstStyle/>
        <a:p>
          <a:endParaRPr lang="hu-HU" sz="2400" b="0">
            <a:solidFill>
              <a:schemeClr val="bg2"/>
            </a:solidFill>
          </a:endParaRPr>
        </a:p>
      </dgm:t>
    </dgm:pt>
    <dgm:pt modelId="{7AED3C8F-D4B7-479E-B6A5-C7FE00E8BAB5}" type="sibTrans" cxnId="{2E5FA6EF-05D1-4AC5-A728-DFF3BE26FC9F}">
      <dgm:prSet/>
      <dgm:spPr/>
      <dgm:t>
        <a:bodyPr/>
        <a:lstStyle/>
        <a:p>
          <a:endParaRPr lang="hu-HU" sz="2400" b="0">
            <a:solidFill>
              <a:schemeClr val="bg2"/>
            </a:solidFill>
          </a:endParaRPr>
        </a:p>
      </dgm:t>
    </dgm:pt>
    <dgm:pt modelId="{EAFA240B-595A-40CE-8354-6EF37209D5F5}">
      <dgm:prSet custT="1"/>
      <dgm:spPr>
        <a:noFill/>
        <a:ln>
          <a:noFill/>
        </a:ln>
      </dgm:spPr>
      <dgm:t>
        <a:bodyPr/>
        <a:lstStyle/>
        <a:p>
          <a:r>
            <a:rPr lang="hu-HU" sz="2400" b="0" dirty="0">
              <a:solidFill>
                <a:schemeClr val="bg1"/>
              </a:solidFill>
              <a:latin typeface="Arial" panose="020B0604020202020204" pitchFamily="34" charset="0"/>
              <a:cs typeface="Arial" panose="020B0604020202020204" pitchFamily="34" charset="0"/>
            </a:rPr>
            <a:t>Ha </a:t>
          </a:r>
          <a:r>
            <a:rPr lang="hu-HU" sz="2400" b="1" dirty="0">
              <a:solidFill>
                <a:schemeClr val="bg1"/>
              </a:solidFill>
              <a:latin typeface="Arial" panose="020B0604020202020204" pitchFamily="34" charset="0"/>
              <a:cs typeface="Arial" panose="020B0604020202020204" pitchFamily="34" charset="0"/>
            </a:rPr>
            <a:t>fertőző betegségünk van, </a:t>
          </a:r>
          <a:r>
            <a:rPr lang="hu-HU" sz="2400" b="0" dirty="0">
              <a:solidFill>
                <a:schemeClr val="bg1"/>
              </a:solidFill>
              <a:latin typeface="Arial" panose="020B0604020202020204" pitchFamily="34" charset="0"/>
              <a:cs typeface="Arial" panose="020B0604020202020204" pitchFamily="34" charset="0"/>
            </a:rPr>
            <a:t>egyáltalán nem dolgozhatunk élelmiszerrel.</a:t>
          </a:r>
        </a:p>
        <a:p>
          <a:r>
            <a:rPr lang="hu-HU" sz="2400" b="0" dirty="0">
              <a:solidFill>
                <a:schemeClr val="bg1"/>
              </a:solidFill>
              <a:latin typeface="Arial" panose="020B0604020202020204" pitchFamily="34" charset="0"/>
              <a:cs typeface="Arial" panose="020B0604020202020204" pitchFamily="34" charset="0"/>
            </a:rPr>
            <a:t>Ha nem is látszik rajtunk a betegség, megfertőzhetünk másokat.</a:t>
          </a:r>
        </a:p>
      </dgm:t>
    </dgm:pt>
    <dgm:pt modelId="{C3226B7D-411D-4A59-93BA-1D7FA60626EC}" type="parTrans" cxnId="{5F375AC7-2A52-47DD-B779-348AE7466503}">
      <dgm:prSet/>
      <dgm:spPr/>
      <dgm:t>
        <a:bodyPr/>
        <a:lstStyle/>
        <a:p>
          <a:endParaRPr lang="hu-HU" sz="2400" b="0">
            <a:solidFill>
              <a:schemeClr val="bg2"/>
            </a:solidFill>
          </a:endParaRPr>
        </a:p>
      </dgm:t>
    </dgm:pt>
    <dgm:pt modelId="{4CFA37CB-48A7-4907-87F0-70A3075C154F}" type="sibTrans" cxnId="{5F375AC7-2A52-47DD-B779-348AE7466503}">
      <dgm:prSet/>
      <dgm:spPr/>
      <dgm:t>
        <a:bodyPr/>
        <a:lstStyle/>
        <a:p>
          <a:endParaRPr lang="hu-HU" sz="2400" b="0">
            <a:solidFill>
              <a:schemeClr val="bg2"/>
            </a:solidFill>
          </a:endParaRPr>
        </a:p>
      </dgm:t>
    </dgm:pt>
    <dgm:pt modelId="{08BC7442-5950-4F8C-9EE7-121500E20CD3}" type="pres">
      <dgm:prSet presAssocID="{653BE9F5-F43D-4E32-9E83-C035FC99C8F0}" presName="linear" presStyleCnt="0">
        <dgm:presLayoutVars>
          <dgm:dir/>
          <dgm:resizeHandles val="exact"/>
        </dgm:presLayoutVars>
      </dgm:prSet>
      <dgm:spPr/>
      <dgm:t>
        <a:bodyPr/>
        <a:lstStyle/>
        <a:p>
          <a:endParaRPr lang="hu-HU"/>
        </a:p>
      </dgm:t>
    </dgm:pt>
    <dgm:pt modelId="{384746C1-017E-4A7D-AC6B-E72CC8D4F643}" type="pres">
      <dgm:prSet presAssocID="{07DD6F10-AD8D-4791-B2CB-2D15BCA4215B}" presName="comp" presStyleCnt="0"/>
      <dgm:spPr/>
    </dgm:pt>
    <dgm:pt modelId="{B8E487FE-1A6E-4987-863F-A11D4B6634D9}" type="pres">
      <dgm:prSet presAssocID="{07DD6F10-AD8D-4791-B2CB-2D15BCA4215B}" presName="box" presStyleLbl="node1" presStyleIdx="0" presStyleCnt="3" custLinFactNeighborX="78"/>
      <dgm:spPr/>
      <dgm:t>
        <a:bodyPr/>
        <a:lstStyle/>
        <a:p>
          <a:endParaRPr lang="hu-HU"/>
        </a:p>
      </dgm:t>
    </dgm:pt>
    <dgm:pt modelId="{7FBBB02B-F8D9-4FB2-8BE7-97454F359CBE}" type="pres">
      <dgm:prSet presAssocID="{07DD6F10-AD8D-4791-B2CB-2D15BCA4215B}" presName="img" presStyleLbl="fgImgPlace1" presStyleIdx="0" presStyleCnt="3" custScaleX="61832"/>
      <dgm:spPr>
        <a:blipFill rotWithShape="1">
          <a:blip xmlns:r="http://schemas.openxmlformats.org/officeDocument/2006/relationships" r:embed="rId1"/>
          <a:stretch>
            <a:fillRect/>
          </a:stretch>
        </a:blipFill>
      </dgm:spPr>
    </dgm:pt>
    <dgm:pt modelId="{CCD2D03B-CA24-468E-9CC8-BF67BC6EAE8D}" type="pres">
      <dgm:prSet presAssocID="{07DD6F10-AD8D-4791-B2CB-2D15BCA4215B}" presName="text" presStyleLbl="node1" presStyleIdx="0" presStyleCnt="3">
        <dgm:presLayoutVars>
          <dgm:bulletEnabled val="1"/>
        </dgm:presLayoutVars>
      </dgm:prSet>
      <dgm:spPr/>
      <dgm:t>
        <a:bodyPr/>
        <a:lstStyle/>
        <a:p>
          <a:endParaRPr lang="hu-HU"/>
        </a:p>
      </dgm:t>
    </dgm:pt>
    <dgm:pt modelId="{0EB8C09B-BA14-452A-B68E-1E0AF170FBCC}" type="pres">
      <dgm:prSet presAssocID="{F76010D9-8E1E-4617-864B-8462BE652B64}" presName="spacer" presStyleCnt="0"/>
      <dgm:spPr/>
    </dgm:pt>
    <dgm:pt modelId="{6155DF3F-050B-4573-A36D-C24CEB960CB5}" type="pres">
      <dgm:prSet presAssocID="{06C64E2B-E4B9-47C2-BC46-4BB223304D89}" presName="comp" presStyleCnt="0"/>
      <dgm:spPr/>
    </dgm:pt>
    <dgm:pt modelId="{488D99E7-5CF2-470A-B710-A6A2EE5971FE}" type="pres">
      <dgm:prSet presAssocID="{06C64E2B-E4B9-47C2-BC46-4BB223304D89}" presName="box" presStyleLbl="node1" presStyleIdx="1" presStyleCnt="3" custLinFactNeighborY="-2024"/>
      <dgm:spPr/>
      <dgm:t>
        <a:bodyPr/>
        <a:lstStyle/>
        <a:p>
          <a:endParaRPr lang="hu-HU"/>
        </a:p>
      </dgm:t>
    </dgm:pt>
    <dgm:pt modelId="{6D2E0C5E-8915-450A-BD4F-912709EDDB3A}" type="pres">
      <dgm:prSet presAssocID="{06C64E2B-E4B9-47C2-BC46-4BB223304D89}" presName="img" presStyleLbl="fgImgPlace1" presStyleIdx="1" presStyleCnt="3" custScaleX="61832"/>
      <dgm:spPr>
        <a:blipFill rotWithShape="1">
          <a:blip xmlns:r="http://schemas.openxmlformats.org/officeDocument/2006/relationships" r:embed="rId2"/>
          <a:stretch>
            <a:fillRect/>
          </a:stretch>
        </a:blipFill>
      </dgm:spPr>
    </dgm:pt>
    <dgm:pt modelId="{8A2ACD80-DA3F-401E-BEE8-4C999C157029}" type="pres">
      <dgm:prSet presAssocID="{06C64E2B-E4B9-47C2-BC46-4BB223304D89}" presName="text" presStyleLbl="node1" presStyleIdx="1" presStyleCnt="3">
        <dgm:presLayoutVars>
          <dgm:bulletEnabled val="1"/>
        </dgm:presLayoutVars>
      </dgm:prSet>
      <dgm:spPr/>
      <dgm:t>
        <a:bodyPr/>
        <a:lstStyle/>
        <a:p>
          <a:endParaRPr lang="hu-HU"/>
        </a:p>
      </dgm:t>
    </dgm:pt>
    <dgm:pt modelId="{716D2922-1266-41C1-B4E2-92897BB8BB05}" type="pres">
      <dgm:prSet presAssocID="{7AED3C8F-D4B7-479E-B6A5-C7FE00E8BAB5}" presName="spacer" presStyleCnt="0"/>
      <dgm:spPr/>
    </dgm:pt>
    <dgm:pt modelId="{7866EFA6-9138-4E65-9F10-673FF5EE73A5}" type="pres">
      <dgm:prSet presAssocID="{EAFA240B-595A-40CE-8354-6EF37209D5F5}" presName="comp" presStyleCnt="0"/>
      <dgm:spPr/>
    </dgm:pt>
    <dgm:pt modelId="{37B192D2-9DAF-4E7A-9B20-B8CED03EE2D6}" type="pres">
      <dgm:prSet presAssocID="{EAFA240B-595A-40CE-8354-6EF37209D5F5}" presName="box" presStyleLbl="node1" presStyleIdx="2" presStyleCnt="3"/>
      <dgm:spPr/>
      <dgm:t>
        <a:bodyPr/>
        <a:lstStyle/>
        <a:p>
          <a:endParaRPr lang="hu-HU"/>
        </a:p>
      </dgm:t>
    </dgm:pt>
    <dgm:pt modelId="{F8159ACD-8A0F-45ED-9E37-F2BB56129BB1}" type="pres">
      <dgm:prSet presAssocID="{EAFA240B-595A-40CE-8354-6EF37209D5F5}" presName="img" presStyleLbl="fgImgPlace1" presStyleIdx="2" presStyleCnt="3" custScaleX="61832"/>
      <dgm:spPr>
        <a:blipFill rotWithShape="1">
          <a:blip xmlns:r="http://schemas.openxmlformats.org/officeDocument/2006/relationships" r:embed="rId3"/>
          <a:stretch>
            <a:fillRect/>
          </a:stretch>
        </a:blipFill>
      </dgm:spPr>
    </dgm:pt>
    <dgm:pt modelId="{549A71C2-ACE1-45E1-958B-E2A79170DD99}" type="pres">
      <dgm:prSet presAssocID="{EAFA240B-595A-40CE-8354-6EF37209D5F5}" presName="text" presStyleLbl="node1" presStyleIdx="2" presStyleCnt="3">
        <dgm:presLayoutVars>
          <dgm:bulletEnabled val="1"/>
        </dgm:presLayoutVars>
      </dgm:prSet>
      <dgm:spPr/>
      <dgm:t>
        <a:bodyPr/>
        <a:lstStyle/>
        <a:p>
          <a:endParaRPr lang="hu-HU"/>
        </a:p>
      </dgm:t>
    </dgm:pt>
  </dgm:ptLst>
  <dgm:cxnLst>
    <dgm:cxn modelId="{8ACA41A8-63FA-41AF-8FCB-24AEAC4DC525}" type="presOf" srcId="{06C64E2B-E4B9-47C2-BC46-4BB223304D89}" destId="{488D99E7-5CF2-470A-B710-A6A2EE5971FE}" srcOrd="0" destOrd="0" presId="urn:microsoft.com/office/officeart/2005/8/layout/vList4#1"/>
    <dgm:cxn modelId="{2E5FA6EF-05D1-4AC5-A728-DFF3BE26FC9F}" srcId="{653BE9F5-F43D-4E32-9E83-C035FC99C8F0}" destId="{06C64E2B-E4B9-47C2-BC46-4BB223304D89}" srcOrd="1" destOrd="0" parTransId="{CF462C64-E96E-44E2-9113-5245539A1C1D}" sibTransId="{7AED3C8F-D4B7-479E-B6A5-C7FE00E8BAB5}"/>
    <dgm:cxn modelId="{E1EBC466-3AA1-477D-9B80-B84E45798C04}" type="presOf" srcId="{EAFA240B-595A-40CE-8354-6EF37209D5F5}" destId="{37B192D2-9DAF-4E7A-9B20-B8CED03EE2D6}" srcOrd="0" destOrd="0" presId="urn:microsoft.com/office/officeart/2005/8/layout/vList4#1"/>
    <dgm:cxn modelId="{9686735D-431D-48DE-90DB-F65307277C10}" type="presOf" srcId="{07DD6F10-AD8D-4791-B2CB-2D15BCA4215B}" destId="{B8E487FE-1A6E-4987-863F-A11D4B6634D9}" srcOrd="0" destOrd="0" presId="urn:microsoft.com/office/officeart/2005/8/layout/vList4#1"/>
    <dgm:cxn modelId="{62D931AD-3277-44FA-9107-43757CF5F069}" type="presOf" srcId="{653BE9F5-F43D-4E32-9E83-C035FC99C8F0}" destId="{08BC7442-5950-4F8C-9EE7-121500E20CD3}" srcOrd="0" destOrd="0" presId="urn:microsoft.com/office/officeart/2005/8/layout/vList4#1"/>
    <dgm:cxn modelId="{054477FB-47D5-4BB9-A02C-708EAABA6539}" type="presOf" srcId="{EAFA240B-595A-40CE-8354-6EF37209D5F5}" destId="{549A71C2-ACE1-45E1-958B-E2A79170DD99}" srcOrd="1" destOrd="0" presId="urn:microsoft.com/office/officeart/2005/8/layout/vList4#1"/>
    <dgm:cxn modelId="{AE8E98D9-7F9D-425C-9F76-743708257BE4}" type="presOf" srcId="{06C64E2B-E4B9-47C2-BC46-4BB223304D89}" destId="{8A2ACD80-DA3F-401E-BEE8-4C999C157029}" srcOrd="1" destOrd="0" presId="urn:microsoft.com/office/officeart/2005/8/layout/vList4#1"/>
    <dgm:cxn modelId="{5F375AC7-2A52-47DD-B779-348AE7466503}" srcId="{653BE9F5-F43D-4E32-9E83-C035FC99C8F0}" destId="{EAFA240B-595A-40CE-8354-6EF37209D5F5}" srcOrd="2" destOrd="0" parTransId="{C3226B7D-411D-4A59-93BA-1D7FA60626EC}" sibTransId="{4CFA37CB-48A7-4907-87F0-70A3075C154F}"/>
    <dgm:cxn modelId="{39475070-0F90-4550-949F-810B35619127}" type="presOf" srcId="{07DD6F10-AD8D-4791-B2CB-2D15BCA4215B}" destId="{CCD2D03B-CA24-468E-9CC8-BF67BC6EAE8D}" srcOrd="1" destOrd="0" presId="urn:microsoft.com/office/officeart/2005/8/layout/vList4#1"/>
    <dgm:cxn modelId="{DC962AA8-E8D0-4AEC-A7DC-6E6EBFD5F8E9}" srcId="{653BE9F5-F43D-4E32-9E83-C035FC99C8F0}" destId="{07DD6F10-AD8D-4791-B2CB-2D15BCA4215B}" srcOrd="0" destOrd="0" parTransId="{FCCA1A99-C8FF-4179-B02E-BDAFE7E7D092}" sibTransId="{F76010D9-8E1E-4617-864B-8462BE652B64}"/>
    <dgm:cxn modelId="{DF404F7D-B967-4900-BF71-95E81E9CDB02}" type="presParOf" srcId="{08BC7442-5950-4F8C-9EE7-121500E20CD3}" destId="{384746C1-017E-4A7D-AC6B-E72CC8D4F643}" srcOrd="0" destOrd="0" presId="urn:microsoft.com/office/officeart/2005/8/layout/vList4#1"/>
    <dgm:cxn modelId="{9C804B9A-E55B-4D29-9889-8DF0EC360E55}" type="presParOf" srcId="{384746C1-017E-4A7D-AC6B-E72CC8D4F643}" destId="{B8E487FE-1A6E-4987-863F-A11D4B6634D9}" srcOrd="0" destOrd="0" presId="urn:microsoft.com/office/officeart/2005/8/layout/vList4#1"/>
    <dgm:cxn modelId="{5AC8CA99-C644-4FED-AD5A-E62470EB569E}" type="presParOf" srcId="{384746C1-017E-4A7D-AC6B-E72CC8D4F643}" destId="{7FBBB02B-F8D9-4FB2-8BE7-97454F359CBE}" srcOrd="1" destOrd="0" presId="urn:microsoft.com/office/officeart/2005/8/layout/vList4#1"/>
    <dgm:cxn modelId="{F8F0E505-B473-49F8-AC35-785A5A4C5189}" type="presParOf" srcId="{384746C1-017E-4A7D-AC6B-E72CC8D4F643}" destId="{CCD2D03B-CA24-468E-9CC8-BF67BC6EAE8D}" srcOrd="2" destOrd="0" presId="urn:microsoft.com/office/officeart/2005/8/layout/vList4#1"/>
    <dgm:cxn modelId="{B234051E-B8F3-4AD5-B645-24C21395373F}" type="presParOf" srcId="{08BC7442-5950-4F8C-9EE7-121500E20CD3}" destId="{0EB8C09B-BA14-452A-B68E-1E0AF170FBCC}" srcOrd="1" destOrd="0" presId="urn:microsoft.com/office/officeart/2005/8/layout/vList4#1"/>
    <dgm:cxn modelId="{FD9ECF08-28A0-45A3-9212-E07582A4A347}" type="presParOf" srcId="{08BC7442-5950-4F8C-9EE7-121500E20CD3}" destId="{6155DF3F-050B-4573-A36D-C24CEB960CB5}" srcOrd="2" destOrd="0" presId="urn:microsoft.com/office/officeart/2005/8/layout/vList4#1"/>
    <dgm:cxn modelId="{612CC4D8-B455-4F54-A653-8B5D731AEAAA}" type="presParOf" srcId="{6155DF3F-050B-4573-A36D-C24CEB960CB5}" destId="{488D99E7-5CF2-470A-B710-A6A2EE5971FE}" srcOrd="0" destOrd="0" presId="urn:microsoft.com/office/officeart/2005/8/layout/vList4#1"/>
    <dgm:cxn modelId="{AD9A5685-5C8A-44D9-8B62-205F3404A8BD}" type="presParOf" srcId="{6155DF3F-050B-4573-A36D-C24CEB960CB5}" destId="{6D2E0C5E-8915-450A-BD4F-912709EDDB3A}" srcOrd="1" destOrd="0" presId="urn:microsoft.com/office/officeart/2005/8/layout/vList4#1"/>
    <dgm:cxn modelId="{37A57828-8DD1-407D-9A1A-A7C74B49BA10}" type="presParOf" srcId="{6155DF3F-050B-4573-A36D-C24CEB960CB5}" destId="{8A2ACD80-DA3F-401E-BEE8-4C999C157029}" srcOrd="2" destOrd="0" presId="urn:microsoft.com/office/officeart/2005/8/layout/vList4#1"/>
    <dgm:cxn modelId="{1220A473-8C7B-40A9-B15B-7AF6AB8F78AF}" type="presParOf" srcId="{08BC7442-5950-4F8C-9EE7-121500E20CD3}" destId="{716D2922-1266-41C1-B4E2-92897BB8BB05}" srcOrd="3" destOrd="0" presId="urn:microsoft.com/office/officeart/2005/8/layout/vList4#1"/>
    <dgm:cxn modelId="{B4F9B947-4B93-4788-B75B-DD2281B6F80E}" type="presParOf" srcId="{08BC7442-5950-4F8C-9EE7-121500E20CD3}" destId="{7866EFA6-9138-4E65-9F10-673FF5EE73A5}" srcOrd="4" destOrd="0" presId="urn:microsoft.com/office/officeart/2005/8/layout/vList4#1"/>
    <dgm:cxn modelId="{CF0A4FA9-9379-46C7-B98F-F945FCE8F58E}" type="presParOf" srcId="{7866EFA6-9138-4E65-9F10-673FF5EE73A5}" destId="{37B192D2-9DAF-4E7A-9B20-B8CED03EE2D6}" srcOrd="0" destOrd="0" presId="urn:microsoft.com/office/officeart/2005/8/layout/vList4#1"/>
    <dgm:cxn modelId="{FD9A15C3-1240-48B9-BCBD-1772E6E7123E}" type="presParOf" srcId="{7866EFA6-9138-4E65-9F10-673FF5EE73A5}" destId="{F8159ACD-8A0F-45ED-9E37-F2BB56129BB1}" srcOrd="1" destOrd="0" presId="urn:microsoft.com/office/officeart/2005/8/layout/vList4#1"/>
    <dgm:cxn modelId="{116328A1-3793-44F3-8956-3B6B092F0AD3}" type="presParOf" srcId="{7866EFA6-9138-4E65-9F10-673FF5EE73A5}" destId="{549A71C2-ACE1-45E1-958B-E2A79170DD99}" srcOrd="2" destOrd="0" presId="urn:microsoft.com/office/officeart/2005/8/layout/vList4#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1A358DE-11ED-4FDB-B92A-508C22CB52EB}" type="doc">
      <dgm:prSet loTypeId="urn:microsoft.com/office/officeart/2008/layout/VerticalCurvedList" loCatId="list" qsTypeId="urn:microsoft.com/office/officeart/2005/8/quickstyle/simple3" qsCatId="simple" csTypeId="urn:microsoft.com/office/officeart/2005/8/colors/accent2_1" csCatId="accent2" phldr="1"/>
      <dgm:spPr/>
      <dgm:t>
        <a:bodyPr/>
        <a:lstStyle/>
        <a:p>
          <a:endParaRPr lang="hu-HU"/>
        </a:p>
      </dgm:t>
    </dgm:pt>
    <dgm:pt modelId="{A5833271-3D72-4C77-AC09-8CB848686C81}">
      <dgm:prSet custT="1"/>
      <dgm:spPr>
        <a:noFill/>
        <a:ln>
          <a:noFill/>
        </a:ln>
      </dgm:spPr>
      <dgm:t>
        <a:bodyPr/>
        <a:lstStyle/>
        <a:p>
          <a:r>
            <a:rPr lang="hu-HU" sz="2400" dirty="0">
              <a:solidFill>
                <a:schemeClr val="bg1"/>
              </a:solidFill>
              <a:latin typeface="Arial" panose="020B0604020202020204" pitchFamily="34" charset="0"/>
              <a:cs typeface="Arial" panose="020B0604020202020204" pitchFamily="34" charset="0"/>
            </a:rPr>
            <a:t>Az utcai és a munkahelyi ruhát </a:t>
          </a:r>
          <a:r>
            <a:rPr lang="hu-HU" sz="2400" b="1" dirty="0">
              <a:solidFill>
                <a:schemeClr val="bg1"/>
              </a:solidFill>
              <a:latin typeface="Arial" panose="020B0604020202020204" pitchFamily="34" charset="0"/>
              <a:cs typeface="Arial" panose="020B0604020202020204" pitchFamily="34" charset="0"/>
            </a:rPr>
            <a:t>külön polcon, vagy külön szekrényben kell tárolni</a:t>
          </a:r>
          <a:r>
            <a:rPr lang="hu-HU" sz="2400" dirty="0">
              <a:solidFill>
                <a:schemeClr val="bg1"/>
              </a:solidFill>
              <a:latin typeface="Arial" panose="020B0604020202020204" pitchFamily="34" charset="0"/>
              <a:cs typeface="Arial" panose="020B0604020202020204" pitchFamily="34" charset="0"/>
            </a:rPr>
            <a:t>.</a:t>
          </a:r>
        </a:p>
      </dgm:t>
    </dgm:pt>
    <dgm:pt modelId="{8256A95C-5562-4D36-88DC-EB0CF017FFD7}" type="parTrans" cxnId="{1422AEB3-FB1F-44D7-A3CD-F4E5EE183A90}">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AFF08694-D414-4CF4-BC9D-C2FC3ADBC89D}" type="sibTrans" cxnId="{1422AEB3-FB1F-44D7-A3CD-F4E5EE183A90}">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AADC381B-A8C2-4ADC-A166-02A36C96E276}">
      <dgm:prSet custT="1"/>
      <dgm:spPr>
        <a:noFill/>
        <a:ln>
          <a:noFill/>
        </a:ln>
      </dgm:spPr>
      <dgm:t>
        <a:bodyPr/>
        <a:lstStyle/>
        <a:p>
          <a:r>
            <a:rPr lang="hu-HU" sz="2400" b="1" dirty="0">
              <a:solidFill>
                <a:schemeClr val="bg1"/>
              </a:solidFill>
              <a:latin typeface="Arial" panose="020B0604020202020204" pitchFamily="34" charset="0"/>
              <a:cs typeface="Arial" panose="020B0604020202020204" pitchFamily="34" charset="0"/>
            </a:rPr>
            <a:t>Külön-külön ruha kell a konyhai munkához és a takarításhoz</a:t>
          </a:r>
          <a:r>
            <a:rPr lang="hu-HU" sz="2400" dirty="0">
              <a:solidFill>
                <a:schemeClr val="bg1"/>
              </a:solidFill>
              <a:latin typeface="Arial" panose="020B0604020202020204" pitchFamily="34" charset="0"/>
              <a:cs typeface="Arial" panose="020B0604020202020204" pitchFamily="34" charset="0"/>
            </a:rPr>
            <a:t>. </a:t>
          </a:r>
          <a:br>
            <a:rPr lang="hu-HU" sz="2400" dirty="0">
              <a:solidFill>
                <a:schemeClr val="bg1"/>
              </a:solidFill>
              <a:latin typeface="Arial" panose="020B0604020202020204" pitchFamily="34" charset="0"/>
              <a:cs typeface="Arial" panose="020B0604020202020204" pitchFamily="34" charset="0"/>
            </a:rPr>
          </a:br>
          <a:r>
            <a:rPr lang="hu-HU" sz="2400" dirty="0">
              <a:solidFill>
                <a:schemeClr val="bg1"/>
              </a:solidFill>
              <a:latin typeface="Arial" panose="020B0604020202020204" pitchFamily="34" charset="0"/>
              <a:cs typeface="Arial" panose="020B0604020202020204" pitchFamily="34" charset="0"/>
            </a:rPr>
            <a:t>A két munka között át kell öltözni.</a:t>
          </a:r>
        </a:p>
      </dgm:t>
    </dgm:pt>
    <dgm:pt modelId="{1DEF2A18-6963-4E8F-917D-14FE4DCEC1FA}" type="parTrans" cxnId="{C48D6C21-6DC8-419D-98C4-81B447117E5F}">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8C8A1B25-717C-4BFA-8DAE-8711621FC4D5}" type="sibTrans" cxnId="{C48D6C21-6DC8-419D-98C4-81B447117E5F}">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0FB05159-D521-4BD5-A063-45272DEFCBF1}">
      <dgm:prSet custT="1"/>
      <dgm:spPr>
        <a:noFill/>
        <a:ln>
          <a:noFill/>
        </a:ln>
      </dgm:spPr>
      <dgm:t>
        <a:bodyPr/>
        <a:lstStyle/>
        <a:p>
          <a:r>
            <a:rPr lang="hu-HU" sz="2400" dirty="0">
              <a:solidFill>
                <a:schemeClr val="bg1"/>
              </a:solidFill>
              <a:latin typeface="Arial" panose="020B0604020202020204" pitchFamily="34" charset="0"/>
              <a:cs typeface="Arial" panose="020B0604020202020204" pitchFamily="34" charset="0"/>
            </a:rPr>
            <a:t>Konyhai munka során </a:t>
          </a:r>
          <a:r>
            <a:rPr lang="hu-HU" sz="2400" b="1" dirty="0">
              <a:solidFill>
                <a:schemeClr val="bg1"/>
              </a:solidFill>
              <a:latin typeface="Arial" panose="020B0604020202020204" pitchFamily="34" charset="0"/>
              <a:cs typeface="Arial" panose="020B0604020202020204" pitchFamily="34" charset="0"/>
            </a:rPr>
            <a:t>a hosszú hajat mindig össze kell kötni</a:t>
          </a:r>
          <a:r>
            <a:rPr lang="hu-HU" sz="2400" dirty="0">
              <a:solidFill>
                <a:schemeClr val="bg1"/>
              </a:solidFill>
              <a:latin typeface="Arial" panose="020B0604020202020204" pitchFamily="34" charset="0"/>
              <a:cs typeface="Arial" panose="020B0604020202020204" pitchFamily="34" charset="0"/>
            </a:rPr>
            <a:t>. </a:t>
          </a:r>
          <a:br>
            <a:rPr lang="hu-HU" sz="2400" dirty="0">
              <a:solidFill>
                <a:schemeClr val="bg1"/>
              </a:solidFill>
              <a:latin typeface="Arial" panose="020B0604020202020204" pitchFamily="34" charset="0"/>
              <a:cs typeface="Arial" panose="020B0604020202020204" pitchFamily="34" charset="0"/>
            </a:rPr>
          </a:br>
          <a:r>
            <a:rPr lang="hu-HU" sz="2400" dirty="0">
              <a:solidFill>
                <a:schemeClr val="bg1"/>
              </a:solidFill>
              <a:latin typeface="Arial" panose="020B0604020202020204" pitchFamily="34" charset="0"/>
              <a:cs typeface="Arial" panose="020B0604020202020204" pitchFamily="34" charset="0"/>
            </a:rPr>
            <a:t>A hajszálak nem lóghatnak ki a sapka alól.</a:t>
          </a:r>
        </a:p>
      </dgm:t>
    </dgm:pt>
    <dgm:pt modelId="{DADAD3A2-3E05-4700-8E4B-51EA4E02F20C}" type="parTrans" cxnId="{0103E82B-BC10-4BF3-84E9-C4FEC6075D72}">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2ADEEC27-DD14-45B8-9455-ABDDF628EC2F}" type="sibTrans" cxnId="{0103E82B-BC10-4BF3-84E9-C4FEC6075D72}">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DABB4674-9020-4354-9CE3-5A17E2ADD520}" type="pres">
      <dgm:prSet presAssocID="{31A358DE-11ED-4FDB-B92A-508C22CB52EB}" presName="Name0" presStyleCnt="0">
        <dgm:presLayoutVars>
          <dgm:chMax val="7"/>
          <dgm:chPref val="7"/>
          <dgm:dir/>
        </dgm:presLayoutVars>
      </dgm:prSet>
      <dgm:spPr/>
      <dgm:t>
        <a:bodyPr/>
        <a:lstStyle/>
        <a:p>
          <a:endParaRPr lang="hu-HU"/>
        </a:p>
      </dgm:t>
    </dgm:pt>
    <dgm:pt modelId="{B176C8EF-ADA9-4D8E-B1EB-80310B345979}" type="pres">
      <dgm:prSet presAssocID="{31A358DE-11ED-4FDB-B92A-508C22CB52EB}" presName="Name1" presStyleCnt="0"/>
      <dgm:spPr/>
    </dgm:pt>
    <dgm:pt modelId="{3A4769E7-D151-48AE-8AB8-0F3F88A103E2}" type="pres">
      <dgm:prSet presAssocID="{31A358DE-11ED-4FDB-B92A-508C22CB52EB}" presName="cycle" presStyleCnt="0"/>
      <dgm:spPr/>
    </dgm:pt>
    <dgm:pt modelId="{3498816D-6C51-4575-A22C-DC91625BF97C}" type="pres">
      <dgm:prSet presAssocID="{31A358DE-11ED-4FDB-B92A-508C22CB52EB}" presName="srcNode" presStyleLbl="node1" presStyleIdx="0" presStyleCnt="3"/>
      <dgm:spPr/>
    </dgm:pt>
    <dgm:pt modelId="{4D88EB18-D833-480D-AA0D-80F766DBCF96}" type="pres">
      <dgm:prSet presAssocID="{31A358DE-11ED-4FDB-B92A-508C22CB52EB}" presName="conn" presStyleLbl="parChTrans1D2" presStyleIdx="0" presStyleCnt="1"/>
      <dgm:spPr/>
      <dgm:t>
        <a:bodyPr/>
        <a:lstStyle/>
        <a:p>
          <a:endParaRPr lang="hu-HU"/>
        </a:p>
      </dgm:t>
    </dgm:pt>
    <dgm:pt modelId="{B3CDCF6C-EFF6-44E3-BC14-E31CD3682DDF}" type="pres">
      <dgm:prSet presAssocID="{31A358DE-11ED-4FDB-B92A-508C22CB52EB}" presName="extraNode" presStyleLbl="node1" presStyleIdx="0" presStyleCnt="3"/>
      <dgm:spPr/>
    </dgm:pt>
    <dgm:pt modelId="{66AEDE5F-7B5F-4B4D-8042-B42227E3AF92}" type="pres">
      <dgm:prSet presAssocID="{31A358DE-11ED-4FDB-B92A-508C22CB52EB}" presName="dstNode" presStyleLbl="node1" presStyleIdx="0" presStyleCnt="3"/>
      <dgm:spPr/>
    </dgm:pt>
    <dgm:pt modelId="{67F8F7D6-DA11-4E7B-83AD-0D608CAEBA60}" type="pres">
      <dgm:prSet presAssocID="{A5833271-3D72-4C77-AC09-8CB848686C81}" presName="text_1" presStyleLbl="node1" presStyleIdx="0" presStyleCnt="3">
        <dgm:presLayoutVars>
          <dgm:bulletEnabled val="1"/>
        </dgm:presLayoutVars>
      </dgm:prSet>
      <dgm:spPr/>
      <dgm:t>
        <a:bodyPr/>
        <a:lstStyle/>
        <a:p>
          <a:endParaRPr lang="hu-HU"/>
        </a:p>
      </dgm:t>
    </dgm:pt>
    <dgm:pt modelId="{BDAE251F-0724-4671-AEFF-B43F6431465E}" type="pres">
      <dgm:prSet presAssocID="{A5833271-3D72-4C77-AC09-8CB848686C81}" presName="accent_1" presStyleCnt="0"/>
      <dgm:spPr/>
    </dgm:pt>
    <dgm:pt modelId="{570403FF-06B0-4A64-BC53-FE27C3DEAFC0}" type="pres">
      <dgm:prSet presAssocID="{A5833271-3D72-4C77-AC09-8CB848686C81}" presName="accentRepeatNode" presStyleLbl="solidFgAcc1" presStyleIdx="0" presStyleCnt="3"/>
      <dgm:spPr/>
    </dgm:pt>
    <dgm:pt modelId="{9304DC5A-59CB-4F26-9D46-B59E19512167}" type="pres">
      <dgm:prSet presAssocID="{AADC381B-A8C2-4ADC-A166-02A36C96E276}" presName="text_2" presStyleLbl="node1" presStyleIdx="1" presStyleCnt="3">
        <dgm:presLayoutVars>
          <dgm:bulletEnabled val="1"/>
        </dgm:presLayoutVars>
      </dgm:prSet>
      <dgm:spPr/>
      <dgm:t>
        <a:bodyPr/>
        <a:lstStyle/>
        <a:p>
          <a:endParaRPr lang="hu-HU"/>
        </a:p>
      </dgm:t>
    </dgm:pt>
    <dgm:pt modelId="{8FD53BC4-56C7-42BB-81BB-CFBFE4E5CE12}" type="pres">
      <dgm:prSet presAssocID="{AADC381B-A8C2-4ADC-A166-02A36C96E276}" presName="accent_2" presStyleCnt="0"/>
      <dgm:spPr/>
    </dgm:pt>
    <dgm:pt modelId="{CAC56184-1FEF-4CA5-956A-6BCC6617D285}" type="pres">
      <dgm:prSet presAssocID="{AADC381B-A8C2-4ADC-A166-02A36C96E276}" presName="accentRepeatNode" presStyleLbl="solidFgAcc1" presStyleIdx="1" presStyleCnt="3"/>
      <dgm:spPr/>
    </dgm:pt>
    <dgm:pt modelId="{1D52E96F-94FC-4472-B219-7C5E347B73E1}" type="pres">
      <dgm:prSet presAssocID="{0FB05159-D521-4BD5-A063-45272DEFCBF1}" presName="text_3" presStyleLbl="node1" presStyleIdx="2" presStyleCnt="3">
        <dgm:presLayoutVars>
          <dgm:bulletEnabled val="1"/>
        </dgm:presLayoutVars>
      </dgm:prSet>
      <dgm:spPr/>
      <dgm:t>
        <a:bodyPr/>
        <a:lstStyle/>
        <a:p>
          <a:endParaRPr lang="hu-HU"/>
        </a:p>
      </dgm:t>
    </dgm:pt>
    <dgm:pt modelId="{7CCD9D70-031C-48B8-B50D-A498AC3DB4FB}" type="pres">
      <dgm:prSet presAssocID="{0FB05159-D521-4BD5-A063-45272DEFCBF1}" presName="accent_3" presStyleCnt="0"/>
      <dgm:spPr/>
    </dgm:pt>
    <dgm:pt modelId="{F67E09D3-A231-40CF-A20B-3BB5D75503BC}" type="pres">
      <dgm:prSet presAssocID="{0FB05159-D521-4BD5-A063-45272DEFCBF1}" presName="accentRepeatNode" presStyleLbl="solidFgAcc1" presStyleIdx="2" presStyleCnt="3"/>
      <dgm:spPr/>
    </dgm:pt>
  </dgm:ptLst>
  <dgm:cxnLst>
    <dgm:cxn modelId="{0103E82B-BC10-4BF3-84E9-C4FEC6075D72}" srcId="{31A358DE-11ED-4FDB-B92A-508C22CB52EB}" destId="{0FB05159-D521-4BD5-A063-45272DEFCBF1}" srcOrd="2" destOrd="0" parTransId="{DADAD3A2-3E05-4700-8E4B-51EA4E02F20C}" sibTransId="{2ADEEC27-DD14-45B8-9455-ABDDF628EC2F}"/>
    <dgm:cxn modelId="{C48D6C21-6DC8-419D-98C4-81B447117E5F}" srcId="{31A358DE-11ED-4FDB-B92A-508C22CB52EB}" destId="{AADC381B-A8C2-4ADC-A166-02A36C96E276}" srcOrd="1" destOrd="0" parTransId="{1DEF2A18-6963-4E8F-917D-14FE4DCEC1FA}" sibTransId="{8C8A1B25-717C-4BFA-8DAE-8711621FC4D5}"/>
    <dgm:cxn modelId="{B59CC21C-A9BA-4380-AE21-A677A74DD2C8}" type="presOf" srcId="{31A358DE-11ED-4FDB-B92A-508C22CB52EB}" destId="{DABB4674-9020-4354-9CE3-5A17E2ADD520}" srcOrd="0" destOrd="0" presId="urn:microsoft.com/office/officeart/2008/layout/VerticalCurvedList"/>
    <dgm:cxn modelId="{02B51556-69C7-48A4-9273-A3B3AC4775F9}" type="presOf" srcId="{0FB05159-D521-4BD5-A063-45272DEFCBF1}" destId="{1D52E96F-94FC-4472-B219-7C5E347B73E1}" srcOrd="0" destOrd="0" presId="urn:microsoft.com/office/officeart/2008/layout/VerticalCurvedList"/>
    <dgm:cxn modelId="{1422AEB3-FB1F-44D7-A3CD-F4E5EE183A90}" srcId="{31A358DE-11ED-4FDB-B92A-508C22CB52EB}" destId="{A5833271-3D72-4C77-AC09-8CB848686C81}" srcOrd="0" destOrd="0" parTransId="{8256A95C-5562-4D36-88DC-EB0CF017FFD7}" sibTransId="{AFF08694-D414-4CF4-BC9D-C2FC3ADBC89D}"/>
    <dgm:cxn modelId="{81159517-231C-4565-9FCD-B912517D9E0E}" type="presOf" srcId="{A5833271-3D72-4C77-AC09-8CB848686C81}" destId="{67F8F7D6-DA11-4E7B-83AD-0D608CAEBA60}" srcOrd="0" destOrd="0" presId="urn:microsoft.com/office/officeart/2008/layout/VerticalCurvedList"/>
    <dgm:cxn modelId="{36A9F7EA-2CBC-4AA9-AC69-BC1A97EECC45}" type="presOf" srcId="{AADC381B-A8C2-4ADC-A166-02A36C96E276}" destId="{9304DC5A-59CB-4F26-9D46-B59E19512167}" srcOrd="0" destOrd="0" presId="urn:microsoft.com/office/officeart/2008/layout/VerticalCurvedList"/>
    <dgm:cxn modelId="{FA3D406B-FBFB-4B24-BC2D-FAB22F7F2EE3}" type="presOf" srcId="{AFF08694-D414-4CF4-BC9D-C2FC3ADBC89D}" destId="{4D88EB18-D833-480D-AA0D-80F766DBCF96}" srcOrd="0" destOrd="0" presId="urn:microsoft.com/office/officeart/2008/layout/VerticalCurvedList"/>
    <dgm:cxn modelId="{DEDC2D2C-5745-4EFB-9C7D-D465C50C8C1E}" type="presParOf" srcId="{DABB4674-9020-4354-9CE3-5A17E2ADD520}" destId="{B176C8EF-ADA9-4D8E-B1EB-80310B345979}" srcOrd="0" destOrd="0" presId="urn:microsoft.com/office/officeart/2008/layout/VerticalCurvedList"/>
    <dgm:cxn modelId="{73D4A050-EE7A-460C-A2C3-9A5A6FFFEDB9}" type="presParOf" srcId="{B176C8EF-ADA9-4D8E-B1EB-80310B345979}" destId="{3A4769E7-D151-48AE-8AB8-0F3F88A103E2}" srcOrd="0" destOrd="0" presId="urn:microsoft.com/office/officeart/2008/layout/VerticalCurvedList"/>
    <dgm:cxn modelId="{CE28ACDC-DF31-43B7-B943-61497073BA65}" type="presParOf" srcId="{3A4769E7-D151-48AE-8AB8-0F3F88A103E2}" destId="{3498816D-6C51-4575-A22C-DC91625BF97C}" srcOrd="0" destOrd="0" presId="urn:microsoft.com/office/officeart/2008/layout/VerticalCurvedList"/>
    <dgm:cxn modelId="{7D55E4CF-104F-4FFC-AD4D-5747D5528EA4}" type="presParOf" srcId="{3A4769E7-D151-48AE-8AB8-0F3F88A103E2}" destId="{4D88EB18-D833-480D-AA0D-80F766DBCF96}" srcOrd="1" destOrd="0" presId="urn:microsoft.com/office/officeart/2008/layout/VerticalCurvedList"/>
    <dgm:cxn modelId="{952431B9-4FF9-475C-8D2D-AF89CEB56A8D}" type="presParOf" srcId="{3A4769E7-D151-48AE-8AB8-0F3F88A103E2}" destId="{B3CDCF6C-EFF6-44E3-BC14-E31CD3682DDF}" srcOrd="2" destOrd="0" presId="urn:microsoft.com/office/officeart/2008/layout/VerticalCurvedList"/>
    <dgm:cxn modelId="{0D115925-0F6F-4B48-B55C-AECAF28CF09D}" type="presParOf" srcId="{3A4769E7-D151-48AE-8AB8-0F3F88A103E2}" destId="{66AEDE5F-7B5F-4B4D-8042-B42227E3AF92}" srcOrd="3" destOrd="0" presId="urn:microsoft.com/office/officeart/2008/layout/VerticalCurvedList"/>
    <dgm:cxn modelId="{8B878163-AF75-43DC-93E8-DB18062BA0A5}" type="presParOf" srcId="{B176C8EF-ADA9-4D8E-B1EB-80310B345979}" destId="{67F8F7D6-DA11-4E7B-83AD-0D608CAEBA60}" srcOrd="1" destOrd="0" presId="urn:microsoft.com/office/officeart/2008/layout/VerticalCurvedList"/>
    <dgm:cxn modelId="{9EC6A317-8220-41B7-BDE4-6B6943BF6A1C}" type="presParOf" srcId="{B176C8EF-ADA9-4D8E-B1EB-80310B345979}" destId="{BDAE251F-0724-4671-AEFF-B43F6431465E}" srcOrd="2" destOrd="0" presId="urn:microsoft.com/office/officeart/2008/layout/VerticalCurvedList"/>
    <dgm:cxn modelId="{FB0A3E78-5852-47C1-988C-0BC770494CAD}" type="presParOf" srcId="{BDAE251F-0724-4671-AEFF-B43F6431465E}" destId="{570403FF-06B0-4A64-BC53-FE27C3DEAFC0}" srcOrd="0" destOrd="0" presId="urn:microsoft.com/office/officeart/2008/layout/VerticalCurvedList"/>
    <dgm:cxn modelId="{C5459470-429B-46F6-8A4B-A4BA521F0D94}" type="presParOf" srcId="{B176C8EF-ADA9-4D8E-B1EB-80310B345979}" destId="{9304DC5A-59CB-4F26-9D46-B59E19512167}" srcOrd="3" destOrd="0" presId="urn:microsoft.com/office/officeart/2008/layout/VerticalCurvedList"/>
    <dgm:cxn modelId="{7FA71297-90C2-42FF-BE76-90848C297FAD}" type="presParOf" srcId="{B176C8EF-ADA9-4D8E-B1EB-80310B345979}" destId="{8FD53BC4-56C7-42BB-81BB-CFBFE4E5CE12}" srcOrd="4" destOrd="0" presId="urn:microsoft.com/office/officeart/2008/layout/VerticalCurvedList"/>
    <dgm:cxn modelId="{A3C66146-3FEC-4657-B323-C5A78C2A4239}" type="presParOf" srcId="{8FD53BC4-56C7-42BB-81BB-CFBFE4E5CE12}" destId="{CAC56184-1FEF-4CA5-956A-6BCC6617D285}" srcOrd="0" destOrd="0" presId="urn:microsoft.com/office/officeart/2008/layout/VerticalCurvedList"/>
    <dgm:cxn modelId="{9FABB80A-EB2F-454F-B555-65BAC6974072}" type="presParOf" srcId="{B176C8EF-ADA9-4D8E-B1EB-80310B345979}" destId="{1D52E96F-94FC-4472-B219-7C5E347B73E1}" srcOrd="5" destOrd="0" presId="urn:microsoft.com/office/officeart/2008/layout/VerticalCurvedList"/>
    <dgm:cxn modelId="{298C38EA-45D5-4474-9E70-5344A5469A93}" type="presParOf" srcId="{B176C8EF-ADA9-4D8E-B1EB-80310B345979}" destId="{7CCD9D70-031C-48B8-B50D-A498AC3DB4FB}" srcOrd="6" destOrd="0" presId="urn:microsoft.com/office/officeart/2008/layout/VerticalCurvedList"/>
    <dgm:cxn modelId="{F80C8E72-8403-46D3-BAE9-618C72759534}" type="presParOf" srcId="{7CCD9D70-031C-48B8-B50D-A498AC3DB4FB}" destId="{F67E09D3-A231-40CF-A20B-3BB5D75503BC}"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118C6F6-CC22-40B5-B9A4-3AB3E72127C0}" type="doc">
      <dgm:prSet loTypeId="urn:microsoft.com/office/officeart/2005/8/layout/vList4#5" loCatId="list" qsTypeId="urn:microsoft.com/office/officeart/2005/8/quickstyle/simple2" qsCatId="simple" csTypeId="urn:microsoft.com/office/officeart/2005/8/colors/accent4_1" csCatId="accent4" phldr="1"/>
      <dgm:spPr/>
      <dgm:t>
        <a:bodyPr/>
        <a:lstStyle/>
        <a:p>
          <a:endParaRPr lang="hu-HU"/>
        </a:p>
      </dgm:t>
    </dgm:pt>
    <dgm:pt modelId="{3DD5D82F-B462-4EE2-83CC-A1331732BEDE}">
      <dgm:prSet phldrT="[Szöveg]" custT="1"/>
      <dgm:spPr>
        <a:noFill/>
        <a:ln>
          <a:noFill/>
        </a:ln>
      </dgm:spPr>
      <dgm:t>
        <a:bodyPr/>
        <a:lstStyle/>
        <a:p>
          <a:r>
            <a:rPr lang="hu-HU" sz="2400" dirty="0">
              <a:solidFill>
                <a:schemeClr val="bg1"/>
              </a:solidFill>
              <a:latin typeface="Arial" panose="020B0604020202020204" pitchFamily="34" charset="0"/>
              <a:cs typeface="Arial" panose="020B0604020202020204" pitchFamily="34" charset="0"/>
            </a:rPr>
            <a:t>A munkahelyi </a:t>
          </a:r>
          <a:r>
            <a:rPr lang="hu-HU" sz="2400" b="1" dirty="0">
              <a:solidFill>
                <a:schemeClr val="bg1"/>
              </a:solidFill>
              <a:latin typeface="Arial" panose="020B0604020202020204" pitchFamily="34" charset="0"/>
              <a:cs typeface="Arial" panose="020B0604020202020204" pitchFamily="34" charset="0"/>
            </a:rPr>
            <a:t>szabályok</a:t>
          </a:r>
          <a:r>
            <a:rPr lang="hu-HU" sz="2400" dirty="0">
              <a:solidFill>
                <a:schemeClr val="bg1"/>
              </a:solidFill>
              <a:latin typeface="Arial" panose="020B0604020202020204" pitchFamily="34" charset="0"/>
              <a:cs typeface="Arial" panose="020B0604020202020204" pitchFamily="34" charset="0"/>
            </a:rPr>
            <a:t>at be kell tartani!</a:t>
          </a:r>
        </a:p>
      </dgm:t>
    </dgm:pt>
    <dgm:pt modelId="{6F99AFB1-408C-4F41-8701-9E58CCC80E84}" type="parTrans" cxnId="{82ED4769-D885-4F66-9BC4-302A5E2E7A76}">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CB5D696B-0AE8-482A-AAA0-2899D1737CF5}" type="sibTrans" cxnId="{82ED4769-D885-4F66-9BC4-302A5E2E7A76}">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1EEAC1B9-3758-4045-9294-60731EB006A2}">
      <dgm:prSet custT="1"/>
      <dgm:spPr>
        <a:noFill/>
        <a:ln>
          <a:noFill/>
        </a:ln>
      </dgm:spPr>
      <dgm:t>
        <a:bodyPr/>
        <a:lstStyle/>
        <a:p>
          <a:pPr>
            <a:lnSpc>
              <a:spcPct val="120000"/>
            </a:lnSpc>
            <a:spcAft>
              <a:spcPts val="0"/>
            </a:spcAft>
          </a:pPr>
          <a:r>
            <a:rPr lang="hu-HU" sz="2400" strike="noStrike" dirty="0">
              <a:solidFill>
                <a:schemeClr val="bg1"/>
              </a:solidFill>
              <a:latin typeface="Arial" panose="020B0604020202020204" pitchFamily="34" charset="0"/>
              <a:cs typeface="Arial" panose="020B0604020202020204" pitchFamily="34" charset="0"/>
            </a:rPr>
            <a:t>A munkára kell </a:t>
          </a:r>
          <a:r>
            <a:rPr lang="hu-HU" sz="2400" b="1" strike="noStrike" dirty="0">
              <a:solidFill>
                <a:schemeClr val="bg1"/>
              </a:solidFill>
              <a:latin typeface="Arial" panose="020B0604020202020204" pitchFamily="34" charset="0"/>
              <a:cs typeface="Arial" panose="020B0604020202020204" pitchFamily="34" charset="0"/>
            </a:rPr>
            <a:t>figyelni kell.</a:t>
          </a:r>
        </a:p>
        <a:p>
          <a:pPr>
            <a:lnSpc>
              <a:spcPct val="120000"/>
            </a:lnSpc>
            <a:spcAft>
              <a:spcPts val="0"/>
            </a:spcAft>
          </a:pPr>
          <a:r>
            <a:rPr lang="hu-HU" sz="2400" b="0" strike="noStrike" dirty="0">
              <a:solidFill>
                <a:schemeClr val="bg1"/>
              </a:solidFill>
              <a:latin typeface="Arial" panose="020B0604020202020204" pitchFamily="34" charset="0"/>
              <a:cs typeface="Arial" panose="020B0604020202020204" pitchFamily="34" charset="0"/>
            </a:rPr>
            <a:t>Közben ne foglalkozzunk mással.</a:t>
          </a:r>
        </a:p>
        <a:p>
          <a:pPr>
            <a:lnSpc>
              <a:spcPct val="120000"/>
            </a:lnSpc>
            <a:spcAft>
              <a:spcPts val="0"/>
            </a:spcAft>
          </a:pPr>
          <a:r>
            <a:rPr lang="hu-HU" sz="2400" b="0" strike="noStrike" dirty="0">
              <a:solidFill>
                <a:schemeClr val="bg1"/>
              </a:solidFill>
              <a:latin typeface="Arial" panose="020B0604020202020204" pitchFamily="34" charset="0"/>
              <a:cs typeface="Arial" panose="020B0604020202020204" pitchFamily="34" charset="0"/>
            </a:rPr>
            <a:t>Például ne telefonáljunk vagy  beszélgessünk</a:t>
          </a:r>
          <a:r>
            <a:rPr lang="hu-HU" sz="2400" strike="noStrike" dirty="0">
              <a:solidFill>
                <a:schemeClr val="bg1"/>
              </a:solidFill>
              <a:latin typeface="Arial" panose="020B0604020202020204" pitchFamily="34" charset="0"/>
              <a:cs typeface="Arial" panose="020B0604020202020204" pitchFamily="34" charset="0"/>
            </a:rPr>
            <a:t>!</a:t>
          </a:r>
        </a:p>
      </dgm:t>
    </dgm:pt>
    <dgm:pt modelId="{053903E0-48B7-4E8A-BBB8-CBCAFCB9E8B0}" type="parTrans" cxnId="{7C61DBFD-B340-44EC-8B6C-5E30BC62679A}">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2B16888C-279A-48FD-BF3A-A5FF51092828}" type="sibTrans" cxnId="{7C61DBFD-B340-44EC-8B6C-5E30BC62679A}">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62AB66B6-344A-4CBB-92C9-69062FEFA690}">
      <dgm:prSet custT="1"/>
      <dgm:spPr>
        <a:noFill/>
        <a:ln>
          <a:noFill/>
        </a:ln>
      </dgm:spPr>
      <dgm:t>
        <a:bodyPr/>
        <a:lstStyle/>
        <a:p>
          <a:pPr>
            <a:lnSpc>
              <a:spcPct val="120000"/>
            </a:lnSpc>
            <a:spcAft>
              <a:spcPts val="0"/>
            </a:spcAft>
          </a:pPr>
          <a:r>
            <a:rPr lang="hu-HU" sz="2400" b="0" dirty="0">
              <a:solidFill>
                <a:schemeClr val="bg1"/>
              </a:solidFill>
              <a:latin typeface="Arial" panose="020B0604020202020204" pitchFamily="34" charset="0"/>
              <a:cs typeface="Arial" panose="020B0604020202020204" pitchFamily="34" charset="0"/>
            </a:rPr>
            <a:t>A munkahelyen f</a:t>
          </a:r>
          <a:r>
            <a:rPr lang="hu-HU" sz="2400" dirty="0">
              <a:solidFill>
                <a:schemeClr val="bg1"/>
              </a:solidFill>
              <a:latin typeface="Arial" panose="020B0604020202020204" pitchFamily="34" charset="0"/>
              <a:cs typeface="Arial" panose="020B0604020202020204" pitchFamily="34" charset="0"/>
            </a:rPr>
            <a:t>olyamatosan </a:t>
          </a:r>
          <a:r>
            <a:rPr lang="hu-HU" sz="2400" b="1" dirty="0">
              <a:solidFill>
                <a:schemeClr val="bg1"/>
              </a:solidFill>
              <a:latin typeface="Arial" panose="020B0604020202020204" pitchFamily="34" charset="0"/>
              <a:cs typeface="Arial" panose="020B0604020202020204" pitchFamily="34" charset="0"/>
            </a:rPr>
            <a:t>új dolgokat és szabályokat kell megtanulni.</a:t>
          </a:r>
          <a:endParaRPr lang="hu-HU" sz="2400" b="0" dirty="0">
            <a:solidFill>
              <a:schemeClr val="bg1"/>
            </a:solidFill>
            <a:latin typeface="Arial" panose="020B0604020202020204" pitchFamily="34" charset="0"/>
            <a:cs typeface="Arial" panose="020B0604020202020204" pitchFamily="34" charset="0"/>
          </a:endParaRPr>
        </a:p>
        <a:p>
          <a:pPr>
            <a:lnSpc>
              <a:spcPct val="120000"/>
            </a:lnSpc>
            <a:spcAft>
              <a:spcPts val="0"/>
            </a:spcAft>
          </a:pPr>
          <a:r>
            <a:rPr lang="hu-HU" sz="2400" dirty="0">
              <a:solidFill>
                <a:schemeClr val="bg1"/>
              </a:solidFill>
              <a:latin typeface="Arial" panose="020B0604020202020204" pitchFamily="34" charset="0"/>
              <a:cs typeface="Arial" panose="020B0604020202020204" pitchFamily="34" charset="0"/>
            </a:rPr>
            <a:t>A munkavezetőtől lehet tanácsot kérni.</a:t>
          </a:r>
        </a:p>
      </dgm:t>
    </dgm:pt>
    <dgm:pt modelId="{52B22B34-EB35-4847-9654-B7E4F8BCE636}" type="parTrans" cxnId="{8B1EDECD-66FA-4734-AE0C-B3CFB0980F34}">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160E87AC-4B7E-4174-BD7B-5B4EDE9BD85B}" type="sibTrans" cxnId="{8B1EDECD-66FA-4734-AE0C-B3CFB0980F34}">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522315C6-4EA5-4921-B944-D553C12054ED}">
      <dgm:prSet custT="1"/>
      <dgm:spPr>
        <a:noFill/>
        <a:ln>
          <a:noFill/>
        </a:ln>
      </dgm:spPr>
      <dgm:t>
        <a:bodyPr/>
        <a:lstStyle/>
        <a:p>
          <a:r>
            <a:rPr lang="hu-HU" sz="2400" dirty="0">
              <a:solidFill>
                <a:schemeClr val="bg1"/>
              </a:solidFill>
              <a:latin typeface="Arial" panose="020B0604020202020204" pitchFamily="34" charset="0"/>
              <a:cs typeface="Arial" panose="020B0604020202020204" pitchFamily="34" charset="0"/>
            </a:rPr>
            <a:t>Helyes viselkedéssel </a:t>
          </a:r>
          <a:r>
            <a:rPr lang="hu-HU" sz="2400" b="1" dirty="0">
              <a:solidFill>
                <a:schemeClr val="bg1"/>
              </a:solidFill>
              <a:latin typeface="Arial" panose="020B0604020202020204" pitchFamily="34" charset="0"/>
              <a:cs typeface="Arial" panose="020B0604020202020204" pitchFamily="34" charset="0"/>
            </a:rPr>
            <a:t>megvédjük az ételeket és saját testi épségünket </a:t>
          </a:r>
          <a:r>
            <a:rPr lang="hu-HU" sz="2400" dirty="0">
              <a:solidFill>
                <a:schemeClr val="bg1"/>
              </a:solidFill>
              <a:latin typeface="Arial" panose="020B0604020202020204" pitchFamily="34" charset="0"/>
              <a:cs typeface="Arial" panose="020B0604020202020204" pitchFamily="34" charset="0"/>
            </a:rPr>
            <a:t>munka közben. </a:t>
          </a:r>
        </a:p>
      </dgm:t>
    </dgm:pt>
    <dgm:pt modelId="{7848072A-3D34-405C-9982-1C97EAF05639}" type="parTrans" cxnId="{403BB625-6BF3-4FC2-9783-26C6A7ED285D}">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C30D2752-0A04-4616-9505-FB149D93E637}" type="sibTrans" cxnId="{403BB625-6BF3-4FC2-9783-26C6A7ED285D}">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AC3AC0FE-3E47-4E3B-904A-03BD03549C7A}" type="pres">
      <dgm:prSet presAssocID="{A118C6F6-CC22-40B5-B9A4-3AB3E72127C0}" presName="linear" presStyleCnt="0">
        <dgm:presLayoutVars>
          <dgm:dir/>
          <dgm:resizeHandles val="exact"/>
        </dgm:presLayoutVars>
      </dgm:prSet>
      <dgm:spPr/>
      <dgm:t>
        <a:bodyPr/>
        <a:lstStyle/>
        <a:p>
          <a:endParaRPr lang="hu-HU"/>
        </a:p>
      </dgm:t>
    </dgm:pt>
    <dgm:pt modelId="{A0157C21-64E1-4173-B113-D5CC072D3D51}" type="pres">
      <dgm:prSet presAssocID="{3DD5D82F-B462-4EE2-83CC-A1331732BEDE}" presName="comp" presStyleCnt="0"/>
      <dgm:spPr/>
    </dgm:pt>
    <dgm:pt modelId="{AC0D24BA-3336-4A37-AEBA-01731FE0F7B1}" type="pres">
      <dgm:prSet presAssocID="{3DD5D82F-B462-4EE2-83CC-A1331732BEDE}" presName="box" presStyleLbl="node1" presStyleIdx="0" presStyleCnt="4"/>
      <dgm:spPr/>
      <dgm:t>
        <a:bodyPr/>
        <a:lstStyle/>
        <a:p>
          <a:endParaRPr lang="hu-HU"/>
        </a:p>
      </dgm:t>
    </dgm:pt>
    <dgm:pt modelId="{30B048D9-6864-48A7-B55B-E175EBE31E51}" type="pres">
      <dgm:prSet presAssocID="{3DD5D82F-B462-4EE2-83CC-A1331732BEDE}" presName="img" presStyleLbl="fgImgPlace1" presStyleIdx="0" presStyleCnt="4" custScaleX="82959"/>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7000" t="-9000" r="19000" b="-14000"/>
          </a:stretch>
        </a:blipFill>
      </dgm:spPr>
      <dgm:t>
        <a:bodyPr/>
        <a:lstStyle/>
        <a:p>
          <a:endParaRPr lang="hu-HU"/>
        </a:p>
      </dgm:t>
    </dgm:pt>
    <dgm:pt modelId="{92FF09D3-AF18-491E-BE4F-E72320754661}" type="pres">
      <dgm:prSet presAssocID="{3DD5D82F-B462-4EE2-83CC-A1331732BEDE}" presName="text" presStyleLbl="node1" presStyleIdx="0" presStyleCnt="4">
        <dgm:presLayoutVars>
          <dgm:bulletEnabled val="1"/>
        </dgm:presLayoutVars>
      </dgm:prSet>
      <dgm:spPr/>
      <dgm:t>
        <a:bodyPr/>
        <a:lstStyle/>
        <a:p>
          <a:endParaRPr lang="hu-HU"/>
        </a:p>
      </dgm:t>
    </dgm:pt>
    <dgm:pt modelId="{AE37AD7D-098D-49B8-AB17-44CD1882B3D8}" type="pres">
      <dgm:prSet presAssocID="{CB5D696B-0AE8-482A-AAA0-2899D1737CF5}" presName="spacer" presStyleCnt="0"/>
      <dgm:spPr/>
    </dgm:pt>
    <dgm:pt modelId="{102F8431-B6DA-40A6-9820-0F1E93B54099}" type="pres">
      <dgm:prSet presAssocID="{1EEAC1B9-3758-4045-9294-60731EB006A2}" presName="comp" presStyleCnt="0"/>
      <dgm:spPr/>
    </dgm:pt>
    <dgm:pt modelId="{91C3BF8F-6DA5-4A93-91D5-11FFB0E90A55}" type="pres">
      <dgm:prSet presAssocID="{1EEAC1B9-3758-4045-9294-60731EB006A2}" presName="box" presStyleLbl="node1" presStyleIdx="1" presStyleCnt="4" custLinFactNeighborY="-9179"/>
      <dgm:spPr/>
      <dgm:t>
        <a:bodyPr/>
        <a:lstStyle/>
        <a:p>
          <a:endParaRPr lang="hu-HU"/>
        </a:p>
      </dgm:t>
    </dgm:pt>
    <dgm:pt modelId="{BDCEA485-C9D1-4163-99B4-A6CB9DA120C3}" type="pres">
      <dgm:prSet presAssocID="{1EEAC1B9-3758-4045-9294-60731EB006A2}" presName="img" presStyleLbl="fgImgPlace1" presStyleIdx="1" presStyleCnt="4" custScaleX="82959"/>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7000" t="1000" r="19000" b="-9000"/>
          </a:stretch>
        </a:blipFill>
      </dgm:spPr>
      <dgm:t>
        <a:bodyPr/>
        <a:lstStyle/>
        <a:p>
          <a:endParaRPr lang="hu-HU"/>
        </a:p>
      </dgm:t>
    </dgm:pt>
    <dgm:pt modelId="{82B4A9B7-3F8D-45BA-AEC6-B25549A0DBC4}" type="pres">
      <dgm:prSet presAssocID="{1EEAC1B9-3758-4045-9294-60731EB006A2}" presName="text" presStyleLbl="node1" presStyleIdx="1" presStyleCnt="4">
        <dgm:presLayoutVars>
          <dgm:bulletEnabled val="1"/>
        </dgm:presLayoutVars>
      </dgm:prSet>
      <dgm:spPr/>
      <dgm:t>
        <a:bodyPr/>
        <a:lstStyle/>
        <a:p>
          <a:endParaRPr lang="hu-HU"/>
        </a:p>
      </dgm:t>
    </dgm:pt>
    <dgm:pt modelId="{EEF564EA-F4C5-4881-8D16-6B18A617E63E}" type="pres">
      <dgm:prSet presAssocID="{2B16888C-279A-48FD-BF3A-A5FF51092828}" presName="spacer" presStyleCnt="0"/>
      <dgm:spPr/>
    </dgm:pt>
    <dgm:pt modelId="{69599C06-02A8-4387-8C9D-AE69E8365F83}" type="pres">
      <dgm:prSet presAssocID="{62AB66B6-344A-4CBB-92C9-69062FEFA690}" presName="comp" presStyleCnt="0"/>
      <dgm:spPr/>
    </dgm:pt>
    <dgm:pt modelId="{4B1FAAAF-EC95-4E8F-A89C-283705B3B2A0}" type="pres">
      <dgm:prSet presAssocID="{62AB66B6-344A-4CBB-92C9-69062FEFA690}" presName="box" presStyleLbl="node1" presStyleIdx="2" presStyleCnt="4"/>
      <dgm:spPr/>
      <dgm:t>
        <a:bodyPr/>
        <a:lstStyle/>
        <a:p>
          <a:endParaRPr lang="hu-HU"/>
        </a:p>
      </dgm:t>
    </dgm:pt>
    <dgm:pt modelId="{674258DA-2BA4-407D-A60B-D710E5303364}" type="pres">
      <dgm:prSet presAssocID="{62AB66B6-344A-4CBB-92C9-69062FEFA690}" presName="img" presStyleLbl="fgImgPlace1" presStyleIdx="2" presStyleCnt="4" custScaleX="78260"/>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7000" t="-10000" r="22000" b="-8000"/>
          </a:stretch>
        </a:blipFill>
      </dgm:spPr>
      <dgm:t>
        <a:bodyPr/>
        <a:lstStyle/>
        <a:p>
          <a:endParaRPr lang="hu-HU"/>
        </a:p>
      </dgm:t>
    </dgm:pt>
    <dgm:pt modelId="{14B38BA8-195E-411A-8766-3E663E32D3AC}" type="pres">
      <dgm:prSet presAssocID="{62AB66B6-344A-4CBB-92C9-69062FEFA690}" presName="text" presStyleLbl="node1" presStyleIdx="2" presStyleCnt="4">
        <dgm:presLayoutVars>
          <dgm:bulletEnabled val="1"/>
        </dgm:presLayoutVars>
      </dgm:prSet>
      <dgm:spPr/>
      <dgm:t>
        <a:bodyPr/>
        <a:lstStyle/>
        <a:p>
          <a:endParaRPr lang="hu-HU"/>
        </a:p>
      </dgm:t>
    </dgm:pt>
    <dgm:pt modelId="{4F044160-B08B-411D-B85B-D35C8FC03C6A}" type="pres">
      <dgm:prSet presAssocID="{160E87AC-4B7E-4174-BD7B-5B4EDE9BD85B}" presName="spacer" presStyleCnt="0"/>
      <dgm:spPr/>
    </dgm:pt>
    <dgm:pt modelId="{43140DEE-6E4B-4A83-A366-85FCC83953E1}" type="pres">
      <dgm:prSet presAssocID="{522315C6-4EA5-4921-B944-D553C12054ED}" presName="comp" presStyleCnt="0"/>
      <dgm:spPr/>
    </dgm:pt>
    <dgm:pt modelId="{D63DBC12-41B5-4B36-BBDD-E3AE5AB15B60}" type="pres">
      <dgm:prSet presAssocID="{522315C6-4EA5-4921-B944-D553C12054ED}" presName="box" presStyleLbl="node1" presStyleIdx="3" presStyleCnt="4"/>
      <dgm:spPr/>
      <dgm:t>
        <a:bodyPr/>
        <a:lstStyle/>
        <a:p>
          <a:endParaRPr lang="hu-HU"/>
        </a:p>
      </dgm:t>
    </dgm:pt>
    <dgm:pt modelId="{4685DB2F-D866-4B1F-972C-4AF40AC36772}" type="pres">
      <dgm:prSet presAssocID="{522315C6-4EA5-4921-B944-D553C12054ED}" presName="img" presStyleLbl="fgImgPlace1" presStyleIdx="3" presStyleCnt="4" custScaleX="78260"/>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6000" r="7000" b="-8000"/>
          </a:stretch>
        </a:blipFill>
      </dgm:spPr>
      <dgm:t>
        <a:bodyPr/>
        <a:lstStyle/>
        <a:p>
          <a:endParaRPr lang="hu-HU"/>
        </a:p>
      </dgm:t>
    </dgm:pt>
    <dgm:pt modelId="{8E022C46-91E8-4488-8EA1-B5BD785F0726}" type="pres">
      <dgm:prSet presAssocID="{522315C6-4EA5-4921-B944-D553C12054ED}" presName="text" presStyleLbl="node1" presStyleIdx="3" presStyleCnt="4">
        <dgm:presLayoutVars>
          <dgm:bulletEnabled val="1"/>
        </dgm:presLayoutVars>
      </dgm:prSet>
      <dgm:spPr/>
      <dgm:t>
        <a:bodyPr/>
        <a:lstStyle/>
        <a:p>
          <a:endParaRPr lang="hu-HU"/>
        </a:p>
      </dgm:t>
    </dgm:pt>
  </dgm:ptLst>
  <dgm:cxnLst>
    <dgm:cxn modelId="{82ED4769-D885-4F66-9BC4-302A5E2E7A76}" srcId="{A118C6F6-CC22-40B5-B9A4-3AB3E72127C0}" destId="{3DD5D82F-B462-4EE2-83CC-A1331732BEDE}" srcOrd="0" destOrd="0" parTransId="{6F99AFB1-408C-4F41-8701-9E58CCC80E84}" sibTransId="{CB5D696B-0AE8-482A-AAA0-2899D1737CF5}"/>
    <dgm:cxn modelId="{0746697F-BACC-4C27-83B4-E7CBC9474485}" type="presOf" srcId="{A118C6F6-CC22-40B5-B9A4-3AB3E72127C0}" destId="{AC3AC0FE-3E47-4E3B-904A-03BD03549C7A}" srcOrd="0" destOrd="0" presId="urn:microsoft.com/office/officeart/2005/8/layout/vList4#5"/>
    <dgm:cxn modelId="{9B295335-E3DE-4817-B62A-D0D12B1A5CB2}" type="presOf" srcId="{3DD5D82F-B462-4EE2-83CC-A1331732BEDE}" destId="{92FF09D3-AF18-491E-BE4F-E72320754661}" srcOrd="1" destOrd="0" presId="urn:microsoft.com/office/officeart/2005/8/layout/vList4#5"/>
    <dgm:cxn modelId="{8B1EDECD-66FA-4734-AE0C-B3CFB0980F34}" srcId="{A118C6F6-CC22-40B5-B9A4-3AB3E72127C0}" destId="{62AB66B6-344A-4CBB-92C9-69062FEFA690}" srcOrd="2" destOrd="0" parTransId="{52B22B34-EB35-4847-9654-B7E4F8BCE636}" sibTransId="{160E87AC-4B7E-4174-BD7B-5B4EDE9BD85B}"/>
    <dgm:cxn modelId="{6C3F5D54-87EE-481E-A7B4-69D7D7E31A8D}" type="presOf" srcId="{62AB66B6-344A-4CBB-92C9-69062FEFA690}" destId="{4B1FAAAF-EC95-4E8F-A89C-283705B3B2A0}" srcOrd="0" destOrd="0" presId="urn:microsoft.com/office/officeart/2005/8/layout/vList4#5"/>
    <dgm:cxn modelId="{E41F8F1B-6BAE-438C-B826-209A46F765CA}" type="presOf" srcId="{62AB66B6-344A-4CBB-92C9-69062FEFA690}" destId="{14B38BA8-195E-411A-8766-3E663E32D3AC}" srcOrd="1" destOrd="0" presId="urn:microsoft.com/office/officeart/2005/8/layout/vList4#5"/>
    <dgm:cxn modelId="{4344C5A6-A69C-4DEF-B256-51B69AC6098F}" type="presOf" srcId="{522315C6-4EA5-4921-B944-D553C12054ED}" destId="{8E022C46-91E8-4488-8EA1-B5BD785F0726}" srcOrd="1" destOrd="0" presId="urn:microsoft.com/office/officeart/2005/8/layout/vList4#5"/>
    <dgm:cxn modelId="{CBDCBFFA-426D-4837-AB08-AF70619BBCB9}" type="presOf" srcId="{3DD5D82F-B462-4EE2-83CC-A1331732BEDE}" destId="{AC0D24BA-3336-4A37-AEBA-01731FE0F7B1}" srcOrd="0" destOrd="0" presId="urn:microsoft.com/office/officeart/2005/8/layout/vList4#5"/>
    <dgm:cxn modelId="{7C61DBFD-B340-44EC-8B6C-5E30BC62679A}" srcId="{A118C6F6-CC22-40B5-B9A4-3AB3E72127C0}" destId="{1EEAC1B9-3758-4045-9294-60731EB006A2}" srcOrd="1" destOrd="0" parTransId="{053903E0-48B7-4E8A-BBB8-CBCAFCB9E8B0}" sibTransId="{2B16888C-279A-48FD-BF3A-A5FF51092828}"/>
    <dgm:cxn modelId="{548C3D85-2577-4C7B-93D2-FAC49D1D9BF0}" type="presOf" srcId="{1EEAC1B9-3758-4045-9294-60731EB006A2}" destId="{82B4A9B7-3F8D-45BA-AEC6-B25549A0DBC4}" srcOrd="1" destOrd="0" presId="urn:microsoft.com/office/officeart/2005/8/layout/vList4#5"/>
    <dgm:cxn modelId="{4020A1B1-1B4C-4BDF-906C-B6498E6894C4}" type="presOf" srcId="{1EEAC1B9-3758-4045-9294-60731EB006A2}" destId="{91C3BF8F-6DA5-4A93-91D5-11FFB0E90A55}" srcOrd="0" destOrd="0" presId="urn:microsoft.com/office/officeart/2005/8/layout/vList4#5"/>
    <dgm:cxn modelId="{38A500D4-6801-4377-9304-BFFBEFE7E8D2}" type="presOf" srcId="{522315C6-4EA5-4921-B944-D553C12054ED}" destId="{D63DBC12-41B5-4B36-BBDD-E3AE5AB15B60}" srcOrd="0" destOrd="0" presId="urn:microsoft.com/office/officeart/2005/8/layout/vList4#5"/>
    <dgm:cxn modelId="{403BB625-6BF3-4FC2-9783-26C6A7ED285D}" srcId="{A118C6F6-CC22-40B5-B9A4-3AB3E72127C0}" destId="{522315C6-4EA5-4921-B944-D553C12054ED}" srcOrd="3" destOrd="0" parTransId="{7848072A-3D34-405C-9982-1C97EAF05639}" sibTransId="{C30D2752-0A04-4616-9505-FB149D93E637}"/>
    <dgm:cxn modelId="{2AC25BC8-D449-4821-B325-1DEE29F2142E}" type="presParOf" srcId="{AC3AC0FE-3E47-4E3B-904A-03BD03549C7A}" destId="{A0157C21-64E1-4173-B113-D5CC072D3D51}" srcOrd="0" destOrd="0" presId="urn:microsoft.com/office/officeart/2005/8/layout/vList4#5"/>
    <dgm:cxn modelId="{A5091BDC-53F7-41AC-83A0-6137D7847C70}" type="presParOf" srcId="{A0157C21-64E1-4173-B113-D5CC072D3D51}" destId="{AC0D24BA-3336-4A37-AEBA-01731FE0F7B1}" srcOrd="0" destOrd="0" presId="urn:microsoft.com/office/officeart/2005/8/layout/vList4#5"/>
    <dgm:cxn modelId="{65DE1926-5A3F-4DA5-919D-58BEB2202408}" type="presParOf" srcId="{A0157C21-64E1-4173-B113-D5CC072D3D51}" destId="{30B048D9-6864-48A7-B55B-E175EBE31E51}" srcOrd="1" destOrd="0" presId="urn:microsoft.com/office/officeart/2005/8/layout/vList4#5"/>
    <dgm:cxn modelId="{1D38D5E1-3C5D-4740-B9BE-963B9B9E44B0}" type="presParOf" srcId="{A0157C21-64E1-4173-B113-D5CC072D3D51}" destId="{92FF09D3-AF18-491E-BE4F-E72320754661}" srcOrd="2" destOrd="0" presId="urn:microsoft.com/office/officeart/2005/8/layout/vList4#5"/>
    <dgm:cxn modelId="{4F627082-7E65-4816-B9FF-752BDD5E7A42}" type="presParOf" srcId="{AC3AC0FE-3E47-4E3B-904A-03BD03549C7A}" destId="{AE37AD7D-098D-49B8-AB17-44CD1882B3D8}" srcOrd="1" destOrd="0" presId="urn:microsoft.com/office/officeart/2005/8/layout/vList4#5"/>
    <dgm:cxn modelId="{FCE445A0-1E4A-401D-93D8-8C5F76D66561}" type="presParOf" srcId="{AC3AC0FE-3E47-4E3B-904A-03BD03549C7A}" destId="{102F8431-B6DA-40A6-9820-0F1E93B54099}" srcOrd="2" destOrd="0" presId="urn:microsoft.com/office/officeart/2005/8/layout/vList4#5"/>
    <dgm:cxn modelId="{A9861767-06F3-43EC-8EFE-880AC3932C86}" type="presParOf" srcId="{102F8431-B6DA-40A6-9820-0F1E93B54099}" destId="{91C3BF8F-6DA5-4A93-91D5-11FFB0E90A55}" srcOrd="0" destOrd="0" presId="urn:microsoft.com/office/officeart/2005/8/layout/vList4#5"/>
    <dgm:cxn modelId="{C715101A-FAD7-45E4-B848-0E2C5F4BA0FA}" type="presParOf" srcId="{102F8431-B6DA-40A6-9820-0F1E93B54099}" destId="{BDCEA485-C9D1-4163-99B4-A6CB9DA120C3}" srcOrd="1" destOrd="0" presId="urn:microsoft.com/office/officeart/2005/8/layout/vList4#5"/>
    <dgm:cxn modelId="{D2D5AEE5-EF97-4E5D-9B58-41114E232CE7}" type="presParOf" srcId="{102F8431-B6DA-40A6-9820-0F1E93B54099}" destId="{82B4A9B7-3F8D-45BA-AEC6-B25549A0DBC4}" srcOrd="2" destOrd="0" presId="urn:microsoft.com/office/officeart/2005/8/layout/vList4#5"/>
    <dgm:cxn modelId="{30FF0761-9E38-4A76-ACA5-081DF836AB66}" type="presParOf" srcId="{AC3AC0FE-3E47-4E3B-904A-03BD03549C7A}" destId="{EEF564EA-F4C5-4881-8D16-6B18A617E63E}" srcOrd="3" destOrd="0" presId="urn:microsoft.com/office/officeart/2005/8/layout/vList4#5"/>
    <dgm:cxn modelId="{7BA79C30-1417-4FFC-8EB6-BAC3EA13C1C8}" type="presParOf" srcId="{AC3AC0FE-3E47-4E3B-904A-03BD03549C7A}" destId="{69599C06-02A8-4387-8C9D-AE69E8365F83}" srcOrd="4" destOrd="0" presId="urn:microsoft.com/office/officeart/2005/8/layout/vList4#5"/>
    <dgm:cxn modelId="{15B10332-D860-4D0C-A96A-8B5247920435}" type="presParOf" srcId="{69599C06-02A8-4387-8C9D-AE69E8365F83}" destId="{4B1FAAAF-EC95-4E8F-A89C-283705B3B2A0}" srcOrd="0" destOrd="0" presId="urn:microsoft.com/office/officeart/2005/8/layout/vList4#5"/>
    <dgm:cxn modelId="{3C6AF981-6322-4D0E-AC1D-72A6973EFA94}" type="presParOf" srcId="{69599C06-02A8-4387-8C9D-AE69E8365F83}" destId="{674258DA-2BA4-407D-A60B-D710E5303364}" srcOrd="1" destOrd="0" presId="urn:microsoft.com/office/officeart/2005/8/layout/vList4#5"/>
    <dgm:cxn modelId="{52BE856E-9910-4146-9CF6-3CF4FB4C32DF}" type="presParOf" srcId="{69599C06-02A8-4387-8C9D-AE69E8365F83}" destId="{14B38BA8-195E-411A-8766-3E663E32D3AC}" srcOrd="2" destOrd="0" presId="urn:microsoft.com/office/officeart/2005/8/layout/vList4#5"/>
    <dgm:cxn modelId="{F92959A8-9F47-4827-946E-D350F1F3CC9E}" type="presParOf" srcId="{AC3AC0FE-3E47-4E3B-904A-03BD03549C7A}" destId="{4F044160-B08B-411D-B85B-D35C8FC03C6A}" srcOrd="5" destOrd="0" presId="urn:microsoft.com/office/officeart/2005/8/layout/vList4#5"/>
    <dgm:cxn modelId="{2DF63CF2-C056-47E3-A4A3-75DEA9422554}" type="presParOf" srcId="{AC3AC0FE-3E47-4E3B-904A-03BD03549C7A}" destId="{43140DEE-6E4B-4A83-A366-85FCC83953E1}" srcOrd="6" destOrd="0" presId="urn:microsoft.com/office/officeart/2005/8/layout/vList4#5"/>
    <dgm:cxn modelId="{7E0C1284-A0AB-4DAF-ACF1-080A5E9778E3}" type="presParOf" srcId="{43140DEE-6E4B-4A83-A366-85FCC83953E1}" destId="{D63DBC12-41B5-4B36-BBDD-E3AE5AB15B60}" srcOrd="0" destOrd="0" presId="urn:microsoft.com/office/officeart/2005/8/layout/vList4#5"/>
    <dgm:cxn modelId="{F7E28E44-00D2-4A57-9C89-BC062243E72F}" type="presParOf" srcId="{43140DEE-6E4B-4A83-A366-85FCC83953E1}" destId="{4685DB2F-D866-4B1F-972C-4AF40AC36772}" srcOrd="1" destOrd="0" presId="urn:microsoft.com/office/officeart/2005/8/layout/vList4#5"/>
    <dgm:cxn modelId="{91D8B73B-33A7-4DF6-9469-AFCE479861F0}" type="presParOf" srcId="{43140DEE-6E4B-4A83-A366-85FCC83953E1}" destId="{8E022C46-91E8-4488-8EA1-B5BD785F0726}" srcOrd="2" destOrd="0" presId="urn:microsoft.com/office/officeart/2005/8/layout/vList4#5"/>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743C29-3025-4775-A052-7F1F9BE27C74}" type="doc">
      <dgm:prSet loTypeId="urn:microsoft.com/office/officeart/2005/8/layout/vList4#2" loCatId="list" qsTypeId="urn:microsoft.com/office/officeart/2005/8/quickstyle/simple2" qsCatId="simple" csTypeId="urn:microsoft.com/office/officeart/2005/8/colors/accent2_1" csCatId="accent2" phldr="1"/>
      <dgm:spPr/>
      <dgm:t>
        <a:bodyPr/>
        <a:lstStyle/>
        <a:p>
          <a:endParaRPr lang="hu-HU"/>
        </a:p>
      </dgm:t>
    </dgm:pt>
    <dgm:pt modelId="{27210DA1-4CEE-4FAC-B5EB-AE353D5F3D96}">
      <dgm:prSet phldrT="[Szöveg]" custT="1"/>
      <dgm:spPr>
        <a:noFill/>
        <a:ln>
          <a:noFill/>
        </a:ln>
      </dgm:spPr>
      <dgm:t>
        <a:bodyPr/>
        <a:lstStyle/>
        <a:p>
          <a:r>
            <a:rPr lang="hu-HU" sz="2400" dirty="0">
              <a:solidFill>
                <a:schemeClr val="bg1"/>
              </a:solidFill>
              <a:latin typeface="Arial" panose="020B0604020202020204" pitchFamily="34" charset="0"/>
              <a:cs typeface="Arial" panose="020B0604020202020204" pitchFamily="34" charset="0"/>
            </a:rPr>
            <a:t>A </a:t>
          </a:r>
          <a:r>
            <a:rPr lang="hu-HU" sz="2400" strike="noStrike" dirty="0">
              <a:solidFill>
                <a:schemeClr val="bg1"/>
              </a:solidFill>
              <a:latin typeface="Arial" panose="020B0604020202020204" pitchFamily="34" charset="0"/>
              <a:cs typeface="Arial" panose="020B0604020202020204" pitchFamily="34" charset="0"/>
            </a:rPr>
            <a:t>személyi </a:t>
          </a:r>
          <a:r>
            <a:rPr lang="hu-HU" sz="2400" dirty="0">
              <a:solidFill>
                <a:schemeClr val="bg1"/>
              </a:solidFill>
              <a:latin typeface="Arial" panose="020B0604020202020204" pitchFamily="34" charset="0"/>
              <a:cs typeface="Arial" panose="020B0604020202020204" pitchFamily="34" charset="0"/>
            </a:rPr>
            <a:t>higiénia alapja a </a:t>
          </a:r>
          <a:r>
            <a:rPr lang="hu-HU" sz="2400" b="1" dirty="0">
              <a:solidFill>
                <a:schemeClr val="bg1"/>
              </a:solidFill>
              <a:latin typeface="Arial" panose="020B0604020202020204" pitchFamily="34" charset="0"/>
              <a:cs typeface="Arial" panose="020B0604020202020204" pitchFamily="34" charset="0"/>
            </a:rPr>
            <a:t>kéz tisztasága</a:t>
          </a:r>
          <a:r>
            <a:rPr lang="hu-HU" sz="2400" dirty="0">
              <a:solidFill>
                <a:schemeClr val="bg1"/>
              </a:solidFill>
              <a:latin typeface="Arial" panose="020B0604020202020204" pitchFamily="34" charset="0"/>
              <a:cs typeface="Arial" panose="020B0604020202020204" pitchFamily="34" charset="0"/>
            </a:rPr>
            <a:t>. </a:t>
          </a:r>
        </a:p>
      </dgm:t>
    </dgm:pt>
    <dgm:pt modelId="{32A90126-1CAF-42FD-9008-0946407505E6}" type="parTrans" cxnId="{BCBC5019-F18D-4175-942F-EE680F513918}">
      <dgm:prSet/>
      <dgm:spPr/>
      <dgm:t>
        <a:bodyPr/>
        <a:lstStyle/>
        <a:p>
          <a:endParaRPr lang="hu-HU" sz="2400">
            <a:solidFill>
              <a:schemeClr val="bg1"/>
            </a:solidFill>
          </a:endParaRPr>
        </a:p>
      </dgm:t>
    </dgm:pt>
    <dgm:pt modelId="{3E8A89A4-A5AA-4317-810D-CDA0330E2AC2}" type="sibTrans" cxnId="{BCBC5019-F18D-4175-942F-EE680F513918}">
      <dgm:prSet/>
      <dgm:spPr/>
      <dgm:t>
        <a:bodyPr/>
        <a:lstStyle/>
        <a:p>
          <a:endParaRPr lang="hu-HU" sz="2400">
            <a:solidFill>
              <a:schemeClr val="bg1"/>
            </a:solidFill>
          </a:endParaRPr>
        </a:p>
      </dgm:t>
    </dgm:pt>
    <dgm:pt modelId="{FC48A713-8257-408D-87A2-F1E6F5321B4C}">
      <dgm:prSet custT="1"/>
      <dgm:spPr>
        <a:noFill/>
        <a:ln>
          <a:noFill/>
        </a:ln>
      </dgm:spPr>
      <dgm:t>
        <a:bodyPr/>
        <a:lstStyle/>
        <a:p>
          <a:r>
            <a:rPr lang="hu-HU" sz="2400" dirty="0">
              <a:solidFill>
                <a:schemeClr val="bg1"/>
              </a:solidFill>
              <a:latin typeface="Arial" panose="020B0604020202020204" pitchFamily="34" charset="0"/>
              <a:cs typeface="Arial" panose="020B0604020202020204" pitchFamily="34" charset="0"/>
            </a:rPr>
            <a:t>Kötelező a </a:t>
          </a:r>
          <a:r>
            <a:rPr lang="hu-HU" sz="2400" b="1" dirty="0">
              <a:solidFill>
                <a:schemeClr val="bg1"/>
              </a:solidFill>
              <a:latin typeface="Arial" panose="020B0604020202020204" pitchFamily="34" charset="0"/>
              <a:cs typeface="Arial" panose="020B0604020202020204" pitchFamily="34" charset="0"/>
            </a:rPr>
            <a:t>gyakori és alapos kézmosás</a:t>
          </a:r>
          <a:r>
            <a:rPr lang="hu-HU" sz="2400" dirty="0">
              <a:solidFill>
                <a:schemeClr val="bg1"/>
              </a:solidFill>
              <a:latin typeface="Arial" panose="020B0604020202020204" pitchFamily="34" charset="0"/>
              <a:cs typeface="Arial" panose="020B0604020202020204" pitchFamily="34" charset="0"/>
            </a:rPr>
            <a:t>.</a:t>
          </a:r>
        </a:p>
        <a:p>
          <a:r>
            <a:rPr lang="hu-HU" sz="2400" dirty="0">
              <a:solidFill>
                <a:schemeClr val="bg1"/>
              </a:solidFill>
              <a:latin typeface="Arial" panose="020B0604020202020204" pitchFamily="34" charset="0"/>
              <a:cs typeface="Arial" panose="020B0604020202020204" pitchFamily="34" charset="0"/>
            </a:rPr>
            <a:t>Ha tiszta kézzel dolgozunk, nem kerül szennyeződés az ételre. </a:t>
          </a:r>
        </a:p>
      </dgm:t>
    </dgm:pt>
    <dgm:pt modelId="{6BC364CB-AA50-4BDA-A2D6-FEA1BF45BD80}" type="parTrans" cxnId="{42A4E397-B027-4774-B755-C5BFB9699518}">
      <dgm:prSet/>
      <dgm:spPr/>
      <dgm:t>
        <a:bodyPr/>
        <a:lstStyle/>
        <a:p>
          <a:endParaRPr lang="hu-HU" sz="2400">
            <a:solidFill>
              <a:schemeClr val="bg1"/>
            </a:solidFill>
          </a:endParaRPr>
        </a:p>
      </dgm:t>
    </dgm:pt>
    <dgm:pt modelId="{2C890251-324D-46B4-99D2-4F5289A6E200}" type="sibTrans" cxnId="{42A4E397-B027-4774-B755-C5BFB9699518}">
      <dgm:prSet/>
      <dgm:spPr/>
      <dgm:t>
        <a:bodyPr/>
        <a:lstStyle/>
        <a:p>
          <a:endParaRPr lang="hu-HU" sz="2400">
            <a:solidFill>
              <a:schemeClr val="bg1"/>
            </a:solidFill>
          </a:endParaRPr>
        </a:p>
      </dgm:t>
    </dgm:pt>
    <dgm:pt modelId="{4ACA8373-2AB7-4DEC-B6A6-F3A2D5B0EAE3}">
      <dgm:prSet custT="1"/>
      <dgm:spPr>
        <a:noFill/>
        <a:ln>
          <a:noFill/>
        </a:ln>
      </dgm:spPr>
      <dgm:t>
        <a:bodyPr/>
        <a:lstStyle/>
        <a:p>
          <a:r>
            <a:rPr lang="hu-HU" sz="2400" dirty="0">
              <a:solidFill>
                <a:schemeClr val="bg1"/>
              </a:solidFill>
              <a:latin typeface="Arial" panose="020B0604020202020204" pitchFamily="34" charset="0"/>
              <a:cs typeface="Arial" panose="020B0604020202020204" pitchFamily="34" charset="0"/>
            </a:rPr>
            <a:t>A konyhai dolgozók kézzel érnek az ételekhez. </a:t>
          </a:r>
        </a:p>
        <a:p>
          <a:r>
            <a:rPr lang="hu-HU" sz="2400" dirty="0">
              <a:solidFill>
                <a:schemeClr val="bg1"/>
              </a:solidFill>
              <a:latin typeface="Arial" panose="020B0604020202020204" pitchFamily="34" charset="0"/>
              <a:cs typeface="Arial" panose="020B0604020202020204" pitchFamily="34" charset="0"/>
            </a:rPr>
            <a:t>A kézről </a:t>
          </a:r>
          <a:r>
            <a:rPr lang="hu-HU" sz="2400" b="1" dirty="0">
              <a:solidFill>
                <a:schemeClr val="bg1"/>
              </a:solidFill>
              <a:latin typeface="Arial" panose="020B0604020202020204" pitchFamily="34" charset="0"/>
              <a:cs typeface="Arial" panose="020B0604020202020204" pitchFamily="34" charset="0"/>
            </a:rPr>
            <a:t>szennyeződések kerülhetnek az ételbe</a:t>
          </a:r>
          <a:r>
            <a:rPr lang="hu-HU" sz="2400" b="0" dirty="0">
              <a:solidFill>
                <a:schemeClr val="bg1"/>
              </a:solidFill>
              <a:latin typeface="Arial" panose="020B0604020202020204" pitchFamily="34" charset="0"/>
              <a:cs typeface="Arial" panose="020B0604020202020204" pitchFamily="34" charset="0"/>
            </a:rPr>
            <a:t>.</a:t>
          </a:r>
        </a:p>
      </dgm:t>
    </dgm:pt>
    <dgm:pt modelId="{F225BEFF-2840-41B4-8F4A-BF5619B4C236}" type="parTrans" cxnId="{9E6D46DB-8D51-4F5E-B9B1-44681C9841D9}">
      <dgm:prSet/>
      <dgm:spPr/>
      <dgm:t>
        <a:bodyPr/>
        <a:lstStyle/>
        <a:p>
          <a:endParaRPr lang="hu-HU" sz="2400">
            <a:solidFill>
              <a:schemeClr val="bg1"/>
            </a:solidFill>
          </a:endParaRPr>
        </a:p>
      </dgm:t>
    </dgm:pt>
    <dgm:pt modelId="{3C7E2658-52E1-45BA-B92E-3456614E465A}" type="sibTrans" cxnId="{9E6D46DB-8D51-4F5E-B9B1-44681C9841D9}">
      <dgm:prSet/>
      <dgm:spPr/>
      <dgm:t>
        <a:bodyPr/>
        <a:lstStyle/>
        <a:p>
          <a:endParaRPr lang="hu-HU" sz="2400">
            <a:solidFill>
              <a:schemeClr val="bg1"/>
            </a:solidFill>
          </a:endParaRPr>
        </a:p>
      </dgm:t>
    </dgm:pt>
    <dgm:pt modelId="{4A0A4436-E86C-4771-A635-B17B132BB3A4}">
      <dgm:prSet custT="1"/>
      <dgm:spPr>
        <a:noFill/>
        <a:ln>
          <a:noFill/>
        </a:ln>
      </dgm:spPr>
      <dgm:t>
        <a:bodyPr/>
        <a:lstStyle/>
        <a:p>
          <a:r>
            <a:rPr lang="hu-HU" sz="2400" dirty="0">
              <a:solidFill>
                <a:schemeClr val="bg1"/>
              </a:solidFill>
              <a:latin typeface="Arial" panose="020B0604020202020204" pitchFamily="34" charset="0"/>
              <a:cs typeface="Arial" panose="020B0604020202020204" pitchFamily="34" charset="0"/>
            </a:rPr>
            <a:t>A </a:t>
          </a:r>
          <a:r>
            <a:rPr lang="hu-HU" sz="2400" b="0" i="0" dirty="0">
              <a:solidFill>
                <a:schemeClr val="bg1"/>
              </a:solidFill>
              <a:latin typeface="Arial" panose="020B0604020202020204" pitchFamily="34" charset="0"/>
              <a:cs typeface="Arial" panose="020B0604020202020204" pitchFamily="34" charset="0"/>
            </a:rPr>
            <a:t>helyes </a:t>
          </a:r>
          <a:r>
            <a:rPr lang="hu-HU" sz="2400" b="1" i="0" dirty="0">
              <a:solidFill>
                <a:schemeClr val="bg1"/>
              </a:solidFill>
              <a:latin typeface="Arial" panose="020B0604020202020204" pitchFamily="34" charset="0"/>
              <a:cs typeface="Arial" panose="020B0604020202020204" pitchFamily="34" charset="0"/>
            </a:rPr>
            <a:t>kézmosás szabályai</a:t>
          </a:r>
          <a:r>
            <a:rPr lang="hu-HU" sz="2400" b="0" i="0" dirty="0">
              <a:solidFill>
                <a:schemeClr val="bg1"/>
              </a:solidFill>
              <a:latin typeface="Arial" panose="020B0604020202020204" pitchFamily="34" charset="0"/>
              <a:cs typeface="Arial" panose="020B0604020202020204" pitchFamily="34" charset="0"/>
            </a:rPr>
            <a:t>t </a:t>
          </a:r>
          <a:r>
            <a:rPr lang="hu-HU" sz="2400" b="0" dirty="0">
              <a:solidFill>
                <a:schemeClr val="bg1"/>
              </a:solidFill>
              <a:latin typeface="Arial" panose="020B0604020202020204" pitchFamily="34" charset="0"/>
              <a:cs typeface="Arial" panose="020B0604020202020204" pitchFamily="34" charset="0"/>
            </a:rPr>
            <a:t>ismerni kell </a:t>
          </a:r>
          <a:br>
            <a:rPr lang="hu-HU" sz="2400" b="0" dirty="0">
              <a:solidFill>
                <a:schemeClr val="bg1"/>
              </a:solidFill>
              <a:latin typeface="Arial" panose="020B0604020202020204" pitchFamily="34" charset="0"/>
              <a:cs typeface="Arial" panose="020B0604020202020204" pitchFamily="34" charset="0"/>
            </a:rPr>
          </a:br>
          <a:r>
            <a:rPr lang="hu-HU" sz="2400" b="0" dirty="0">
              <a:solidFill>
                <a:schemeClr val="bg1"/>
              </a:solidFill>
              <a:latin typeface="Arial" panose="020B0604020202020204" pitchFamily="34" charset="0"/>
              <a:cs typeface="Arial" panose="020B0604020202020204" pitchFamily="34" charset="0"/>
            </a:rPr>
            <a:t>és be kell tartani!</a:t>
          </a:r>
        </a:p>
      </dgm:t>
    </dgm:pt>
    <dgm:pt modelId="{667BAD8F-4E02-4497-8DC6-FE2BC5C4439E}" type="parTrans" cxnId="{5A3B8E6C-97A7-47A4-8C36-9FDE9211FDF0}">
      <dgm:prSet/>
      <dgm:spPr/>
      <dgm:t>
        <a:bodyPr/>
        <a:lstStyle/>
        <a:p>
          <a:endParaRPr lang="hu-HU" sz="2400">
            <a:solidFill>
              <a:schemeClr val="bg1"/>
            </a:solidFill>
          </a:endParaRPr>
        </a:p>
      </dgm:t>
    </dgm:pt>
    <dgm:pt modelId="{A08597D9-D732-4999-BAAB-9FA4C552F7B9}" type="sibTrans" cxnId="{5A3B8E6C-97A7-47A4-8C36-9FDE9211FDF0}">
      <dgm:prSet/>
      <dgm:spPr/>
      <dgm:t>
        <a:bodyPr/>
        <a:lstStyle/>
        <a:p>
          <a:endParaRPr lang="hu-HU" sz="2400">
            <a:solidFill>
              <a:schemeClr val="bg1"/>
            </a:solidFill>
          </a:endParaRPr>
        </a:p>
      </dgm:t>
    </dgm:pt>
    <dgm:pt modelId="{B1176663-8001-4AEF-B09E-83CF5477596B}" type="pres">
      <dgm:prSet presAssocID="{1D743C29-3025-4775-A052-7F1F9BE27C74}" presName="linear" presStyleCnt="0">
        <dgm:presLayoutVars>
          <dgm:dir/>
          <dgm:resizeHandles val="exact"/>
        </dgm:presLayoutVars>
      </dgm:prSet>
      <dgm:spPr/>
      <dgm:t>
        <a:bodyPr/>
        <a:lstStyle/>
        <a:p>
          <a:endParaRPr lang="hu-HU"/>
        </a:p>
      </dgm:t>
    </dgm:pt>
    <dgm:pt modelId="{A1C3458A-D327-48F1-A8F6-91D8DC2CF0E5}" type="pres">
      <dgm:prSet presAssocID="{27210DA1-4CEE-4FAC-B5EB-AE353D5F3D96}" presName="comp" presStyleCnt="0"/>
      <dgm:spPr/>
    </dgm:pt>
    <dgm:pt modelId="{896B6A13-934F-40BE-8972-BC8BE4BDFEC7}" type="pres">
      <dgm:prSet presAssocID="{27210DA1-4CEE-4FAC-B5EB-AE353D5F3D96}" presName="box" presStyleLbl="node1" presStyleIdx="0" presStyleCnt="4" custLinFactNeighborY="-1054"/>
      <dgm:spPr/>
      <dgm:t>
        <a:bodyPr/>
        <a:lstStyle/>
        <a:p>
          <a:endParaRPr lang="hu-HU"/>
        </a:p>
      </dgm:t>
    </dgm:pt>
    <dgm:pt modelId="{71AADCC5-E560-4D6D-81BA-472EF3F0C4C7}" type="pres">
      <dgm:prSet presAssocID="{27210DA1-4CEE-4FAC-B5EB-AE353D5F3D96}" presName="img" presStyleLbl="fgImgPlace1" presStyleIdx="0" presStyleCnt="4" custScaleX="7511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9000" b="-23000"/>
          </a:stretch>
        </a:blipFill>
      </dgm:spPr>
    </dgm:pt>
    <dgm:pt modelId="{124A6502-2771-4C2D-8737-0A28F5758F38}" type="pres">
      <dgm:prSet presAssocID="{27210DA1-4CEE-4FAC-B5EB-AE353D5F3D96}" presName="text" presStyleLbl="node1" presStyleIdx="0" presStyleCnt="4">
        <dgm:presLayoutVars>
          <dgm:bulletEnabled val="1"/>
        </dgm:presLayoutVars>
      </dgm:prSet>
      <dgm:spPr/>
      <dgm:t>
        <a:bodyPr/>
        <a:lstStyle/>
        <a:p>
          <a:endParaRPr lang="hu-HU"/>
        </a:p>
      </dgm:t>
    </dgm:pt>
    <dgm:pt modelId="{0D28980C-582A-4173-8D2C-217B7E3F9102}" type="pres">
      <dgm:prSet presAssocID="{3E8A89A4-A5AA-4317-810D-CDA0330E2AC2}" presName="spacer" presStyleCnt="0"/>
      <dgm:spPr/>
    </dgm:pt>
    <dgm:pt modelId="{ABCDE9B2-6B55-4FF3-A348-C144B452C55F}" type="pres">
      <dgm:prSet presAssocID="{FC48A713-8257-408D-87A2-F1E6F5321B4C}" presName="comp" presStyleCnt="0"/>
      <dgm:spPr/>
    </dgm:pt>
    <dgm:pt modelId="{8704BB03-FB26-410E-952D-C0EA374A700A}" type="pres">
      <dgm:prSet presAssocID="{FC48A713-8257-408D-87A2-F1E6F5321B4C}" presName="box" presStyleLbl="node1" presStyleIdx="1" presStyleCnt="4" custLinFactY="9433" custLinFactNeighborY="100000"/>
      <dgm:spPr/>
      <dgm:t>
        <a:bodyPr/>
        <a:lstStyle/>
        <a:p>
          <a:endParaRPr lang="hu-HU"/>
        </a:p>
      </dgm:t>
    </dgm:pt>
    <dgm:pt modelId="{CD1883EF-0FCE-4A16-BE61-3072A63D18D5}" type="pres">
      <dgm:prSet presAssocID="{FC48A713-8257-408D-87A2-F1E6F5321B4C}" presName="img" presStyleLbl="fgImgPlace1" presStyleIdx="1" presStyleCnt="4" custScaleX="75112" custLinFactY="36792" custLinFactNeighborX="-791" custLinFactNeighborY="100000"/>
      <dgm:spPr>
        <a:blipFill dpi="0" rotWithShape="1">
          <a:blip xmlns:r="http://schemas.openxmlformats.org/officeDocument/2006/relationships" r:embed="rId2"/>
          <a:srcRect/>
          <a:stretch>
            <a:fillRect t="16000" b="-52000"/>
          </a:stretch>
        </a:blipFill>
      </dgm:spPr>
    </dgm:pt>
    <dgm:pt modelId="{86788200-D2E7-43F0-AB9C-3835F5BBF758}" type="pres">
      <dgm:prSet presAssocID="{FC48A713-8257-408D-87A2-F1E6F5321B4C}" presName="text" presStyleLbl="node1" presStyleIdx="1" presStyleCnt="4">
        <dgm:presLayoutVars>
          <dgm:bulletEnabled val="1"/>
        </dgm:presLayoutVars>
      </dgm:prSet>
      <dgm:spPr/>
      <dgm:t>
        <a:bodyPr/>
        <a:lstStyle/>
        <a:p>
          <a:endParaRPr lang="hu-HU"/>
        </a:p>
      </dgm:t>
    </dgm:pt>
    <dgm:pt modelId="{3BEEBAE3-7C60-4D55-B9C8-E419FB3DB19F}" type="pres">
      <dgm:prSet presAssocID="{2C890251-324D-46B4-99D2-4F5289A6E200}" presName="spacer" presStyleCnt="0"/>
      <dgm:spPr/>
    </dgm:pt>
    <dgm:pt modelId="{7D2C518C-8607-49DA-8CD1-C5474E23FD27}" type="pres">
      <dgm:prSet presAssocID="{4ACA8373-2AB7-4DEC-B6A6-F3A2D5B0EAE3}" presName="comp" presStyleCnt="0"/>
      <dgm:spPr/>
    </dgm:pt>
    <dgm:pt modelId="{A9D55677-0DEA-4170-AA74-FF96FAAC4F9F}" type="pres">
      <dgm:prSet presAssocID="{4ACA8373-2AB7-4DEC-B6A6-F3A2D5B0EAE3}" presName="box" presStyleLbl="node1" presStyleIdx="2" presStyleCnt="4" custLinFactY="-13164" custLinFactNeighborY="-100000"/>
      <dgm:spPr/>
      <dgm:t>
        <a:bodyPr/>
        <a:lstStyle/>
        <a:p>
          <a:endParaRPr lang="hu-HU"/>
        </a:p>
      </dgm:t>
    </dgm:pt>
    <dgm:pt modelId="{08D4F49A-4741-404D-98E2-31DE79544226}" type="pres">
      <dgm:prSet presAssocID="{4ACA8373-2AB7-4DEC-B6A6-F3A2D5B0EAE3}" presName="img" presStyleLbl="fgImgPlace1" presStyleIdx="2" presStyleCnt="4" custScaleX="75112" custLinFactY="-46754" custLinFactNeighborX="-1187" custLinFactNeighborY="-100000"/>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7000" b="-16000"/>
          </a:stretch>
        </a:blipFill>
      </dgm:spPr>
    </dgm:pt>
    <dgm:pt modelId="{A90F4494-F2C3-4280-A911-99361210C301}" type="pres">
      <dgm:prSet presAssocID="{4ACA8373-2AB7-4DEC-B6A6-F3A2D5B0EAE3}" presName="text" presStyleLbl="node1" presStyleIdx="2" presStyleCnt="4">
        <dgm:presLayoutVars>
          <dgm:bulletEnabled val="1"/>
        </dgm:presLayoutVars>
      </dgm:prSet>
      <dgm:spPr/>
      <dgm:t>
        <a:bodyPr/>
        <a:lstStyle/>
        <a:p>
          <a:endParaRPr lang="hu-HU"/>
        </a:p>
      </dgm:t>
    </dgm:pt>
    <dgm:pt modelId="{617F9820-48E5-4ACA-BB43-2012BA131EFD}" type="pres">
      <dgm:prSet presAssocID="{3C7E2658-52E1-45BA-B92E-3456614E465A}" presName="spacer" presStyleCnt="0"/>
      <dgm:spPr/>
    </dgm:pt>
    <dgm:pt modelId="{F1321C48-65F8-4DB1-931C-5682F0A5A00A}" type="pres">
      <dgm:prSet presAssocID="{4A0A4436-E86C-4771-A635-B17B132BB3A4}" presName="comp" presStyleCnt="0"/>
      <dgm:spPr/>
    </dgm:pt>
    <dgm:pt modelId="{702E8D60-3103-44A1-AAD7-FB622CD4D350}" type="pres">
      <dgm:prSet presAssocID="{4A0A4436-E86C-4771-A635-B17B132BB3A4}" presName="box" presStyleLbl="node1" presStyleIdx="3" presStyleCnt="4"/>
      <dgm:spPr/>
      <dgm:t>
        <a:bodyPr/>
        <a:lstStyle/>
        <a:p>
          <a:endParaRPr lang="hu-HU"/>
        </a:p>
      </dgm:t>
    </dgm:pt>
    <dgm:pt modelId="{8357069E-B867-42DF-9B0F-0F9F55949B2C}" type="pres">
      <dgm:prSet presAssocID="{4A0A4436-E86C-4771-A635-B17B132BB3A4}" presName="img" presStyleLbl="fgImgPlace1" presStyleIdx="3" presStyleCnt="4" custScaleX="75112"/>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t="-26000" b="-29000"/>
          </a:stretch>
        </a:blipFill>
      </dgm:spPr>
    </dgm:pt>
    <dgm:pt modelId="{874AF645-2D5C-4C7A-9FC4-50FF74121336}" type="pres">
      <dgm:prSet presAssocID="{4A0A4436-E86C-4771-A635-B17B132BB3A4}" presName="text" presStyleLbl="node1" presStyleIdx="3" presStyleCnt="4">
        <dgm:presLayoutVars>
          <dgm:bulletEnabled val="1"/>
        </dgm:presLayoutVars>
      </dgm:prSet>
      <dgm:spPr/>
      <dgm:t>
        <a:bodyPr/>
        <a:lstStyle/>
        <a:p>
          <a:endParaRPr lang="hu-HU"/>
        </a:p>
      </dgm:t>
    </dgm:pt>
  </dgm:ptLst>
  <dgm:cxnLst>
    <dgm:cxn modelId="{858E9FA9-8BAC-4E28-941A-9F39AB6D8675}" type="presOf" srcId="{4ACA8373-2AB7-4DEC-B6A6-F3A2D5B0EAE3}" destId="{A90F4494-F2C3-4280-A911-99361210C301}" srcOrd="1" destOrd="0" presId="urn:microsoft.com/office/officeart/2005/8/layout/vList4#2"/>
    <dgm:cxn modelId="{E4D4CAE9-857A-4C6A-9021-E3B1FC354441}" type="presOf" srcId="{4ACA8373-2AB7-4DEC-B6A6-F3A2D5B0EAE3}" destId="{A9D55677-0DEA-4170-AA74-FF96FAAC4F9F}" srcOrd="0" destOrd="0" presId="urn:microsoft.com/office/officeart/2005/8/layout/vList4#2"/>
    <dgm:cxn modelId="{BCBC5019-F18D-4175-942F-EE680F513918}" srcId="{1D743C29-3025-4775-A052-7F1F9BE27C74}" destId="{27210DA1-4CEE-4FAC-B5EB-AE353D5F3D96}" srcOrd="0" destOrd="0" parTransId="{32A90126-1CAF-42FD-9008-0946407505E6}" sibTransId="{3E8A89A4-A5AA-4317-810D-CDA0330E2AC2}"/>
    <dgm:cxn modelId="{4BFF1CD9-57F9-41F6-88D5-1D3EBB652D96}" type="presOf" srcId="{27210DA1-4CEE-4FAC-B5EB-AE353D5F3D96}" destId="{124A6502-2771-4C2D-8737-0A28F5758F38}" srcOrd="1" destOrd="0" presId="urn:microsoft.com/office/officeart/2005/8/layout/vList4#2"/>
    <dgm:cxn modelId="{9E6D46DB-8D51-4F5E-B9B1-44681C9841D9}" srcId="{1D743C29-3025-4775-A052-7F1F9BE27C74}" destId="{4ACA8373-2AB7-4DEC-B6A6-F3A2D5B0EAE3}" srcOrd="2" destOrd="0" parTransId="{F225BEFF-2840-41B4-8F4A-BF5619B4C236}" sibTransId="{3C7E2658-52E1-45BA-B92E-3456614E465A}"/>
    <dgm:cxn modelId="{22F0AFA0-8ECE-4F3C-BAE7-DAF9677BF2C7}" type="presOf" srcId="{FC48A713-8257-408D-87A2-F1E6F5321B4C}" destId="{8704BB03-FB26-410E-952D-C0EA374A700A}" srcOrd="0" destOrd="0" presId="urn:microsoft.com/office/officeart/2005/8/layout/vList4#2"/>
    <dgm:cxn modelId="{5A3B8E6C-97A7-47A4-8C36-9FDE9211FDF0}" srcId="{1D743C29-3025-4775-A052-7F1F9BE27C74}" destId="{4A0A4436-E86C-4771-A635-B17B132BB3A4}" srcOrd="3" destOrd="0" parTransId="{667BAD8F-4E02-4497-8DC6-FE2BC5C4439E}" sibTransId="{A08597D9-D732-4999-BAAB-9FA4C552F7B9}"/>
    <dgm:cxn modelId="{65E0AB71-C2E5-4AE7-86A6-1AF335B7EE7F}" type="presOf" srcId="{1D743C29-3025-4775-A052-7F1F9BE27C74}" destId="{B1176663-8001-4AEF-B09E-83CF5477596B}" srcOrd="0" destOrd="0" presId="urn:microsoft.com/office/officeart/2005/8/layout/vList4#2"/>
    <dgm:cxn modelId="{FA329BD3-8BA2-4810-8116-3AC9D7B9A7EC}" type="presOf" srcId="{4A0A4436-E86C-4771-A635-B17B132BB3A4}" destId="{874AF645-2D5C-4C7A-9FC4-50FF74121336}" srcOrd="1" destOrd="0" presId="urn:microsoft.com/office/officeart/2005/8/layout/vList4#2"/>
    <dgm:cxn modelId="{2A16DF01-C7C4-4454-9933-7BE0211C39ED}" type="presOf" srcId="{FC48A713-8257-408D-87A2-F1E6F5321B4C}" destId="{86788200-D2E7-43F0-AB9C-3835F5BBF758}" srcOrd="1" destOrd="0" presId="urn:microsoft.com/office/officeart/2005/8/layout/vList4#2"/>
    <dgm:cxn modelId="{EB78D9EF-337E-4A7A-9A8B-13ADF2C22429}" type="presOf" srcId="{27210DA1-4CEE-4FAC-B5EB-AE353D5F3D96}" destId="{896B6A13-934F-40BE-8972-BC8BE4BDFEC7}" srcOrd="0" destOrd="0" presId="urn:microsoft.com/office/officeart/2005/8/layout/vList4#2"/>
    <dgm:cxn modelId="{42A4E397-B027-4774-B755-C5BFB9699518}" srcId="{1D743C29-3025-4775-A052-7F1F9BE27C74}" destId="{FC48A713-8257-408D-87A2-F1E6F5321B4C}" srcOrd="1" destOrd="0" parTransId="{6BC364CB-AA50-4BDA-A2D6-FEA1BF45BD80}" sibTransId="{2C890251-324D-46B4-99D2-4F5289A6E200}"/>
    <dgm:cxn modelId="{D27474C7-2A2F-49D0-844C-7F916FB04504}" type="presOf" srcId="{4A0A4436-E86C-4771-A635-B17B132BB3A4}" destId="{702E8D60-3103-44A1-AAD7-FB622CD4D350}" srcOrd="0" destOrd="0" presId="urn:microsoft.com/office/officeart/2005/8/layout/vList4#2"/>
    <dgm:cxn modelId="{A732F157-16BC-44BE-A08A-01ACC7F7AD28}" type="presParOf" srcId="{B1176663-8001-4AEF-B09E-83CF5477596B}" destId="{A1C3458A-D327-48F1-A8F6-91D8DC2CF0E5}" srcOrd="0" destOrd="0" presId="urn:microsoft.com/office/officeart/2005/8/layout/vList4#2"/>
    <dgm:cxn modelId="{73F8B623-181A-4ECE-AC07-19A9ABE19774}" type="presParOf" srcId="{A1C3458A-D327-48F1-A8F6-91D8DC2CF0E5}" destId="{896B6A13-934F-40BE-8972-BC8BE4BDFEC7}" srcOrd="0" destOrd="0" presId="urn:microsoft.com/office/officeart/2005/8/layout/vList4#2"/>
    <dgm:cxn modelId="{0F2F84DA-AE6D-4519-B475-844BD1F050EB}" type="presParOf" srcId="{A1C3458A-D327-48F1-A8F6-91D8DC2CF0E5}" destId="{71AADCC5-E560-4D6D-81BA-472EF3F0C4C7}" srcOrd="1" destOrd="0" presId="urn:microsoft.com/office/officeart/2005/8/layout/vList4#2"/>
    <dgm:cxn modelId="{C337B865-47D2-4EBF-ADC4-107F6C539F03}" type="presParOf" srcId="{A1C3458A-D327-48F1-A8F6-91D8DC2CF0E5}" destId="{124A6502-2771-4C2D-8737-0A28F5758F38}" srcOrd="2" destOrd="0" presId="urn:microsoft.com/office/officeart/2005/8/layout/vList4#2"/>
    <dgm:cxn modelId="{2B760736-8AE8-4831-A59A-7E782D70D895}" type="presParOf" srcId="{B1176663-8001-4AEF-B09E-83CF5477596B}" destId="{0D28980C-582A-4173-8D2C-217B7E3F9102}" srcOrd="1" destOrd="0" presId="urn:microsoft.com/office/officeart/2005/8/layout/vList4#2"/>
    <dgm:cxn modelId="{F4D09213-11D2-4F55-B6F6-B69A7F80EB8E}" type="presParOf" srcId="{B1176663-8001-4AEF-B09E-83CF5477596B}" destId="{ABCDE9B2-6B55-4FF3-A348-C144B452C55F}" srcOrd="2" destOrd="0" presId="urn:microsoft.com/office/officeart/2005/8/layout/vList4#2"/>
    <dgm:cxn modelId="{686274CE-67B1-40C7-8623-0AC37455F46F}" type="presParOf" srcId="{ABCDE9B2-6B55-4FF3-A348-C144B452C55F}" destId="{8704BB03-FB26-410E-952D-C0EA374A700A}" srcOrd="0" destOrd="0" presId="urn:microsoft.com/office/officeart/2005/8/layout/vList4#2"/>
    <dgm:cxn modelId="{F335E4E8-D892-4CEA-B623-D8BFA4C7AED0}" type="presParOf" srcId="{ABCDE9B2-6B55-4FF3-A348-C144B452C55F}" destId="{CD1883EF-0FCE-4A16-BE61-3072A63D18D5}" srcOrd="1" destOrd="0" presId="urn:microsoft.com/office/officeart/2005/8/layout/vList4#2"/>
    <dgm:cxn modelId="{6663179C-8189-46EF-B436-2E05F0EDD3E9}" type="presParOf" srcId="{ABCDE9B2-6B55-4FF3-A348-C144B452C55F}" destId="{86788200-D2E7-43F0-AB9C-3835F5BBF758}" srcOrd="2" destOrd="0" presId="urn:microsoft.com/office/officeart/2005/8/layout/vList4#2"/>
    <dgm:cxn modelId="{3EC290C5-DB75-4967-A493-06563FC88DD2}" type="presParOf" srcId="{B1176663-8001-4AEF-B09E-83CF5477596B}" destId="{3BEEBAE3-7C60-4D55-B9C8-E419FB3DB19F}" srcOrd="3" destOrd="0" presId="urn:microsoft.com/office/officeart/2005/8/layout/vList4#2"/>
    <dgm:cxn modelId="{917484A3-CC27-453F-B9F8-0D1E115D4573}" type="presParOf" srcId="{B1176663-8001-4AEF-B09E-83CF5477596B}" destId="{7D2C518C-8607-49DA-8CD1-C5474E23FD27}" srcOrd="4" destOrd="0" presId="urn:microsoft.com/office/officeart/2005/8/layout/vList4#2"/>
    <dgm:cxn modelId="{3BD51E06-23EF-4F67-9293-4669364AC758}" type="presParOf" srcId="{7D2C518C-8607-49DA-8CD1-C5474E23FD27}" destId="{A9D55677-0DEA-4170-AA74-FF96FAAC4F9F}" srcOrd="0" destOrd="0" presId="urn:microsoft.com/office/officeart/2005/8/layout/vList4#2"/>
    <dgm:cxn modelId="{FE39B4D4-EDE7-4A84-9B95-6B2943C235DC}" type="presParOf" srcId="{7D2C518C-8607-49DA-8CD1-C5474E23FD27}" destId="{08D4F49A-4741-404D-98E2-31DE79544226}" srcOrd="1" destOrd="0" presId="urn:microsoft.com/office/officeart/2005/8/layout/vList4#2"/>
    <dgm:cxn modelId="{E7E452BC-001B-47BA-8006-BDF7C6015577}" type="presParOf" srcId="{7D2C518C-8607-49DA-8CD1-C5474E23FD27}" destId="{A90F4494-F2C3-4280-A911-99361210C301}" srcOrd="2" destOrd="0" presId="urn:microsoft.com/office/officeart/2005/8/layout/vList4#2"/>
    <dgm:cxn modelId="{ACE55548-424A-4813-91D2-FEE25E1EA944}" type="presParOf" srcId="{B1176663-8001-4AEF-B09E-83CF5477596B}" destId="{617F9820-48E5-4ACA-BB43-2012BA131EFD}" srcOrd="5" destOrd="0" presId="urn:microsoft.com/office/officeart/2005/8/layout/vList4#2"/>
    <dgm:cxn modelId="{E8FF32B8-339F-47BE-8CA5-87F6BF5C8882}" type="presParOf" srcId="{B1176663-8001-4AEF-B09E-83CF5477596B}" destId="{F1321C48-65F8-4DB1-931C-5682F0A5A00A}" srcOrd="6" destOrd="0" presId="urn:microsoft.com/office/officeart/2005/8/layout/vList4#2"/>
    <dgm:cxn modelId="{0D56AF2B-EB5D-4A14-A0BC-524ADE5012F9}" type="presParOf" srcId="{F1321C48-65F8-4DB1-931C-5682F0A5A00A}" destId="{702E8D60-3103-44A1-AAD7-FB622CD4D350}" srcOrd="0" destOrd="0" presId="urn:microsoft.com/office/officeart/2005/8/layout/vList4#2"/>
    <dgm:cxn modelId="{2A0948C5-8174-4EC7-BDAC-723F187C2E1A}" type="presParOf" srcId="{F1321C48-65F8-4DB1-931C-5682F0A5A00A}" destId="{8357069E-B867-42DF-9B0F-0F9F55949B2C}" srcOrd="1" destOrd="0" presId="urn:microsoft.com/office/officeart/2005/8/layout/vList4#2"/>
    <dgm:cxn modelId="{E9194A00-2FE5-42FF-A26C-271C2FF9C8A1}" type="presParOf" srcId="{F1321C48-65F8-4DB1-931C-5682F0A5A00A}" destId="{874AF645-2D5C-4C7A-9FC4-50FF74121336}"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6A65F1-C7DE-4D59-A54A-1D7BDCF363B4}" type="doc">
      <dgm:prSet loTypeId="urn:microsoft.com/office/officeart/2008/layout/VerticalCurvedList" loCatId="list" qsTypeId="urn:microsoft.com/office/officeart/2005/8/quickstyle/simple3" qsCatId="simple" csTypeId="urn:microsoft.com/office/officeart/2005/8/colors/accent6_1" csCatId="accent6" phldr="1"/>
      <dgm:spPr/>
      <dgm:t>
        <a:bodyPr/>
        <a:lstStyle/>
        <a:p>
          <a:endParaRPr lang="hu-HU"/>
        </a:p>
      </dgm:t>
    </dgm:pt>
    <dgm:pt modelId="{6B599AE7-65A4-4407-BEA6-72A5AE8DCEDB}">
      <dgm:prSet phldrT="[Szöveg]" custT="1"/>
      <dgm:spPr>
        <a:noFill/>
        <a:ln>
          <a:noFill/>
        </a:ln>
      </dgm:spPr>
      <dgm:t>
        <a:bodyPr/>
        <a:lstStyle/>
        <a:p>
          <a:r>
            <a:rPr lang="hu-HU" sz="2400" b="1" dirty="0">
              <a:solidFill>
                <a:schemeClr val="bg1"/>
              </a:solidFill>
              <a:latin typeface="Arial" panose="020B0604020202020204" pitchFamily="34" charset="0"/>
              <a:cs typeface="Arial" panose="020B0604020202020204" pitchFamily="34" charset="0"/>
            </a:rPr>
            <a:t>Kezet kell mosni </a:t>
          </a:r>
          <a:r>
            <a:rPr lang="hu-HU" sz="2400" dirty="0">
              <a:solidFill>
                <a:schemeClr val="bg1"/>
              </a:solidFill>
              <a:latin typeface="Arial" panose="020B0604020202020204" pitchFamily="34" charset="0"/>
              <a:cs typeface="Arial" panose="020B0604020202020204" pitchFamily="34" charset="0"/>
            </a:rPr>
            <a:t>a munka megkezdése előtt, két feladat között, WC használat és orrfújás vagy tüsszentés után.</a:t>
          </a:r>
        </a:p>
      </dgm:t>
    </dgm:pt>
    <dgm:pt modelId="{94CEFA17-5FA7-4674-9CE0-35C820511B38}" type="parTrans" cxnId="{DD8F7205-4CFF-4C47-9C14-334EC3297465}">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3D40ABB6-24B8-4E96-A870-38CAAA74D5E8}" type="sibTrans" cxnId="{DD8F7205-4CFF-4C47-9C14-334EC3297465}">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9F0269BE-C93D-4EBF-BBDA-7A48BC8F8111}">
      <dgm:prSet custT="1"/>
      <dgm:spPr>
        <a:noFill/>
        <a:ln>
          <a:noFill/>
        </a:ln>
      </dgm:spPr>
      <dgm:t>
        <a:bodyPr/>
        <a:lstStyle/>
        <a:p>
          <a:r>
            <a:rPr lang="hu-HU" sz="2400" dirty="0">
              <a:solidFill>
                <a:schemeClr val="bg1"/>
              </a:solidFill>
              <a:latin typeface="Arial" panose="020B0604020202020204" pitchFamily="34" charset="0"/>
              <a:cs typeface="Arial" panose="020B0604020202020204" pitchFamily="34" charset="0"/>
            </a:rPr>
            <a:t>A munkában </a:t>
          </a:r>
          <a:r>
            <a:rPr lang="hu-HU" sz="2400" b="1" dirty="0">
              <a:solidFill>
                <a:schemeClr val="bg1"/>
              </a:solidFill>
              <a:latin typeface="Arial" panose="020B0604020202020204" pitchFamily="34" charset="0"/>
              <a:cs typeface="Arial" panose="020B0604020202020204" pitchFamily="34" charset="0"/>
            </a:rPr>
            <a:t>tilos gyűrűt</a:t>
          </a:r>
          <a:r>
            <a:rPr lang="hu-HU" sz="2400" b="0" dirty="0">
              <a:solidFill>
                <a:schemeClr val="bg1"/>
              </a:solidFill>
              <a:latin typeface="Arial" panose="020B0604020202020204" pitchFamily="34" charset="0"/>
              <a:cs typeface="Arial" panose="020B0604020202020204" pitchFamily="34" charset="0"/>
            </a:rPr>
            <a:t> vagy </a:t>
          </a:r>
          <a:r>
            <a:rPr lang="hu-HU" sz="2400" b="1" dirty="0">
              <a:solidFill>
                <a:schemeClr val="bg1"/>
              </a:solidFill>
              <a:latin typeface="Arial" panose="020B0604020202020204" pitchFamily="34" charset="0"/>
              <a:cs typeface="Arial" panose="020B0604020202020204" pitchFamily="34" charset="0"/>
            </a:rPr>
            <a:t>műkörmöt  viselni</a:t>
          </a:r>
          <a:r>
            <a:rPr lang="hu-HU" sz="2400" dirty="0">
              <a:solidFill>
                <a:schemeClr val="bg1"/>
              </a:solidFill>
              <a:latin typeface="Arial" panose="020B0604020202020204" pitchFamily="34" charset="0"/>
              <a:cs typeface="Arial" panose="020B0604020202020204" pitchFamily="34" charset="0"/>
            </a:rPr>
            <a:t>.</a:t>
          </a:r>
        </a:p>
      </dgm:t>
    </dgm:pt>
    <dgm:pt modelId="{1305ADCD-A91F-4DC9-B2F6-927D59779549}" type="parTrans" cxnId="{6CF61876-1058-4BA9-8C4A-4B2BCFF468F6}">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DD8DAF11-4659-499C-9EC1-24F1C2D71D6F}" type="sibTrans" cxnId="{6CF61876-1058-4BA9-8C4A-4B2BCFF468F6}">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27D01DAE-140A-4400-BD65-1E777AE54820}">
      <dgm:prSet custT="1"/>
      <dgm:spPr>
        <a:noFill/>
        <a:ln>
          <a:noFill/>
        </a:ln>
      </dgm:spPr>
      <dgm:t>
        <a:bodyPr/>
        <a:lstStyle/>
        <a:p>
          <a:r>
            <a:rPr lang="hu-HU" sz="2400" b="1" dirty="0">
              <a:solidFill>
                <a:schemeClr val="bg1"/>
              </a:solidFill>
              <a:latin typeface="Arial" panose="020B0604020202020204" pitchFamily="34" charset="0"/>
              <a:cs typeface="Arial" panose="020B0604020202020204" pitchFamily="34" charset="0"/>
            </a:rPr>
            <a:t>A fertőtlenítő szappant </a:t>
          </a:r>
          <a:r>
            <a:rPr lang="hu-HU" sz="2400" dirty="0">
              <a:solidFill>
                <a:schemeClr val="bg1"/>
              </a:solidFill>
              <a:latin typeface="Arial" panose="020B0604020202020204" pitchFamily="34" charset="0"/>
              <a:cs typeface="Arial" panose="020B0604020202020204" pitchFamily="34" charset="0"/>
            </a:rPr>
            <a:t>a munkahely biztosítja.</a:t>
          </a:r>
        </a:p>
        <a:p>
          <a:r>
            <a:rPr lang="hu-HU" sz="2400" b="1" dirty="0">
              <a:solidFill>
                <a:schemeClr val="bg1"/>
              </a:solidFill>
              <a:latin typeface="Arial" panose="020B0604020202020204" pitchFamily="34" charset="0"/>
              <a:cs typeface="Arial" panose="020B0604020202020204" pitchFamily="34" charset="0"/>
            </a:rPr>
            <a:t>Előírt mennyiségben kell használni</a:t>
          </a:r>
          <a:r>
            <a:rPr lang="hu-HU" sz="2400" dirty="0">
              <a:solidFill>
                <a:schemeClr val="bg1"/>
              </a:solidFill>
              <a:latin typeface="Arial" panose="020B0604020202020204" pitchFamily="34" charset="0"/>
              <a:cs typeface="Arial" panose="020B0604020202020204" pitchFamily="34" charset="0"/>
            </a:rPr>
            <a:t>.</a:t>
          </a:r>
        </a:p>
      </dgm:t>
    </dgm:pt>
    <dgm:pt modelId="{16C81FD9-2471-4AA1-9D5B-5F6CCC31FDE2}" type="parTrans" cxnId="{51AAF68C-F20E-403A-8410-776050955D9D}">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7DE80603-5422-4DC5-8750-91ECE52692DF}" type="sibTrans" cxnId="{51AAF68C-F20E-403A-8410-776050955D9D}">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715E2BE5-7C0D-4806-9EF6-72B7071F722B}">
      <dgm:prSet custT="1"/>
      <dgm:spPr>
        <a:noFill/>
        <a:ln>
          <a:noFill/>
        </a:ln>
      </dgm:spPr>
      <dgm:t>
        <a:bodyPr/>
        <a:lstStyle/>
        <a:p>
          <a:r>
            <a:rPr lang="hu-HU" sz="2400" dirty="0">
              <a:solidFill>
                <a:schemeClr val="bg1"/>
              </a:solidFill>
              <a:latin typeface="Arial" panose="020B0604020202020204" pitchFamily="34" charset="0"/>
              <a:cs typeface="Arial" panose="020B0604020202020204" pitchFamily="34" charset="0"/>
            </a:rPr>
            <a:t>Kézmosás után </a:t>
          </a:r>
          <a:r>
            <a:rPr lang="hu-HU" sz="2400" b="1" dirty="0">
              <a:solidFill>
                <a:schemeClr val="bg1"/>
              </a:solidFill>
              <a:latin typeface="Arial" panose="020B0604020202020204" pitchFamily="34" charset="0"/>
              <a:cs typeface="Arial" panose="020B0604020202020204" pitchFamily="34" charset="0"/>
            </a:rPr>
            <a:t>meg kell tisztítani a csapot is</a:t>
          </a:r>
          <a:r>
            <a:rPr lang="hu-HU" sz="2400" b="0" dirty="0">
              <a:solidFill>
                <a:schemeClr val="bg1"/>
              </a:solidFill>
              <a:latin typeface="Arial" panose="020B0604020202020204" pitchFamily="34" charset="0"/>
              <a:cs typeface="Arial" panose="020B0604020202020204" pitchFamily="34" charset="0"/>
            </a:rPr>
            <a:t>.</a:t>
          </a:r>
        </a:p>
        <a:p>
          <a:r>
            <a:rPr lang="hu-HU" sz="2400" b="0" dirty="0">
              <a:solidFill>
                <a:schemeClr val="bg1"/>
              </a:solidFill>
              <a:latin typeface="Arial" panose="020B0604020202020204" pitchFamily="34" charset="0"/>
              <a:cs typeface="Arial" panose="020B0604020202020204" pitchFamily="34" charset="0"/>
            </a:rPr>
            <a:t>Így megóvunk másokat</a:t>
          </a:r>
          <a:r>
            <a:rPr lang="hu-HU" sz="2400" dirty="0">
              <a:solidFill>
                <a:schemeClr val="bg1"/>
              </a:solidFill>
              <a:latin typeface="Arial" panose="020B0604020202020204" pitchFamily="34" charset="0"/>
              <a:cs typeface="Arial" panose="020B0604020202020204" pitchFamily="34" charset="0"/>
            </a:rPr>
            <a:t> attól, hogy a csaptól megfertőződjenek.</a:t>
          </a:r>
        </a:p>
      </dgm:t>
    </dgm:pt>
    <dgm:pt modelId="{49E56A84-6FCA-494E-B85B-CB105FB84679}" type="parTrans" cxnId="{1463767F-D152-490E-A12C-34D56414D806}">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06A6C6F5-81AB-4229-BD99-3A2B4FBD3668}" type="sibTrans" cxnId="{1463767F-D152-490E-A12C-34D56414D806}">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F347502E-695F-4894-B651-313CF00D6C6D}" type="pres">
      <dgm:prSet presAssocID="{E96A65F1-C7DE-4D59-A54A-1D7BDCF363B4}" presName="Name0" presStyleCnt="0">
        <dgm:presLayoutVars>
          <dgm:chMax val="7"/>
          <dgm:chPref val="7"/>
          <dgm:dir/>
        </dgm:presLayoutVars>
      </dgm:prSet>
      <dgm:spPr/>
      <dgm:t>
        <a:bodyPr/>
        <a:lstStyle/>
        <a:p>
          <a:endParaRPr lang="hu-HU"/>
        </a:p>
      </dgm:t>
    </dgm:pt>
    <dgm:pt modelId="{649ABAAC-5412-4D05-A6E9-C3115A98EE41}" type="pres">
      <dgm:prSet presAssocID="{E96A65F1-C7DE-4D59-A54A-1D7BDCF363B4}" presName="Name1" presStyleCnt="0"/>
      <dgm:spPr/>
    </dgm:pt>
    <dgm:pt modelId="{EC96C125-21C2-485B-ACE7-5CFCA18AF813}" type="pres">
      <dgm:prSet presAssocID="{E96A65F1-C7DE-4D59-A54A-1D7BDCF363B4}" presName="cycle" presStyleCnt="0"/>
      <dgm:spPr/>
    </dgm:pt>
    <dgm:pt modelId="{AF8C6DFE-9CFA-4778-BEFE-6FBEBBFAC73A}" type="pres">
      <dgm:prSet presAssocID="{E96A65F1-C7DE-4D59-A54A-1D7BDCF363B4}" presName="srcNode" presStyleLbl="node1" presStyleIdx="0" presStyleCnt="4"/>
      <dgm:spPr/>
    </dgm:pt>
    <dgm:pt modelId="{23B2972F-3CE1-4096-AFD8-692A98D4AFE2}" type="pres">
      <dgm:prSet presAssocID="{E96A65F1-C7DE-4D59-A54A-1D7BDCF363B4}" presName="conn" presStyleLbl="parChTrans1D2" presStyleIdx="0" presStyleCnt="1"/>
      <dgm:spPr/>
      <dgm:t>
        <a:bodyPr/>
        <a:lstStyle/>
        <a:p>
          <a:endParaRPr lang="hu-HU"/>
        </a:p>
      </dgm:t>
    </dgm:pt>
    <dgm:pt modelId="{4F6A740E-A477-436A-BDC8-56F5CFFCE585}" type="pres">
      <dgm:prSet presAssocID="{E96A65F1-C7DE-4D59-A54A-1D7BDCF363B4}" presName="extraNode" presStyleLbl="node1" presStyleIdx="0" presStyleCnt="4"/>
      <dgm:spPr/>
    </dgm:pt>
    <dgm:pt modelId="{EA62CC05-8A87-4D78-9173-724A8842193C}" type="pres">
      <dgm:prSet presAssocID="{E96A65F1-C7DE-4D59-A54A-1D7BDCF363B4}" presName="dstNode" presStyleLbl="node1" presStyleIdx="0" presStyleCnt="4"/>
      <dgm:spPr/>
    </dgm:pt>
    <dgm:pt modelId="{753945E4-1EFA-43DC-9C4E-2FE9C4AD6317}" type="pres">
      <dgm:prSet presAssocID="{6B599AE7-65A4-4407-BEA6-72A5AE8DCEDB}" presName="text_1" presStyleLbl="node1" presStyleIdx="0" presStyleCnt="4">
        <dgm:presLayoutVars>
          <dgm:bulletEnabled val="1"/>
        </dgm:presLayoutVars>
      </dgm:prSet>
      <dgm:spPr/>
      <dgm:t>
        <a:bodyPr/>
        <a:lstStyle/>
        <a:p>
          <a:endParaRPr lang="hu-HU"/>
        </a:p>
      </dgm:t>
    </dgm:pt>
    <dgm:pt modelId="{8F2C8BEA-2CE4-47DD-82EC-1A27F2C30D36}" type="pres">
      <dgm:prSet presAssocID="{6B599AE7-65A4-4407-BEA6-72A5AE8DCEDB}" presName="accent_1" presStyleCnt="0"/>
      <dgm:spPr/>
    </dgm:pt>
    <dgm:pt modelId="{F87BBF9D-2BC4-46A2-9114-9086F2556153}" type="pres">
      <dgm:prSet presAssocID="{6B599AE7-65A4-4407-BEA6-72A5AE8DCEDB}" presName="accentRepeatNode" presStyleLbl="solidFgAcc1" presStyleIdx="0"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 modelId="{67C88A37-CF2C-44F8-B364-B0DC49BC4036}" type="pres">
      <dgm:prSet presAssocID="{9F0269BE-C93D-4EBF-BBDA-7A48BC8F8111}" presName="text_2" presStyleLbl="node1" presStyleIdx="1" presStyleCnt="4">
        <dgm:presLayoutVars>
          <dgm:bulletEnabled val="1"/>
        </dgm:presLayoutVars>
      </dgm:prSet>
      <dgm:spPr/>
      <dgm:t>
        <a:bodyPr/>
        <a:lstStyle/>
        <a:p>
          <a:endParaRPr lang="hu-HU"/>
        </a:p>
      </dgm:t>
    </dgm:pt>
    <dgm:pt modelId="{43CEFF0B-8A7F-4523-A803-0373FBAC352A}" type="pres">
      <dgm:prSet presAssocID="{9F0269BE-C93D-4EBF-BBDA-7A48BC8F8111}" presName="accent_2" presStyleCnt="0"/>
      <dgm:spPr/>
    </dgm:pt>
    <dgm:pt modelId="{2DE64EA2-93F0-4516-8C64-D0B100147DE8}" type="pres">
      <dgm:prSet presAssocID="{9F0269BE-C93D-4EBF-BBDA-7A48BC8F8111}" presName="accentRepeatNode" presStyleLbl="solidFgAcc1" presStyleIdx="1" presStyleCnt="4"/>
      <dgm:spPr>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D42AF680-6A74-401D-8779-695BB8FF9157}" type="pres">
      <dgm:prSet presAssocID="{27D01DAE-140A-4400-BD65-1E777AE54820}" presName="text_3" presStyleLbl="node1" presStyleIdx="2" presStyleCnt="4">
        <dgm:presLayoutVars>
          <dgm:bulletEnabled val="1"/>
        </dgm:presLayoutVars>
      </dgm:prSet>
      <dgm:spPr/>
      <dgm:t>
        <a:bodyPr/>
        <a:lstStyle/>
        <a:p>
          <a:endParaRPr lang="hu-HU"/>
        </a:p>
      </dgm:t>
    </dgm:pt>
    <dgm:pt modelId="{626B81B3-1182-4D5B-8216-9193BB0F8D87}" type="pres">
      <dgm:prSet presAssocID="{27D01DAE-140A-4400-BD65-1E777AE54820}" presName="accent_3" presStyleCnt="0"/>
      <dgm:spPr/>
    </dgm:pt>
    <dgm:pt modelId="{B61978CF-A2AF-403E-BDB6-B14748A53BC7}" type="pres">
      <dgm:prSet presAssocID="{27D01DAE-140A-4400-BD65-1E777AE54820}" presName="accentRepeatNode" presStyleLbl="solidFgAcc1" presStyleIdx="2" presStyleCnt="4"/>
      <dgm:spPr/>
    </dgm:pt>
    <dgm:pt modelId="{BE620FF5-86F9-4DB6-9C90-70C581F1649B}" type="pres">
      <dgm:prSet presAssocID="{715E2BE5-7C0D-4806-9EF6-72B7071F722B}" presName="text_4" presStyleLbl="node1" presStyleIdx="3" presStyleCnt="4" custScaleX="103426" custScaleY="92967">
        <dgm:presLayoutVars>
          <dgm:bulletEnabled val="1"/>
        </dgm:presLayoutVars>
      </dgm:prSet>
      <dgm:spPr/>
      <dgm:t>
        <a:bodyPr/>
        <a:lstStyle/>
        <a:p>
          <a:endParaRPr lang="hu-HU"/>
        </a:p>
      </dgm:t>
    </dgm:pt>
    <dgm:pt modelId="{2F8753B9-C35B-49C6-B86C-39EEEF96CDDE}" type="pres">
      <dgm:prSet presAssocID="{715E2BE5-7C0D-4806-9EF6-72B7071F722B}" presName="accent_4" presStyleCnt="0"/>
      <dgm:spPr/>
    </dgm:pt>
    <dgm:pt modelId="{F6990519-63C1-4C22-A3EB-FE3781393BD9}" type="pres">
      <dgm:prSet presAssocID="{715E2BE5-7C0D-4806-9EF6-72B7071F722B}" presName="accentRepeatNode" presStyleLbl="solidFgAcc1" presStyleIdx="3" presStyleCnt="4"/>
      <dgm:spPr/>
    </dgm:pt>
  </dgm:ptLst>
  <dgm:cxnLst>
    <dgm:cxn modelId="{DD8F7205-4CFF-4C47-9C14-334EC3297465}" srcId="{E96A65F1-C7DE-4D59-A54A-1D7BDCF363B4}" destId="{6B599AE7-65A4-4407-BEA6-72A5AE8DCEDB}" srcOrd="0" destOrd="0" parTransId="{94CEFA17-5FA7-4674-9CE0-35C820511B38}" sibTransId="{3D40ABB6-24B8-4E96-A870-38CAAA74D5E8}"/>
    <dgm:cxn modelId="{913EE1C9-B6A8-482E-A62B-3795E528FDAF}" type="presOf" srcId="{3D40ABB6-24B8-4E96-A870-38CAAA74D5E8}" destId="{23B2972F-3CE1-4096-AFD8-692A98D4AFE2}" srcOrd="0" destOrd="0" presId="urn:microsoft.com/office/officeart/2008/layout/VerticalCurvedList"/>
    <dgm:cxn modelId="{E7B3395C-CEE3-4D74-9009-84CDE3904A01}" type="presOf" srcId="{27D01DAE-140A-4400-BD65-1E777AE54820}" destId="{D42AF680-6A74-401D-8779-695BB8FF9157}" srcOrd="0" destOrd="0" presId="urn:microsoft.com/office/officeart/2008/layout/VerticalCurvedList"/>
    <dgm:cxn modelId="{E3C90AB6-088C-4F9D-B276-5C330545372F}" type="presOf" srcId="{9F0269BE-C93D-4EBF-BBDA-7A48BC8F8111}" destId="{67C88A37-CF2C-44F8-B364-B0DC49BC4036}" srcOrd="0" destOrd="0" presId="urn:microsoft.com/office/officeart/2008/layout/VerticalCurvedList"/>
    <dgm:cxn modelId="{6CF61876-1058-4BA9-8C4A-4B2BCFF468F6}" srcId="{E96A65F1-C7DE-4D59-A54A-1D7BDCF363B4}" destId="{9F0269BE-C93D-4EBF-BBDA-7A48BC8F8111}" srcOrd="1" destOrd="0" parTransId="{1305ADCD-A91F-4DC9-B2F6-927D59779549}" sibTransId="{DD8DAF11-4659-499C-9EC1-24F1C2D71D6F}"/>
    <dgm:cxn modelId="{51AAF68C-F20E-403A-8410-776050955D9D}" srcId="{E96A65F1-C7DE-4D59-A54A-1D7BDCF363B4}" destId="{27D01DAE-140A-4400-BD65-1E777AE54820}" srcOrd="2" destOrd="0" parTransId="{16C81FD9-2471-4AA1-9D5B-5F6CCC31FDE2}" sibTransId="{7DE80603-5422-4DC5-8750-91ECE52692DF}"/>
    <dgm:cxn modelId="{04D1FE27-14BE-46BC-95E1-FE213A13DFBD}" type="presOf" srcId="{715E2BE5-7C0D-4806-9EF6-72B7071F722B}" destId="{BE620FF5-86F9-4DB6-9C90-70C581F1649B}" srcOrd="0" destOrd="0" presId="urn:microsoft.com/office/officeart/2008/layout/VerticalCurvedList"/>
    <dgm:cxn modelId="{8CCC5EBA-E182-488D-887E-C5E6E0D6758B}" type="presOf" srcId="{E96A65F1-C7DE-4D59-A54A-1D7BDCF363B4}" destId="{F347502E-695F-4894-B651-313CF00D6C6D}" srcOrd="0" destOrd="0" presId="urn:microsoft.com/office/officeart/2008/layout/VerticalCurvedList"/>
    <dgm:cxn modelId="{C5512FB5-DE3E-46F1-80D9-2A1CE524194F}" type="presOf" srcId="{6B599AE7-65A4-4407-BEA6-72A5AE8DCEDB}" destId="{753945E4-1EFA-43DC-9C4E-2FE9C4AD6317}" srcOrd="0" destOrd="0" presId="urn:microsoft.com/office/officeart/2008/layout/VerticalCurvedList"/>
    <dgm:cxn modelId="{1463767F-D152-490E-A12C-34D56414D806}" srcId="{E96A65F1-C7DE-4D59-A54A-1D7BDCF363B4}" destId="{715E2BE5-7C0D-4806-9EF6-72B7071F722B}" srcOrd="3" destOrd="0" parTransId="{49E56A84-6FCA-494E-B85B-CB105FB84679}" sibTransId="{06A6C6F5-81AB-4229-BD99-3A2B4FBD3668}"/>
    <dgm:cxn modelId="{2A08C86D-1F4E-4952-B58E-F9719783856E}" type="presParOf" srcId="{F347502E-695F-4894-B651-313CF00D6C6D}" destId="{649ABAAC-5412-4D05-A6E9-C3115A98EE41}" srcOrd="0" destOrd="0" presId="urn:microsoft.com/office/officeart/2008/layout/VerticalCurvedList"/>
    <dgm:cxn modelId="{7080A36F-EAAC-47A7-B8E7-5856E0F69A7A}" type="presParOf" srcId="{649ABAAC-5412-4D05-A6E9-C3115A98EE41}" destId="{EC96C125-21C2-485B-ACE7-5CFCA18AF813}" srcOrd="0" destOrd="0" presId="urn:microsoft.com/office/officeart/2008/layout/VerticalCurvedList"/>
    <dgm:cxn modelId="{043B36EC-3AE7-47D5-B224-45A910DDEDE6}" type="presParOf" srcId="{EC96C125-21C2-485B-ACE7-5CFCA18AF813}" destId="{AF8C6DFE-9CFA-4778-BEFE-6FBEBBFAC73A}" srcOrd="0" destOrd="0" presId="urn:microsoft.com/office/officeart/2008/layout/VerticalCurvedList"/>
    <dgm:cxn modelId="{8391C9EE-BF5A-4CF8-BFCD-D55E72144145}" type="presParOf" srcId="{EC96C125-21C2-485B-ACE7-5CFCA18AF813}" destId="{23B2972F-3CE1-4096-AFD8-692A98D4AFE2}" srcOrd="1" destOrd="0" presId="urn:microsoft.com/office/officeart/2008/layout/VerticalCurvedList"/>
    <dgm:cxn modelId="{7FF910E3-6BD3-4140-B50B-9F62B95E971B}" type="presParOf" srcId="{EC96C125-21C2-485B-ACE7-5CFCA18AF813}" destId="{4F6A740E-A477-436A-BDC8-56F5CFFCE585}" srcOrd="2" destOrd="0" presId="urn:microsoft.com/office/officeart/2008/layout/VerticalCurvedList"/>
    <dgm:cxn modelId="{09F2BD33-79CC-4824-9973-DB17DCC97D8A}" type="presParOf" srcId="{EC96C125-21C2-485B-ACE7-5CFCA18AF813}" destId="{EA62CC05-8A87-4D78-9173-724A8842193C}" srcOrd="3" destOrd="0" presId="urn:microsoft.com/office/officeart/2008/layout/VerticalCurvedList"/>
    <dgm:cxn modelId="{CE885125-4CBF-4953-BCAE-4BE61483821A}" type="presParOf" srcId="{649ABAAC-5412-4D05-A6E9-C3115A98EE41}" destId="{753945E4-1EFA-43DC-9C4E-2FE9C4AD6317}" srcOrd="1" destOrd="0" presId="urn:microsoft.com/office/officeart/2008/layout/VerticalCurvedList"/>
    <dgm:cxn modelId="{73F68D09-1D25-4B4A-8620-1677FC8F271C}" type="presParOf" srcId="{649ABAAC-5412-4D05-A6E9-C3115A98EE41}" destId="{8F2C8BEA-2CE4-47DD-82EC-1A27F2C30D36}" srcOrd="2" destOrd="0" presId="urn:microsoft.com/office/officeart/2008/layout/VerticalCurvedList"/>
    <dgm:cxn modelId="{19597BFC-FA58-4FCB-84A4-5FCEE7290D98}" type="presParOf" srcId="{8F2C8BEA-2CE4-47DD-82EC-1A27F2C30D36}" destId="{F87BBF9D-2BC4-46A2-9114-9086F2556153}" srcOrd="0" destOrd="0" presId="urn:microsoft.com/office/officeart/2008/layout/VerticalCurvedList"/>
    <dgm:cxn modelId="{2725D2D0-DD53-4B1D-9E00-7288B2D287E9}" type="presParOf" srcId="{649ABAAC-5412-4D05-A6E9-C3115A98EE41}" destId="{67C88A37-CF2C-44F8-B364-B0DC49BC4036}" srcOrd="3" destOrd="0" presId="urn:microsoft.com/office/officeart/2008/layout/VerticalCurvedList"/>
    <dgm:cxn modelId="{2CF3DAB0-F651-4F4C-9180-EFA8A20B00A2}" type="presParOf" srcId="{649ABAAC-5412-4D05-A6E9-C3115A98EE41}" destId="{43CEFF0B-8A7F-4523-A803-0373FBAC352A}" srcOrd="4" destOrd="0" presId="urn:microsoft.com/office/officeart/2008/layout/VerticalCurvedList"/>
    <dgm:cxn modelId="{C4F308A7-E415-4759-A02E-7FD2B31056E5}" type="presParOf" srcId="{43CEFF0B-8A7F-4523-A803-0373FBAC352A}" destId="{2DE64EA2-93F0-4516-8C64-D0B100147DE8}" srcOrd="0" destOrd="0" presId="urn:microsoft.com/office/officeart/2008/layout/VerticalCurvedList"/>
    <dgm:cxn modelId="{511ABE85-E189-451D-9038-66FFC22C1275}" type="presParOf" srcId="{649ABAAC-5412-4D05-A6E9-C3115A98EE41}" destId="{D42AF680-6A74-401D-8779-695BB8FF9157}" srcOrd="5" destOrd="0" presId="urn:microsoft.com/office/officeart/2008/layout/VerticalCurvedList"/>
    <dgm:cxn modelId="{50C8A1AB-7C85-481B-B8B7-B45CA12AED0B}" type="presParOf" srcId="{649ABAAC-5412-4D05-A6E9-C3115A98EE41}" destId="{626B81B3-1182-4D5B-8216-9193BB0F8D87}" srcOrd="6" destOrd="0" presId="urn:microsoft.com/office/officeart/2008/layout/VerticalCurvedList"/>
    <dgm:cxn modelId="{44E7A2D7-A7BE-4700-BF16-A30E4E1A120B}" type="presParOf" srcId="{626B81B3-1182-4D5B-8216-9193BB0F8D87}" destId="{B61978CF-A2AF-403E-BDB6-B14748A53BC7}" srcOrd="0" destOrd="0" presId="urn:microsoft.com/office/officeart/2008/layout/VerticalCurvedList"/>
    <dgm:cxn modelId="{EBFA0CB3-0FA8-4817-A972-A70F5A8DEBBE}" type="presParOf" srcId="{649ABAAC-5412-4D05-A6E9-C3115A98EE41}" destId="{BE620FF5-86F9-4DB6-9C90-70C581F1649B}" srcOrd="7" destOrd="0" presId="urn:microsoft.com/office/officeart/2008/layout/VerticalCurvedList"/>
    <dgm:cxn modelId="{15021FF4-4335-4218-9DF2-48BF91034153}" type="presParOf" srcId="{649ABAAC-5412-4D05-A6E9-C3115A98EE41}" destId="{2F8753B9-C35B-49C6-B86C-39EEEF96CDDE}" srcOrd="8" destOrd="0" presId="urn:microsoft.com/office/officeart/2008/layout/VerticalCurvedList"/>
    <dgm:cxn modelId="{2120198A-65AD-4398-84F2-D63495891750}" type="presParOf" srcId="{2F8753B9-C35B-49C6-B86C-39EEEF96CDDE}" destId="{F6990519-63C1-4C22-A3EB-FE3781393BD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375D53-3B3E-4AC8-B7E9-03A8068EE7E4}" type="doc">
      <dgm:prSet loTypeId="urn:microsoft.com/office/officeart/2005/8/layout/vList3#1" loCatId="list" qsTypeId="urn:microsoft.com/office/officeart/2005/8/quickstyle/simple2" qsCatId="simple" csTypeId="urn:microsoft.com/office/officeart/2005/8/colors/accent2_1" csCatId="accent2" phldr="1"/>
      <dgm:spPr/>
      <dgm:t>
        <a:bodyPr/>
        <a:lstStyle/>
        <a:p>
          <a:endParaRPr lang="hu-HU"/>
        </a:p>
      </dgm:t>
    </dgm:pt>
    <dgm:pt modelId="{3B36B4EE-D864-435E-82B9-14016101804D}">
      <dgm:prSet phldrT="[Szöveg]" custT="1"/>
      <dgm:spPr>
        <a:noFill/>
        <a:ln>
          <a:noFill/>
        </a:ln>
      </dgm:spPr>
      <dgm:t>
        <a:bodyPr/>
        <a:lstStyle/>
        <a:p>
          <a:pPr algn="l">
            <a:lnSpc>
              <a:spcPct val="120000"/>
            </a:lnSpc>
          </a:pPr>
          <a:r>
            <a:rPr lang="hu-HU" sz="2400" dirty="0">
              <a:solidFill>
                <a:schemeClr val="bg1"/>
              </a:solidFill>
              <a:latin typeface="Arial" panose="020B0604020202020204" pitchFamily="34" charset="0"/>
              <a:cs typeface="Arial" panose="020B0604020202020204" pitchFamily="34" charset="0"/>
            </a:rPr>
            <a:t>Zuhanyzás vagy fürdés során </a:t>
          </a:r>
          <a:r>
            <a:rPr lang="hu-HU" sz="2400" b="1" dirty="0">
              <a:solidFill>
                <a:schemeClr val="bg1"/>
              </a:solidFill>
              <a:latin typeface="Arial" panose="020B0604020202020204" pitchFamily="34" charset="0"/>
              <a:cs typeface="Arial" panose="020B0604020202020204" pitchFamily="34" charset="0"/>
            </a:rPr>
            <a:t>a test minden részét alaposan meg kell mosni.</a:t>
          </a:r>
        </a:p>
      </dgm:t>
    </dgm:pt>
    <dgm:pt modelId="{021D8374-7BA2-4B9B-B98B-FA436D5EBBB8}" type="parTrans" cxnId="{7A8B4C21-1986-470B-A7D3-2ABB18B18108}">
      <dgm:prSet/>
      <dgm:spPr/>
      <dgm:t>
        <a:bodyPr/>
        <a:lstStyle/>
        <a:p>
          <a:pPr algn="l">
            <a:lnSpc>
              <a:spcPct val="120000"/>
            </a:lnSpc>
          </a:pPr>
          <a:endParaRPr lang="hu-HU" sz="2400">
            <a:solidFill>
              <a:schemeClr val="bg1"/>
            </a:solidFill>
            <a:latin typeface="Arial" panose="020B0604020202020204" pitchFamily="34" charset="0"/>
            <a:cs typeface="Arial" panose="020B0604020202020204" pitchFamily="34" charset="0"/>
          </a:endParaRPr>
        </a:p>
      </dgm:t>
    </dgm:pt>
    <dgm:pt modelId="{3E3CCACE-8AA0-4046-9042-525A7A79586B}" type="sibTrans" cxnId="{7A8B4C21-1986-470B-A7D3-2ABB18B18108}">
      <dgm:prSet/>
      <dgm:spPr/>
      <dgm:t>
        <a:bodyPr/>
        <a:lstStyle/>
        <a:p>
          <a:pPr algn="l">
            <a:lnSpc>
              <a:spcPct val="120000"/>
            </a:lnSpc>
          </a:pPr>
          <a:endParaRPr lang="hu-HU" sz="2400">
            <a:solidFill>
              <a:schemeClr val="bg1"/>
            </a:solidFill>
            <a:latin typeface="Arial" panose="020B0604020202020204" pitchFamily="34" charset="0"/>
            <a:cs typeface="Arial" panose="020B0604020202020204" pitchFamily="34" charset="0"/>
          </a:endParaRPr>
        </a:p>
      </dgm:t>
    </dgm:pt>
    <dgm:pt modelId="{63AC2E1F-E66A-4D76-A197-564F1644F947}">
      <dgm:prSet custT="1"/>
      <dgm:spPr>
        <a:noFill/>
        <a:ln>
          <a:noFill/>
        </a:ln>
      </dgm:spPr>
      <dgm:t>
        <a:bodyPr/>
        <a:lstStyle/>
        <a:p>
          <a:pPr algn="l">
            <a:lnSpc>
              <a:spcPct val="120000"/>
            </a:lnSpc>
            <a:spcAft>
              <a:spcPts val="0"/>
            </a:spcAft>
          </a:pPr>
          <a:r>
            <a:rPr lang="hu-HU" sz="2400" b="1" dirty="0">
              <a:solidFill>
                <a:schemeClr val="bg1"/>
              </a:solidFill>
              <a:latin typeface="Arial" panose="020B0604020202020204" pitchFamily="34" charset="0"/>
              <a:cs typeface="Arial" panose="020B0604020202020204" pitchFamily="34" charset="0"/>
            </a:rPr>
            <a:t>Rendszeresen hajat kell mosni. </a:t>
          </a:r>
          <a:r>
            <a:rPr lang="hu-HU" sz="2400" dirty="0">
              <a:solidFill>
                <a:schemeClr val="bg1"/>
              </a:solidFill>
              <a:latin typeface="Arial" panose="020B0604020202020204" pitchFamily="34" charset="0"/>
              <a:cs typeface="Arial" panose="020B0604020202020204" pitchFamily="34" charset="0"/>
            </a:rPr>
            <a:t/>
          </a:r>
          <a:br>
            <a:rPr lang="hu-HU" sz="2400" dirty="0">
              <a:solidFill>
                <a:schemeClr val="bg1"/>
              </a:solidFill>
              <a:latin typeface="Arial" panose="020B0604020202020204" pitchFamily="34" charset="0"/>
              <a:cs typeface="Arial" panose="020B0604020202020204" pitchFamily="34" charset="0"/>
            </a:rPr>
          </a:br>
          <a:r>
            <a:rPr lang="hu-HU" sz="2400" dirty="0">
              <a:solidFill>
                <a:schemeClr val="bg1"/>
              </a:solidFill>
              <a:latin typeface="Arial" panose="020B0604020202020204" pitchFamily="34" charset="0"/>
              <a:cs typeface="Arial" panose="020B0604020202020204" pitchFamily="34" charset="0"/>
            </a:rPr>
            <a:t>Az egészséges, összefogott haj nem hullik bele az ételbe.</a:t>
          </a:r>
        </a:p>
        <a:p>
          <a:pPr algn="l">
            <a:lnSpc>
              <a:spcPct val="120000"/>
            </a:lnSpc>
            <a:spcAft>
              <a:spcPts val="0"/>
            </a:spcAft>
          </a:pPr>
          <a:r>
            <a:rPr lang="hu-HU" sz="2400" dirty="0">
              <a:solidFill>
                <a:schemeClr val="bg1"/>
              </a:solidFill>
              <a:latin typeface="Arial" panose="020B0604020202020204" pitchFamily="34" charset="0"/>
              <a:cs typeface="Arial" panose="020B0604020202020204" pitchFamily="34" charset="0"/>
            </a:rPr>
            <a:t>Az egészséges fejbőr nem korpás. Így nem kerül korpa az ételbe.</a:t>
          </a:r>
        </a:p>
      </dgm:t>
    </dgm:pt>
    <dgm:pt modelId="{0FEA832E-A522-4CD7-A5A4-91F4BBAFC369}" type="parTrans" cxnId="{48657260-FF56-4C97-9F5E-BEB4A73F189F}">
      <dgm:prSet/>
      <dgm:spPr/>
      <dgm:t>
        <a:bodyPr/>
        <a:lstStyle/>
        <a:p>
          <a:pPr algn="l">
            <a:lnSpc>
              <a:spcPct val="120000"/>
            </a:lnSpc>
          </a:pPr>
          <a:endParaRPr lang="hu-HU" sz="2400">
            <a:solidFill>
              <a:schemeClr val="bg1"/>
            </a:solidFill>
            <a:latin typeface="Arial" panose="020B0604020202020204" pitchFamily="34" charset="0"/>
            <a:cs typeface="Arial" panose="020B0604020202020204" pitchFamily="34" charset="0"/>
          </a:endParaRPr>
        </a:p>
      </dgm:t>
    </dgm:pt>
    <dgm:pt modelId="{8238AC75-4A85-4B73-BCA7-F3CE33C5E823}" type="sibTrans" cxnId="{48657260-FF56-4C97-9F5E-BEB4A73F189F}">
      <dgm:prSet/>
      <dgm:spPr/>
      <dgm:t>
        <a:bodyPr/>
        <a:lstStyle/>
        <a:p>
          <a:pPr algn="l">
            <a:lnSpc>
              <a:spcPct val="120000"/>
            </a:lnSpc>
          </a:pPr>
          <a:endParaRPr lang="hu-HU" sz="2400">
            <a:solidFill>
              <a:schemeClr val="bg1"/>
            </a:solidFill>
            <a:latin typeface="Arial" panose="020B0604020202020204" pitchFamily="34" charset="0"/>
            <a:cs typeface="Arial" panose="020B0604020202020204" pitchFamily="34" charset="0"/>
          </a:endParaRPr>
        </a:p>
      </dgm:t>
    </dgm:pt>
    <dgm:pt modelId="{38ADCAA4-8F88-4D70-B6E5-0D8960CBDDA0}">
      <dgm:prSet custT="1"/>
      <dgm:spPr>
        <a:noFill/>
        <a:ln>
          <a:noFill/>
        </a:ln>
      </dgm:spPr>
      <dgm:t>
        <a:bodyPr/>
        <a:lstStyle/>
        <a:p>
          <a:pPr algn="l">
            <a:lnSpc>
              <a:spcPct val="120000"/>
            </a:lnSpc>
            <a:spcAft>
              <a:spcPts val="0"/>
            </a:spcAft>
          </a:pPr>
          <a:r>
            <a:rPr lang="hu-HU" sz="2400" b="1" dirty="0">
              <a:solidFill>
                <a:schemeClr val="bg1"/>
              </a:solidFill>
              <a:latin typeface="Arial" panose="020B0604020202020204" pitchFamily="34" charset="0"/>
              <a:cs typeface="Arial" panose="020B0604020202020204" pitchFamily="34" charset="0"/>
            </a:rPr>
            <a:t>A bajuszt és a szakállat ápolni kell.</a:t>
          </a:r>
        </a:p>
        <a:p>
          <a:pPr algn="l">
            <a:lnSpc>
              <a:spcPct val="120000"/>
            </a:lnSpc>
            <a:spcAft>
              <a:spcPts val="0"/>
            </a:spcAft>
          </a:pPr>
          <a:r>
            <a:rPr lang="hu-HU" sz="2400" b="0" dirty="0">
              <a:solidFill>
                <a:schemeClr val="bg1"/>
              </a:solidFill>
              <a:latin typeface="Arial" panose="020B0604020202020204" pitchFamily="34" charset="0"/>
              <a:cs typeface="Arial" panose="020B0604020202020204" pitchFamily="34" charset="0"/>
            </a:rPr>
            <a:t>R</a:t>
          </a:r>
          <a:r>
            <a:rPr lang="hu-HU" sz="2400" dirty="0">
              <a:solidFill>
                <a:schemeClr val="bg1"/>
              </a:solidFill>
              <a:latin typeface="Arial" panose="020B0604020202020204" pitchFamily="34" charset="0"/>
              <a:cs typeface="Arial" panose="020B0604020202020204" pitchFamily="34" charset="0"/>
            </a:rPr>
            <a:t>endszeresen meg kell mosni és le kell vágni.</a:t>
          </a:r>
        </a:p>
        <a:p>
          <a:pPr algn="l">
            <a:lnSpc>
              <a:spcPct val="120000"/>
            </a:lnSpc>
            <a:spcAft>
              <a:spcPts val="0"/>
            </a:spcAft>
          </a:pPr>
          <a:r>
            <a:rPr lang="hu-HU" sz="2400" dirty="0">
              <a:solidFill>
                <a:schemeClr val="bg1"/>
              </a:solidFill>
              <a:latin typeface="Arial" panose="020B0604020202020204" pitchFamily="34" charset="0"/>
              <a:cs typeface="Arial" panose="020B0604020202020204" pitchFamily="34" charset="0"/>
            </a:rPr>
            <a:t>Az ápolt arcszőrzet nem kerül bele az ételbe.</a:t>
          </a:r>
        </a:p>
      </dgm:t>
    </dgm:pt>
    <dgm:pt modelId="{0ADDB165-4A3A-4EE8-AA16-AC4AADA618AE}" type="parTrans" cxnId="{410191BA-3863-40CC-B497-AAE1251AC739}">
      <dgm:prSet/>
      <dgm:spPr/>
      <dgm:t>
        <a:bodyPr/>
        <a:lstStyle/>
        <a:p>
          <a:pPr algn="l">
            <a:lnSpc>
              <a:spcPct val="120000"/>
            </a:lnSpc>
          </a:pPr>
          <a:endParaRPr lang="hu-HU" sz="2400">
            <a:solidFill>
              <a:schemeClr val="bg1"/>
            </a:solidFill>
            <a:latin typeface="Arial" panose="020B0604020202020204" pitchFamily="34" charset="0"/>
            <a:cs typeface="Arial" panose="020B0604020202020204" pitchFamily="34" charset="0"/>
          </a:endParaRPr>
        </a:p>
      </dgm:t>
    </dgm:pt>
    <dgm:pt modelId="{1F036FE4-8587-46FA-B513-299CCAF3790A}" type="sibTrans" cxnId="{410191BA-3863-40CC-B497-AAE1251AC739}">
      <dgm:prSet/>
      <dgm:spPr/>
      <dgm:t>
        <a:bodyPr/>
        <a:lstStyle/>
        <a:p>
          <a:pPr algn="l">
            <a:lnSpc>
              <a:spcPct val="120000"/>
            </a:lnSpc>
          </a:pPr>
          <a:endParaRPr lang="hu-HU" sz="2400">
            <a:solidFill>
              <a:schemeClr val="bg1"/>
            </a:solidFill>
            <a:latin typeface="Arial" panose="020B0604020202020204" pitchFamily="34" charset="0"/>
            <a:cs typeface="Arial" panose="020B0604020202020204" pitchFamily="34" charset="0"/>
          </a:endParaRPr>
        </a:p>
      </dgm:t>
    </dgm:pt>
    <dgm:pt modelId="{DCC307F5-8546-4D39-B659-5D42780477B7}">
      <dgm:prSet custT="1"/>
      <dgm:spPr>
        <a:noFill/>
        <a:ln>
          <a:noFill/>
        </a:ln>
      </dgm:spPr>
      <dgm:t>
        <a:bodyPr/>
        <a:lstStyle/>
        <a:p>
          <a:pPr algn="l">
            <a:lnSpc>
              <a:spcPct val="120000"/>
            </a:lnSpc>
          </a:pPr>
          <a:r>
            <a:rPr lang="hu-HU" sz="2400" dirty="0">
              <a:solidFill>
                <a:schemeClr val="bg1"/>
              </a:solidFill>
              <a:latin typeface="Arial" panose="020B0604020202020204" pitchFamily="34" charset="0"/>
              <a:cs typeface="Arial" panose="020B0604020202020204" pitchFamily="34" charset="0"/>
            </a:rPr>
            <a:t>Aki konyhán dolgozik, </a:t>
          </a:r>
          <a:r>
            <a:rPr lang="hu-HU" sz="2400" b="1" dirty="0">
              <a:solidFill>
                <a:schemeClr val="bg1"/>
              </a:solidFill>
              <a:latin typeface="Arial" panose="020B0604020202020204" pitchFamily="34" charset="0"/>
              <a:cs typeface="Arial" panose="020B0604020202020204" pitchFamily="34" charset="0"/>
            </a:rPr>
            <a:t>ne használjon műkörmöt és körömlakkot.</a:t>
          </a:r>
        </a:p>
      </dgm:t>
    </dgm:pt>
    <dgm:pt modelId="{99D4E276-1A25-4762-B454-8F2CB3208ECD}" type="parTrans" cxnId="{9321CD84-E145-4AC3-B8B0-CF976380176F}">
      <dgm:prSet/>
      <dgm:spPr/>
      <dgm:t>
        <a:bodyPr/>
        <a:lstStyle/>
        <a:p>
          <a:pPr algn="l">
            <a:lnSpc>
              <a:spcPct val="120000"/>
            </a:lnSpc>
          </a:pPr>
          <a:endParaRPr lang="hu-HU" sz="2400">
            <a:solidFill>
              <a:schemeClr val="bg1"/>
            </a:solidFill>
            <a:latin typeface="Arial" panose="020B0604020202020204" pitchFamily="34" charset="0"/>
            <a:cs typeface="Arial" panose="020B0604020202020204" pitchFamily="34" charset="0"/>
          </a:endParaRPr>
        </a:p>
      </dgm:t>
    </dgm:pt>
    <dgm:pt modelId="{B2830EC1-C9C1-4558-BCB6-509E5C9C6EBB}" type="sibTrans" cxnId="{9321CD84-E145-4AC3-B8B0-CF976380176F}">
      <dgm:prSet/>
      <dgm:spPr/>
      <dgm:t>
        <a:bodyPr/>
        <a:lstStyle/>
        <a:p>
          <a:pPr algn="l">
            <a:lnSpc>
              <a:spcPct val="120000"/>
            </a:lnSpc>
          </a:pPr>
          <a:endParaRPr lang="hu-HU" sz="2400">
            <a:solidFill>
              <a:schemeClr val="bg1"/>
            </a:solidFill>
            <a:latin typeface="Arial" panose="020B0604020202020204" pitchFamily="34" charset="0"/>
            <a:cs typeface="Arial" panose="020B0604020202020204" pitchFamily="34" charset="0"/>
          </a:endParaRPr>
        </a:p>
      </dgm:t>
    </dgm:pt>
    <dgm:pt modelId="{9CD2108B-6D61-4D37-839B-2218C4806D33}" type="pres">
      <dgm:prSet presAssocID="{C5375D53-3B3E-4AC8-B7E9-03A8068EE7E4}" presName="linearFlow" presStyleCnt="0">
        <dgm:presLayoutVars>
          <dgm:dir/>
          <dgm:resizeHandles val="exact"/>
        </dgm:presLayoutVars>
      </dgm:prSet>
      <dgm:spPr/>
      <dgm:t>
        <a:bodyPr/>
        <a:lstStyle/>
        <a:p>
          <a:endParaRPr lang="hu-HU"/>
        </a:p>
      </dgm:t>
    </dgm:pt>
    <dgm:pt modelId="{D354C99A-2ABE-4FC5-9FF4-0B26E1C006C1}" type="pres">
      <dgm:prSet presAssocID="{3B36B4EE-D864-435E-82B9-14016101804D}" presName="composite" presStyleCnt="0"/>
      <dgm:spPr/>
    </dgm:pt>
    <dgm:pt modelId="{1F3EBBB9-23EE-49AA-9CA8-617B3618EE34}" type="pres">
      <dgm:prSet presAssocID="{3B36B4EE-D864-435E-82B9-14016101804D}" presName="imgShp" presStyleLbl="fgImgPlace1" presStyleIdx="0" presStyleCnt="4" custLinFactX="-2520" custLinFactNeighborX="-100000" custLinFactNeighborY="743"/>
      <dgm:spPr>
        <a:blipFill rotWithShape="1">
          <a:blip xmlns:r="http://schemas.openxmlformats.org/officeDocument/2006/relationships" r:embed="rId1"/>
          <a:stretch>
            <a:fillRect/>
          </a:stretch>
        </a:blipFill>
      </dgm:spPr>
    </dgm:pt>
    <dgm:pt modelId="{8D3F2067-45B1-44E7-BFB0-3821A4ABC5EF}" type="pres">
      <dgm:prSet presAssocID="{3B36B4EE-D864-435E-82B9-14016101804D}" presName="txShp" presStyleLbl="node1" presStyleIdx="0" presStyleCnt="4" custScaleX="113457">
        <dgm:presLayoutVars>
          <dgm:bulletEnabled val="1"/>
        </dgm:presLayoutVars>
      </dgm:prSet>
      <dgm:spPr/>
      <dgm:t>
        <a:bodyPr/>
        <a:lstStyle/>
        <a:p>
          <a:endParaRPr lang="hu-HU"/>
        </a:p>
      </dgm:t>
    </dgm:pt>
    <dgm:pt modelId="{438CA524-6829-4EAB-A65C-9AD4DFF41C7E}" type="pres">
      <dgm:prSet presAssocID="{3E3CCACE-8AA0-4046-9042-525A7A79586B}" presName="spacing" presStyleCnt="0"/>
      <dgm:spPr/>
    </dgm:pt>
    <dgm:pt modelId="{6CC83C12-931B-456B-87B4-1DAB73381551}" type="pres">
      <dgm:prSet presAssocID="{63AC2E1F-E66A-4D76-A197-564F1644F947}" presName="composite" presStyleCnt="0"/>
      <dgm:spPr/>
    </dgm:pt>
    <dgm:pt modelId="{8352EBEE-8099-44AC-A372-723FC7BE4B85}" type="pres">
      <dgm:prSet presAssocID="{63AC2E1F-E66A-4D76-A197-564F1644F947}" presName="imgShp" presStyleLbl="fgImgPlace1" presStyleIdx="1" presStyleCnt="4" custLinFactNeighborX="-96092" custLinFactNeighborY="6309"/>
      <dgm:spPr>
        <a:blipFill rotWithShape="1">
          <a:blip xmlns:r="http://schemas.openxmlformats.org/officeDocument/2006/relationships" r:embed="rId2"/>
          <a:stretch>
            <a:fillRect/>
          </a:stretch>
        </a:blipFill>
      </dgm:spPr>
    </dgm:pt>
    <dgm:pt modelId="{EA28B409-FE6A-4AEA-8CC4-EFD20FE7F6DB}" type="pres">
      <dgm:prSet presAssocID="{63AC2E1F-E66A-4D76-A197-564F1644F947}" presName="txShp" presStyleLbl="node1" presStyleIdx="1" presStyleCnt="4" custScaleX="131996" custLinFactNeighborX="12374" custLinFactNeighborY="-4457">
        <dgm:presLayoutVars>
          <dgm:bulletEnabled val="1"/>
        </dgm:presLayoutVars>
      </dgm:prSet>
      <dgm:spPr/>
      <dgm:t>
        <a:bodyPr/>
        <a:lstStyle/>
        <a:p>
          <a:endParaRPr lang="hu-HU"/>
        </a:p>
      </dgm:t>
    </dgm:pt>
    <dgm:pt modelId="{F3C755F2-DD3C-4FF5-AAF0-4B183B806AF8}" type="pres">
      <dgm:prSet presAssocID="{8238AC75-4A85-4B73-BCA7-F3CE33C5E823}" presName="spacing" presStyleCnt="0"/>
      <dgm:spPr/>
    </dgm:pt>
    <dgm:pt modelId="{6AD1C8DE-D711-42B0-895A-35611C95863B}" type="pres">
      <dgm:prSet presAssocID="{38ADCAA4-8F88-4D70-B6E5-0D8960CBDDA0}" presName="composite" presStyleCnt="0"/>
      <dgm:spPr/>
    </dgm:pt>
    <dgm:pt modelId="{394B0E3B-8C4E-47FA-A48C-1D2C71514F75}" type="pres">
      <dgm:prSet presAssocID="{38ADCAA4-8F88-4D70-B6E5-0D8960CBDDA0}" presName="imgShp" presStyleLbl="fgImgPlace1" presStyleIdx="2" presStyleCnt="4" custLinFactX="-3263" custLinFactNeighborX="-100000" custLinFactNeighborY="-5200"/>
      <dgm:spPr>
        <a:blipFill rotWithShape="1">
          <a:blip xmlns:r="http://schemas.openxmlformats.org/officeDocument/2006/relationships" r:embed="rId3"/>
          <a:stretch>
            <a:fillRect/>
          </a:stretch>
        </a:blipFill>
      </dgm:spPr>
    </dgm:pt>
    <dgm:pt modelId="{22210E3C-7DEB-4964-A2D2-7941A4460214}" type="pres">
      <dgm:prSet presAssocID="{38ADCAA4-8F88-4D70-B6E5-0D8960CBDDA0}" presName="txShp" presStyleLbl="node1" presStyleIdx="2" presStyleCnt="4" custScaleX="114541">
        <dgm:presLayoutVars>
          <dgm:bulletEnabled val="1"/>
        </dgm:presLayoutVars>
      </dgm:prSet>
      <dgm:spPr/>
      <dgm:t>
        <a:bodyPr/>
        <a:lstStyle/>
        <a:p>
          <a:endParaRPr lang="hu-HU"/>
        </a:p>
      </dgm:t>
    </dgm:pt>
    <dgm:pt modelId="{A43E351A-05F5-4D28-BC05-28808A950FC3}" type="pres">
      <dgm:prSet presAssocID="{1F036FE4-8587-46FA-B513-299CCAF3790A}" presName="spacing" presStyleCnt="0"/>
      <dgm:spPr/>
    </dgm:pt>
    <dgm:pt modelId="{641F5865-033D-4877-B2DD-67FB85C0B28E}" type="pres">
      <dgm:prSet presAssocID="{DCC307F5-8546-4D39-B659-5D42780477B7}" presName="composite" presStyleCnt="0"/>
      <dgm:spPr/>
    </dgm:pt>
    <dgm:pt modelId="{64704404-3891-451D-A3BC-98190D9F384B}" type="pres">
      <dgm:prSet presAssocID="{DCC307F5-8546-4D39-B659-5D42780477B7}" presName="imgShp" presStyleLbl="fgImgPlace1" presStyleIdx="3" presStyleCnt="4" custLinFactX="-3263" custLinFactNeighborX="-100000" custLinFactNeighborY="-10401"/>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37000" t="-31000" r="-37000" b="-40000"/>
          </a:stretch>
        </a:blipFill>
      </dgm:spPr>
    </dgm:pt>
    <dgm:pt modelId="{46EF8F56-3978-4063-96F4-6E795C83A7CD}" type="pres">
      <dgm:prSet presAssocID="{DCC307F5-8546-4D39-B659-5D42780477B7}" presName="txShp" presStyleLbl="node1" presStyleIdx="3" presStyleCnt="4" custScaleX="114108">
        <dgm:presLayoutVars>
          <dgm:bulletEnabled val="1"/>
        </dgm:presLayoutVars>
      </dgm:prSet>
      <dgm:spPr/>
      <dgm:t>
        <a:bodyPr/>
        <a:lstStyle/>
        <a:p>
          <a:endParaRPr lang="hu-HU"/>
        </a:p>
      </dgm:t>
    </dgm:pt>
  </dgm:ptLst>
  <dgm:cxnLst>
    <dgm:cxn modelId="{910225C1-95F1-4E70-9F48-91884780C603}" type="presOf" srcId="{63AC2E1F-E66A-4D76-A197-564F1644F947}" destId="{EA28B409-FE6A-4AEA-8CC4-EFD20FE7F6DB}" srcOrd="0" destOrd="0" presId="urn:microsoft.com/office/officeart/2005/8/layout/vList3#1"/>
    <dgm:cxn modelId="{7A8B4C21-1986-470B-A7D3-2ABB18B18108}" srcId="{C5375D53-3B3E-4AC8-B7E9-03A8068EE7E4}" destId="{3B36B4EE-D864-435E-82B9-14016101804D}" srcOrd="0" destOrd="0" parTransId="{021D8374-7BA2-4B9B-B98B-FA436D5EBBB8}" sibTransId="{3E3CCACE-8AA0-4046-9042-525A7A79586B}"/>
    <dgm:cxn modelId="{9321CD84-E145-4AC3-B8B0-CF976380176F}" srcId="{C5375D53-3B3E-4AC8-B7E9-03A8068EE7E4}" destId="{DCC307F5-8546-4D39-B659-5D42780477B7}" srcOrd="3" destOrd="0" parTransId="{99D4E276-1A25-4762-B454-8F2CB3208ECD}" sibTransId="{B2830EC1-C9C1-4558-BCB6-509E5C9C6EBB}"/>
    <dgm:cxn modelId="{410191BA-3863-40CC-B497-AAE1251AC739}" srcId="{C5375D53-3B3E-4AC8-B7E9-03A8068EE7E4}" destId="{38ADCAA4-8F88-4D70-B6E5-0D8960CBDDA0}" srcOrd="2" destOrd="0" parTransId="{0ADDB165-4A3A-4EE8-AA16-AC4AADA618AE}" sibTransId="{1F036FE4-8587-46FA-B513-299CCAF3790A}"/>
    <dgm:cxn modelId="{85414C82-E88D-4F93-8BE3-C818694D7892}" type="presOf" srcId="{C5375D53-3B3E-4AC8-B7E9-03A8068EE7E4}" destId="{9CD2108B-6D61-4D37-839B-2218C4806D33}" srcOrd="0" destOrd="0" presId="urn:microsoft.com/office/officeart/2005/8/layout/vList3#1"/>
    <dgm:cxn modelId="{D671AE5E-1BEB-4641-AF7C-49FAA57AA76E}" type="presOf" srcId="{DCC307F5-8546-4D39-B659-5D42780477B7}" destId="{46EF8F56-3978-4063-96F4-6E795C83A7CD}" srcOrd="0" destOrd="0" presId="urn:microsoft.com/office/officeart/2005/8/layout/vList3#1"/>
    <dgm:cxn modelId="{48657260-FF56-4C97-9F5E-BEB4A73F189F}" srcId="{C5375D53-3B3E-4AC8-B7E9-03A8068EE7E4}" destId="{63AC2E1F-E66A-4D76-A197-564F1644F947}" srcOrd="1" destOrd="0" parTransId="{0FEA832E-A522-4CD7-A5A4-91F4BBAFC369}" sibTransId="{8238AC75-4A85-4B73-BCA7-F3CE33C5E823}"/>
    <dgm:cxn modelId="{07A06609-6144-4403-A4FD-2528C39BF8BC}" type="presOf" srcId="{38ADCAA4-8F88-4D70-B6E5-0D8960CBDDA0}" destId="{22210E3C-7DEB-4964-A2D2-7941A4460214}" srcOrd="0" destOrd="0" presId="urn:microsoft.com/office/officeart/2005/8/layout/vList3#1"/>
    <dgm:cxn modelId="{6AC683E0-4B5D-4276-8EBC-A09467F34879}" type="presOf" srcId="{3B36B4EE-D864-435E-82B9-14016101804D}" destId="{8D3F2067-45B1-44E7-BFB0-3821A4ABC5EF}" srcOrd="0" destOrd="0" presId="urn:microsoft.com/office/officeart/2005/8/layout/vList3#1"/>
    <dgm:cxn modelId="{EC5294D8-41B3-47CF-82BB-DA25FC446BA5}" type="presParOf" srcId="{9CD2108B-6D61-4D37-839B-2218C4806D33}" destId="{D354C99A-2ABE-4FC5-9FF4-0B26E1C006C1}" srcOrd="0" destOrd="0" presId="urn:microsoft.com/office/officeart/2005/8/layout/vList3#1"/>
    <dgm:cxn modelId="{7760F78E-78BD-45A7-8096-D77B04AC9EF5}" type="presParOf" srcId="{D354C99A-2ABE-4FC5-9FF4-0B26E1C006C1}" destId="{1F3EBBB9-23EE-49AA-9CA8-617B3618EE34}" srcOrd="0" destOrd="0" presId="urn:microsoft.com/office/officeart/2005/8/layout/vList3#1"/>
    <dgm:cxn modelId="{E836A5F9-6716-4E5C-A08E-76596A5992C1}" type="presParOf" srcId="{D354C99A-2ABE-4FC5-9FF4-0B26E1C006C1}" destId="{8D3F2067-45B1-44E7-BFB0-3821A4ABC5EF}" srcOrd="1" destOrd="0" presId="urn:microsoft.com/office/officeart/2005/8/layout/vList3#1"/>
    <dgm:cxn modelId="{DC49190E-E5F1-483B-A827-4C5FFF49D39D}" type="presParOf" srcId="{9CD2108B-6D61-4D37-839B-2218C4806D33}" destId="{438CA524-6829-4EAB-A65C-9AD4DFF41C7E}" srcOrd="1" destOrd="0" presId="urn:microsoft.com/office/officeart/2005/8/layout/vList3#1"/>
    <dgm:cxn modelId="{0606A479-F4DD-4DD8-9401-42F62C2640A1}" type="presParOf" srcId="{9CD2108B-6D61-4D37-839B-2218C4806D33}" destId="{6CC83C12-931B-456B-87B4-1DAB73381551}" srcOrd="2" destOrd="0" presId="urn:microsoft.com/office/officeart/2005/8/layout/vList3#1"/>
    <dgm:cxn modelId="{50B20040-5137-4C67-8803-08388F13A4B0}" type="presParOf" srcId="{6CC83C12-931B-456B-87B4-1DAB73381551}" destId="{8352EBEE-8099-44AC-A372-723FC7BE4B85}" srcOrd="0" destOrd="0" presId="urn:microsoft.com/office/officeart/2005/8/layout/vList3#1"/>
    <dgm:cxn modelId="{5ADDDA65-2EEB-44F5-B779-BFECAFCC19F1}" type="presParOf" srcId="{6CC83C12-931B-456B-87B4-1DAB73381551}" destId="{EA28B409-FE6A-4AEA-8CC4-EFD20FE7F6DB}" srcOrd="1" destOrd="0" presId="urn:microsoft.com/office/officeart/2005/8/layout/vList3#1"/>
    <dgm:cxn modelId="{096B65D7-8023-421D-AFA6-9A1ABA044A92}" type="presParOf" srcId="{9CD2108B-6D61-4D37-839B-2218C4806D33}" destId="{F3C755F2-DD3C-4FF5-AAF0-4B183B806AF8}" srcOrd="3" destOrd="0" presId="urn:microsoft.com/office/officeart/2005/8/layout/vList3#1"/>
    <dgm:cxn modelId="{E1958362-EEEF-4A54-88A2-3200B0B85DB8}" type="presParOf" srcId="{9CD2108B-6D61-4D37-839B-2218C4806D33}" destId="{6AD1C8DE-D711-42B0-895A-35611C95863B}" srcOrd="4" destOrd="0" presId="urn:microsoft.com/office/officeart/2005/8/layout/vList3#1"/>
    <dgm:cxn modelId="{D062086D-BB9A-4E45-8EDD-375F85DE1C75}" type="presParOf" srcId="{6AD1C8DE-D711-42B0-895A-35611C95863B}" destId="{394B0E3B-8C4E-47FA-A48C-1D2C71514F75}" srcOrd="0" destOrd="0" presId="urn:microsoft.com/office/officeart/2005/8/layout/vList3#1"/>
    <dgm:cxn modelId="{E5654DAB-AF2D-4DCB-8C76-F94C47EEBB85}" type="presParOf" srcId="{6AD1C8DE-D711-42B0-895A-35611C95863B}" destId="{22210E3C-7DEB-4964-A2D2-7941A4460214}" srcOrd="1" destOrd="0" presId="urn:microsoft.com/office/officeart/2005/8/layout/vList3#1"/>
    <dgm:cxn modelId="{17B045DA-A887-4629-96FA-3F94BDDD8170}" type="presParOf" srcId="{9CD2108B-6D61-4D37-839B-2218C4806D33}" destId="{A43E351A-05F5-4D28-BC05-28808A950FC3}" srcOrd="5" destOrd="0" presId="urn:microsoft.com/office/officeart/2005/8/layout/vList3#1"/>
    <dgm:cxn modelId="{29702C66-10DF-4981-B37B-4E08615D3FCC}" type="presParOf" srcId="{9CD2108B-6D61-4D37-839B-2218C4806D33}" destId="{641F5865-033D-4877-B2DD-67FB85C0B28E}" srcOrd="6" destOrd="0" presId="urn:microsoft.com/office/officeart/2005/8/layout/vList3#1"/>
    <dgm:cxn modelId="{8EB42EFA-45FA-4417-B1DF-7145E71C424E}" type="presParOf" srcId="{641F5865-033D-4877-B2DD-67FB85C0B28E}" destId="{64704404-3891-451D-A3BC-98190D9F384B}" srcOrd="0" destOrd="0" presId="urn:microsoft.com/office/officeart/2005/8/layout/vList3#1"/>
    <dgm:cxn modelId="{75165C71-BBE5-46F5-B3B7-DB9EF2CC82A5}" type="presParOf" srcId="{641F5865-033D-4877-B2DD-67FB85C0B28E}" destId="{46EF8F56-3978-4063-96F4-6E795C83A7CD}"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375D53-3B3E-4AC8-B7E9-03A8068EE7E4}" type="doc">
      <dgm:prSet loTypeId="urn:microsoft.com/office/officeart/2005/8/layout/vList3#1" loCatId="list" qsTypeId="urn:microsoft.com/office/officeart/2005/8/quickstyle/simple2" qsCatId="simple" csTypeId="urn:microsoft.com/office/officeart/2005/8/colors/accent2_1" csCatId="accent2" phldr="1"/>
      <dgm:spPr/>
      <dgm:t>
        <a:bodyPr/>
        <a:lstStyle/>
        <a:p>
          <a:endParaRPr lang="hu-HU"/>
        </a:p>
      </dgm:t>
    </dgm:pt>
    <dgm:pt modelId="{2B08375F-0F63-4111-831F-AD27E4CE9CC3}">
      <dgm:prSet custT="1"/>
      <dgm:spPr>
        <a:noFill/>
        <a:ln>
          <a:noFill/>
        </a:ln>
      </dgm:spPr>
      <dgm:t>
        <a:bodyPr/>
        <a:lstStyle/>
        <a:p>
          <a:pPr algn="l"/>
          <a:r>
            <a:rPr lang="hu-HU" sz="2400" b="1" dirty="0">
              <a:solidFill>
                <a:schemeClr val="bg1"/>
              </a:solidFill>
              <a:latin typeface="Arial" panose="020B0604020202020204" pitchFamily="34" charset="0"/>
              <a:cs typeface="Arial" panose="020B0604020202020204" pitchFamily="34" charset="0"/>
            </a:rPr>
            <a:t>Legalább reggel és este fogat kell mosni.</a:t>
          </a:r>
        </a:p>
      </dgm:t>
    </dgm:pt>
    <dgm:pt modelId="{BBEF1844-0F60-46A4-AC6B-06A5A01E41BD}" type="parTrans" cxnId="{3A88F20E-DF1A-4181-9CAD-A04ACD2A231A}">
      <dgm:prSet/>
      <dgm:spPr/>
      <dgm:t>
        <a:bodyPr/>
        <a:lstStyle/>
        <a:p>
          <a:pPr algn="l"/>
          <a:endParaRPr lang="hu-HU" sz="2400">
            <a:solidFill>
              <a:schemeClr val="bg1"/>
            </a:solidFill>
            <a:latin typeface="Arial" panose="020B0604020202020204" pitchFamily="34" charset="0"/>
            <a:cs typeface="Arial" panose="020B0604020202020204" pitchFamily="34" charset="0"/>
          </a:endParaRPr>
        </a:p>
      </dgm:t>
    </dgm:pt>
    <dgm:pt modelId="{28FEAF4A-CB9A-41A5-B05B-A5F0276DE492}" type="sibTrans" cxnId="{3A88F20E-DF1A-4181-9CAD-A04ACD2A231A}">
      <dgm:prSet/>
      <dgm:spPr/>
      <dgm:t>
        <a:bodyPr/>
        <a:lstStyle/>
        <a:p>
          <a:pPr algn="l"/>
          <a:endParaRPr lang="hu-HU" sz="2400">
            <a:solidFill>
              <a:schemeClr val="bg1"/>
            </a:solidFill>
            <a:latin typeface="Arial" panose="020B0604020202020204" pitchFamily="34" charset="0"/>
            <a:cs typeface="Arial" panose="020B0604020202020204" pitchFamily="34" charset="0"/>
          </a:endParaRPr>
        </a:p>
      </dgm:t>
    </dgm:pt>
    <dgm:pt modelId="{3DB7865A-E26D-4E32-9B4D-4AD9028F7D94}">
      <dgm:prSet custT="1"/>
      <dgm:spPr>
        <a:noFill/>
        <a:ln>
          <a:noFill/>
        </a:ln>
      </dgm:spPr>
      <dgm:t>
        <a:bodyPr/>
        <a:lstStyle/>
        <a:p>
          <a:pPr algn="l"/>
          <a:r>
            <a:rPr lang="hu-HU" sz="2400" dirty="0">
              <a:solidFill>
                <a:schemeClr val="bg1"/>
              </a:solidFill>
              <a:latin typeface="Arial" panose="020B0604020202020204" pitchFamily="34" charset="0"/>
              <a:cs typeface="Arial" panose="020B0604020202020204" pitchFamily="34" charset="0"/>
            </a:rPr>
            <a:t>Munka után </a:t>
          </a:r>
          <a:r>
            <a:rPr lang="hu-HU" sz="2400" b="1" dirty="0">
              <a:solidFill>
                <a:schemeClr val="bg1"/>
              </a:solidFill>
              <a:latin typeface="Arial" panose="020B0604020202020204" pitchFamily="34" charset="0"/>
              <a:cs typeface="Arial" panose="020B0604020202020204" pitchFamily="34" charset="0"/>
            </a:rPr>
            <a:t>kenjük be a kezünket kézkrémmel</a:t>
          </a:r>
          <a:r>
            <a:rPr lang="hu-HU" sz="2400" dirty="0">
              <a:solidFill>
                <a:schemeClr val="bg1"/>
              </a:solidFill>
              <a:latin typeface="Arial" panose="020B0604020202020204" pitchFamily="34" charset="0"/>
              <a:cs typeface="Arial" panose="020B0604020202020204" pitchFamily="34" charset="0"/>
            </a:rPr>
            <a:t>. </a:t>
          </a:r>
        </a:p>
      </dgm:t>
    </dgm:pt>
    <dgm:pt modelId="{27BBA058-5BA3-4086-A854-D2187D2C621F}" type="parTrans" cxnId="{CA4565F0-1922-491A-892B-60EC3308293D}">
      <dgm:prSet/>
      <dgm:spPr/>
      <dgm:t>
        <a:bodyPr/>
        <a:lstStyle/>
        <a:p>
          <a:pPr algn="l"/>
          <a:endParaRPr lang="hu-HU" sz="2400">
            <a:solidFill>
              <a:schemeClr val="bg1"/>
            </a:solidFill>
            <a:latin typeface="Arial" panose="020B0604020202020204" pitchFamily="34" charset="0"/>
            <a:cs typeface="Arial" panose="020B0604020202020204" pitchFamily="34" charset="0"/>
          </a:endParaRPr>
        </a:p>
      </dgm:t>
    </dgm:pt>
    <dgm:pt modelId="{63C039B7-1082-4CD3-A4E5-9656103E2934}" type="sibTrans" cxnId="{CA4565F0-1922-491A-892B-60EC3308293D}">
      <dgm:prSet/>
      <dgm:spPr/>
      <dgm:t>
        <a:bodyPr/>
        <a:lstStyle/>
        <a:p>
          <a:pPr algn="l"/>
          <a:endParaRPr lang="hu-HU" sz="2400">
            <a:solidFill>
              <a:schemeClr val="bg1"/>
            </a:solidFill>
            <a:latin typeface="Arial" panose="020B0604020202020204" pitchFamily="34" charset="0"/>
            <a:cs typeface="Arial" panose="020B0604020202020204" pitchFamily="34" charset="0"/>
          </a:endParaRPr>
        </a:p>
      </dgm:t>
    </dgm:pt>
    <dgm:pt modelId="{3D17970F-3A78-4873-97B6-AB88CC5CF183}">
      <dgm:prSet custT="1"/>
      <dgm:spPr>
        <a:noFill/>
        <a:ln>
          <a:noFill/>
        </a:ln>
      </dgm:spPr>
      <dgm:t>
        <a:bodyPr/>
        <a:lstStyle/>
        <a:p>
          <a:pPr algn="l"/>
          <a:r>
            <a:rPr lang="hu-HU" sz="2400" dirty="0">
              <a:solidFill>
                <a:schemeClr val="bg1"/>
              </a:solidFill>
              <a:latin typeface="Arial" panose="020B0604020202020204" pitchFamily="34" charset="0"/>
              <a:cs typeface="Arial" panose="020B0604020202020204" pitchFamily="34" charset="0"/>
            </a:rPr>
            <a:t>Izzadás ellen </a:t>
          </a:r>
          <a:r>
            <a:rPr lang="hu-HU" sz="2400" b="1" dirty="0">
              <a:solidFill>
                <a:schemeClr val="bg1"/>
              </a:solidFill>
              <a:latin typeface="Arial" panose="020B0604020202020204" pitchFamily="34" charset="0"/>
              <a:cs typeface="Arial" panose="020B0604020202020204" pitchFamily="34" charset="0"/>
            </a:rPr>
            <a:t>használjunk dezodort</a:t>
          </a:r>
          <a:r>
            <a:rPr lang="hu-HU" sz="2400" dirty="0">
              <a:solidFill>
                <a:schemeClr val="bg1"/>
              </a:solidFill>
              <a:latin typeface="Arial" panose="020B0604020202020204" pitchFamily="34" charset="0"/>
              <a:cs typeface="Arial" panose="020B0604020202020204" pitchFamily="34" charset="0"/>
            </a:rPr>
            <a:t>!</a:t>
          </a:r>
        </a:p>
      </dgm:t>
    </dgm:pt>
    <dgm:pt modelId="{E9360982-C981-4CDD-8962-4653498AEA49}" type="parTrans" cxnId="{C6FB9052-67DC-46B3-92B3-48EE44CCC528}">
      <dgm:prSet/>
      <dgm:spPr/>
      <dgm:t>
        <a:bodyPr/>
        <a:lstStyle/>
        <a:p>
          <a:pPr algn="l"/>
          <a:endParaRPr lang="hu-HU" sz="2400">
            <a:solidFill>
              <a:schemeClr val="bg1"/>
            </a:solidFill>
            <a:latin typeface="Arial" panose="020B0604020202020204" pitchFamily="34" charset="0"/>
            <a:cs typeface="Arial" panose="020B0604020202020204" pitchFamily="34" charset="0"/>
          </a:endParaRPr>
        </a:p>
      </dgm:t>
    </dgm:pt>
    <dgm:pt modelId="{21BDA62C-054C-4463-8C36-1CC135F42180}" type="sibTrans" cxnId="{C6FB9052-67DC-46B3-92B3-48EE44CCC528}">
      <dgm:prSet/>
      <dgm:spPr/>
      <dgm:t>
        <a:bodyPr/>
        <a:lstStyle/>
        <a:p>
          <a:pPr algn="l"/>
          <a:endParaRPr lang="hu-HU" sz="2400">
            <a:solidFill>
              <a:schemeClr val="bg1"/>
            </a:solidFill>
            <a:latin typeface="Arial" panose="020B0604020202020204" pitchFamily="34" charset="0"/>
            <a:cs typeface="Arial" panose="020B0604020202020204" pitchFamily="34" charset="0"/>
          </a:endParaRPr>
        </a:p>
      </dgm:t>
    </dgm:pt>
    <dgm:pt modelId="{906CFB23-00A6-4284-ACA9-A32A80B113B6}">
      <dgm:prSet custT="1"/>
      <dgm:spPr>
        <a:noFill/>
        <a:ln>
          <a:noFill/>
        </a:ln>
      </dgm:spPr>
      <dgm:t>
        <a:bodyPr/>
        <a:lstStyle/>
        <a:p>
          <a:pPr algn="l">
            <a:lnSpc>
              <a:spcPct val="120000"/>
            </a:lnSpc>
          </a:pPr>
          <a:r>
            <a:rPr lang="hu-HU" sz="2400" dirty="0">
              <a:solidFill>
                <a:schemeClr val="bg1"/>
              </a:solidFill>
              <a:latin typeface="Arial" panose="020B0604020202020204" pitchFamily="34" charset="0"/>
              <a:cs typeface="Arial" panose="020B0604020202020204" pitchFamily="34" charset="0"/>
            </a:rPr>
            <a:t>A </a:t>
          </a:r>
          <a:r>
            <a:rPr lang="hu-HU" sz="2400" b="1" dirty="0">
              <a:solidFill>
                <a:schemeClr val="bg1"/>
              </a:solidFill>
              <a:latin typeface="Arial" panose="020B0604020202020204" pitchFamily="34" charset="0"/>
              <a:cs typeface="Arial" panose="020B0604020202020204" pitchFamily="34" charset="0"/>
            </a:rPr>
            <a:t>körmöt</a:t>
          </a:r>
          <a:r>
            <a:rPr lang="hu-HU" sz="2400" dirty="0">
              <a:solidFill>
                <a:schemeClr val="bg1"/>
              </a:solidFill>
              <a:latin typeface="Arial" panose="020B0604020202020204" pitchFamily="34" charset="0"/>
              <a:cs typeface="Arial" panose="020B0604020202020204" pitchFamily="34" charset="0"/>
            </a:rPr>
            <a:t> legalább </a:t>
          </a:r>
          <a:r>
            <a:rPr lang="hu-HU" sz="2400" b="1" dirty="0">
              <a:solidFill>
                <a:schemeClr val="bg1"/>
              </a:solidFill>
              <a:latin typeface="Arial" panose="020B0604020202020204" pitchFamily="34" charset="0"/>
              <a:cs typeface="Arial" panose="020B0604020202020204" pitchFamily="34" charset="0"/>
            </a:rPr>
            <a:t>hetente le kell vágni</a:t>
          </a:r>
          <a:r>
            <a:rPr lang="hu-HU" sz="2400" dirty="0">
              <a:solidFill>
                <a:schemeClr val="bg1"/>
              </a:solidFill>
              <a:latin typeface="Arial" panose="020B0604020202020204" pitchFamily="34" charset="0"/>
              <a:cs typeface="Arial" panose="020B0604020202020204" pitchFamily="34" charset="0"/>
            </a:rPr>
            <a:t>. </a:t>
          </a:r>
          <a:br>
            <a:rPr lang="hu-HU" sz="2400" dirty="0">
              <a:solidFill>
                <a:schemeClr val="bg1"/>
              </a:solidFill>
              <a:latin typeface="Arial" panose="020B0604020202020204" pitchFamily="34" charset="0"/>
              <a:cs typeface="Arial" panose="020B0604020202020204" pitchFamily="34" charset="0"/>
            </a:rPr>
          </a:br>
          <a:r>
            <a:rPr lang="hu-HU" sz="2400" b="1" dirty="0">
              <a:solidFill>
                <a:schemeClr val="bg1"/>
              </a:solidFill>
              <a:latin typeface="Arial" panose="020B0604020202020204" pitchFamily="34" charset="0"/>
              <a:cs typeface="Arial" panose="020B0604020202020204" pitchFamily="34" charset="0"/>
            </a:rPr>
            <a:t>Minden nap meg kell tisztítani </a:t>
          </a:r>
          <a:r>
            <a:rPr lang="hu-HU" sz="2400" dirty="0">
              <a:solidFill>
                <a:schemeClr val="bg1"/>
              </a:solidFill>
              <a:latin typeface="Arial" panose="020B0604020202020204" pitchFamily="34" charset="0"/>
              <a:cs typeface="Arial" panose="020B0604020202020204" pitchFamily="34" charset="0"/>
            </a:rPr>
            <a:t>a körmöt körömkefével. </a:t>
          </a:r>
        </a:p>
      </dgm:t>
    </dgm:pt>
    <dgm:pt modelId="{6E60E560-1926-4E0F-874E-DDC7C418C349}" type="parTrans" cxnId="{983A0A18-647C-48ED-8DA1-FEC2D3CB976D}">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EE37035C-111C-4234-A733-9FAE238FA982}" type="sibTrans" cxnId="{983A0A18-647C-48ED-8DA1-FEC2D3CB976D}">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9CD2108B-6D61-4D37-839B-2218C4806D33}" type="pres">
      <dgm:prSet presAssocID="{C5375D53-3B3E-4AC8-B7E9-03A8068EE7E4}" presName="linearFlow" presStyleCnt="0">
        <dgm:presLayoutVars>
          <dgm:dir/>
          <dgm:resizeHandles val="exact"/>
        </dgm:presLayoutVars>
      </dgm:prSet>
      <dgm:spPr/>
      <dgm:t>
        <a:bodyPr/>
        <a:lstStyle/>
        <a:p>
          <a:endParaRPr lang="hu-HU"/>
        </a:p>
      </dgm:t>
    </dgm:pt>
    <dgm:pt modelId="{F9F0CAD2-48C9-4BC6-8B8D-593F3AC4D23E}" type="pres">
      <dgm:prSet presAssocID="{906CFB23-00A6-4284-ACA9-A32A80B113B6}" presName="composite" presStyleCnt="0"/>
      <dgm:spPr/>
    </dgm:pt>
    <dgm:pt modelId="{F19619B6-A7FF-4665-BF36-1A398D56C207}" type="pres">
      <dgm:prSet presAssocID="{906CFB23-00A6-4284-ACA9-A32A80B113B6}" presName="imgShp" presStyleLbl="fgImgPlace1" presStyleIdx="0" presStyleCnt="4"/>
      <dgm:spPr>
        <a:blipFill rotWithShape="1">
          <a:blip xmlns:r="http://schemas.openxmlformats.org/officeDocument/2006/relationships" r:embed="rId1"/>
          <a:stretch>
            <a:fillRect/>
          </a:stretch>
        </a:blipFill>
      </dgm:spPr>
    </dgm:pt>
    <dgm:pt modelId="{DD4603E5-9284-456F-AB0F-9F65E240046F}" type="pres">
      <dgm:prSet presAssocID="{906CFB23-00A6-4284-ACA9-A32A80B113B6}" presName="txShp" presStyleLbl="node1" presStyleIdx="0" presStyleCnt="4">
        <dgm:presLayoutVars>
          <dgm:bulletEnabled val="1"/>
        </dgm:presLayoutVars>
      </dgm:prSet>
      <dgm:spPr/>
      <dgm:t>
        <a:bodyPr/>
        <a:lstStyle/>
        <a:p>
          <a:endParaRPr lang="hu-HU"/>
        </a:p>
      </dgm:t>
    </dgm:pt>
    <dgm:pt modelId="{14133A5D-066F-4A4A-91DC-E054CBDB57CC}" type="pres">
      <dgm:prSet presAssocID="{EE37035C-111C-4234-A733-9FAE238FA982}" presName="spacing" presStyleCnt="0"/>
      <dgm:spPr/>
    </dgm:pt>
    <dgm:pt modelId="{F06B0C41-5065-4165-9315-CA4B38CB854E}" type="pres">
      <dgm:prSet presAssocID="{2B08375F-0F63-4111-831F-AD27E4CE9CC3}" presName="composite" presStyleCnt="0"/>
      <dgm:spPr/>
    </dgm:pt>
    <dgm:pt modelId="{CEF50DFE-2CE3-4046-AB06-87CDD855B26B}" type="pres">
      <dgm:prSet presAssocID="{2B08375F-0F63-4111-831F-AD27E4CE9CC3}" presName="imgShp" presStyleLbl="fgImgPlace1" presStyleIdx="1" presStyleCnt="4"/>
      <dgm:spPr>
        <a:blipFill rotWithShape="1">
          <a:blip xmlns:r="http://schemas.openxmlformats.org/officeDocument/2006/relationships" r:embed="rId2"/>
          <a:stretch>
            <a:fillRect/>
          </a:stretch>
        </a:blipFill>
      </dgm:spPr>
    </dgm:pt>
    <dgm:pt modelId="{96648CAA-2283-41A3-B47E-BB4A34E240E2}" type="pres">
      <dgm:prSet presAssocID="{2B08375F-0F63-4111-831F-AD27E4CE9CC3}" presName="txShp" presStyleLbl="node1" presStyleIdx="1" presStyleCnt="4">
        <dgm:presLayoutVars>
          <dgm:bulletEnabled val="1"/>
        </dgm:presLayoutVars>
      </dgm:prSet>
      <dgm:spPr/>
      <dgm:t>
        <a:bodyPr/>
        <a:lstStyle/>
        <a:p>
          <a:endParaRPr lang="hu-HU"/>
        </a:p>
      </dgm:t>
    </dgm:pt>
    <dgm:pt modelId="{A33303C0-F637-4D2A-9C45-344B223B46D0}" type="pres">
      <dgm:prSet presAssocID="{28FEAF4A-CB9A-41A5-B05B-A5F0276DE492}" presName="spacing" presStyleCnt="0"/>
      <dgm:spPr/>
    </dgm:pt>
    <dgm:pt modelId="{DE704779-19F9-4E52-9E3B-92885E3B2324}" type="pres">
      <dgm:prSet presAssocID="{3DB7865A-E26D-4E32-9B4D-4AD9028F7D94}" presName="composite" presStyleCnt="0"/>
      <dgm:spPr/>
    </dgm:pt>
    <dgm:pt modelId="{5E5173F8-65AD-440F-9B21-7B76035AA2DA}" type="pres">
      <dgm:prSet presAssocID="{3DB7865A-E26D-4E32-9B4D-4AD9028F7D94}" presName="imgShp" presStyleLbl="fgImgPlace1" presStyleIdx="2" presStyleCnt="4"/>
      <dgm:spPr>
        <a:blipFill rotWithShape="1">
          <a:blip xmlns:r="http://schemas.openxmlformats.org/officeDocument/2006/relationships" r:embed="rId3"/>
          <a:stretch>
            <a:fillRect/>
          </a:stretch>
        </a:blipFill>
      </dgm:spPr>
    </dgm:pt>
    <dgm:pt modelId="{D68EB7ED-D1F6-46DA-8334-7E1D1A5B3508}" type="pres">
      <dgm:prSet presAssocID="{3DB7865A-E26D-4E32-9B4D-4AD9028F7D94}" presName="txShp" presStyleLbl="node1" presStyleIdx="2" presStyleCnt="4">
        <dgm:presLayoutVars>
          <dgm:bulletEnabled val="1"/>
        </dgm:presLayoutVars>
      </dgm:prSet>
      <dgm:spPr/>
      <dgm:t>
        <a:bodyPr/>
        <a:lstStyle/>
        <a:p>
          <a:endParaRPr lang="hu-HU"/>
        </a:p>
      </dgm:t>
    </dgm:pt>
    <dgm:pt modelId="{355277DC-AC7E-4439-8528-79E7B612B36F}" type="pres">
      <dgm:prSet presAssocID="{63C039B7-1082-4CD3-A4E5-9656103E2934}" presName="spacing" presStyleCnt="0"/>
      <dgm:spPr/>
    </dgm:pt>
    <dgm:pt modelId="{EC8FF87F-4338-44AE-B196-A08BF84AA58F}" type="pres">
      <dgm:prSet presAssocID="{3D17970F-3A78-4873-97B6-AB88CC5CF183}" presName="composite" presStyleCnt="0"/>
      <dgm:spPr/>
    </dgm:pt>
    <dgm:pt modelId="{7E74218A-7ECC-4046-B43C-D5039A8AF3AF}" type="pres">
      <dgm:prSet presAssocID="{3D17970F-3A78-4873-97B6-AB88CC5CF183}" presName="imgShp" presStyleLbl="fgImgPlace1" presStyleIdx="3" presStyleCnt="4"/>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36000" t="-35000" r="-29000" b="-60000"/>
          </a:stretch>
        </a:blipFill>
      </dgm:spPr>
    </dgm:pt>
    <dgm:pt modelId="{D9C3A259-A00F-4914-BF29-8EEE37F8F444}" type="pres">
      <dgm:prSet presAssocID="{3D17970F-3A78-4873-97B6-AB88CC5CF183}" presName="txShp" presStyleLbl="node1" presStyleIdx="3" presStyleCnt="4">
        <dgm:presLayoutVars>
          <dgm:bulletEnabled val="1"/>
        </dgm:presLayoutVars>
      </dgm:prSet>
      <dgm:spPr/>
      <dgm:t>
        <a:bodyPr/>
        <a:lstStyle/>
        <a:p>
          <a:endParaRPr lang="hu-HU"/>
        </a:p>
      </dgm:t>
    </dgm:pt>
  </dgm:ptLst>
  <dgm:cxnLst>
    <dgm:cxn modelId="{983A0A18-647C-48ED-8DA1-FEC2D3CB976D}" srcId="{C5375D53-3B3E-4AC8-B7E9-03A8068EE7E4}" destId="{906CFB23-00A6-4284-ACA9-A32A80B113B6}" srcOrd="0" destOrd="0" parTransId="{6E60E560-1926-4E0F-874E-DDC7C418C349}" sibTransId="{EE37035C-111C-4234-A733-9FAE238FA982}"/>
    <dgm:cxn modelId="{25401383-B2CB-496C-935C-A60C3FE084B6}" type="presOf" srcId="{3DB7865A-E26D-4E32-9B4D-4AD9028F7D94}" destId="{D68EB7ED-D1F6-46DA-8334-7E1D1A5B3508}" srcOrd="0" destOrd="0" presId="urn:microsoft.com/office/officeart/2005/8/layout/vList3#1"/>
    <dgm:cxn modelId="{3F19766F-63B2-4E74-A66D-C82EF85B9D10}" type="presOf" srcId="{3D17970F-3A78-4873-97B6-AB88CC5CF183}" destId="{D9C3A259-A00F-4914-BF29-8EEE37F8F444}" srcOrd="0" destOrd="0" presId="urn:microsoft.com/office/officeart/2005/8/layout/vList3#1"/>
    <dgm:cxn modelId="{CA4565F0-1922-491A-892B-60EC3308293D}" srcId="{C5375D53-3B3E-4AC8-B7E9-03A8068EE7E4}" destId="{3DB7865A-E26D-4E32-9B4D-4AD9028F7D94}" srcOrd="2" destOrd="0" parTransId="{27BBA058-5BA3-4086-A854-D2187D2C621F}" sibTransId="{63C039B7-1082-4CD3-A4E5-9656103E2934}"/>
    <dgm:cxn modelId="{C6FB9052-67DC-46B3-92B3-48EE44CCC528}" srcId="{C5375D53-3B3E-4AC8-B7E9-03A8068EE7E4}" destId="{3D17970F-3A78-4873-97B6-AB88CC5CF183}" srcOrd="3" destOrd="0" parTransId="{E9360982-C981-4CDD-8962-4653498AEA49}" sibTransId="{21BDA62C-054C-4463-8C36-1CC135F42180}"/>
    <dgm:cxn modelId="{85414C82-E88D-4F93-8BE3-C818694D7892}" type="presOf" srcId="{C5375D53-3B3E-4AC8-B7E9-03A8068EE7E4}" destId="{9CD2108B-6D61-4D37-839B-2218C4806D33}" srcOrd="0" destOrd="0" presId="urn:microsoft.com/office/officeart/2005/8/layout/vList3#1"/>
    <dgm:cxn modelId="{7793089D-8897-4446-B9F0-68D3F7D4F59A}" type="presOf" srcId="{906CFB23-00A6-4284-ACA9-A32A80B113B6}" destId="{DD4603E5-9284-456F-AB0F-9F65E240046F}" srcOrd="0" destOrd="0" presId="urn:microsoft.com/office/officeart/2005/8/layout/vList3#1"/>
    <dgm:cxn modelId="{6A79BD04-973B-42DF-A0A7-3B02BD688062}" type="presOf" srcId="{2B08375F-0F63-4111-831F-AD27E4CE9CC3}" destId="{96648CAA-2283-41A3-B47E-BB4A34E240E2}" srcOrd="0" destOrd="0" presId="urn:microsoft.com/office/officeart/2005/8/layout/vList3#1"/>
    <dgm:cxn modelId="{3A88F20E-DF1A-4181-9CAD-A04ACD2A231A}" srcId="{C5375D53-3B3E-4AC8-B7E9-03A8068EE7E4}" destId="{2B08375F-0F63-4111-831F-AD27E4CE9CC3}" srcOrd="1" destOrd="0" parTransId="{BBEF1844-0F60-46A4-AC6B-06A5A01E41BD}" sibTransId="{28FEAF4A-CB9A-41A5-B05B-A5F0276DE492}"/>
    <dgm:cxn modelId="{B61B209F-8C51-4025-A595-637419E3C767}" type="presParOf" srcId="{9CD2108B-6D61-4D37-839B-2218C4806D33}" destId="{F9F0CAD2-48C9-4BC6-8B8D-593F3AC4D23E}" srcOrd="0" destOrd="0" presId="urn:microsoft.com/office/officeart/2005/8/layout/vList3#1"/>
    <dgm:cxn modelId="{AC3A65B7-5933-4BA5-A2A0-13267AD0E3CD}" type="presParOf" srcId="{F9F0CAD2-48C9-4BC6-8B8D-593F3AC4D23E}" destId="{F19619B6-A7FF-4665-BF36-1A398D56C207}" srcOrd="0" destOrd="0" presId="urn:microsoft.com/office/officeart/2005/8/layout/vList3#1"/>
    <dgm:cxn modelId="{06FA36F3-748C-44C0-8F98-B6E510885726}" type="presParOf" srcId="{F9F0CAD2-48C9-4BC6-8B8D-593F3AC4D23E}" destId="{DD4603E5-9284-456F-AB0F-9F65E240046F}" srcOrd="1" destOrd="0" presId="urn:microsoft.com/office/officeart/2005/8/layout/vList3#1"/>
    <dgm:cxn modelId="{1EA36FFD-6DC6-40BF-8C3C-67911418A822}" type="presParOf" srcId="{9CD2108B-6D61-4D37-839B-2218C4806D33}" destId="{14133A5D-066F-4A4A-91DC-E054CBDB57CC}" srcOrd="1" destOrd="0" presId="urn:microsoft.com/office/officeart/2005/8/layout/vList3#1"/>
    <dgm:cxn modelId="{3E549742-921D-4BA7-B59B-8E8BB7669522}" type="presParOf" srcId="{9CD2108B-6D61-4D37-839B-2218C4806D33}" destId="{F06B0C41-5065-4165-9315-CA4B38CB854E}" srcOrd="2" destOrd="0" presId="urn:microsoft.com/office/officeart/2005/8/layout/vList3#1"/>
    <dgm:cxn modelId="{EA4E7FBF-5805-4C2D-80C4-5F7CD81F9AAB}" type="presParOf" srcId="{F06B0C41-5065-4165-9315-CA4B38CB854E}" destId="{CEF50DFE-2CE3-4046-AB06-87CDD855B26B}" srcOrd="0" destOrd="0" presId="urn:microsoft.com/office/officeart/2005/8/layout/vList3#1"/>
    <dgm:cxn modelId="{E603690F-A103-4171-B960-9B98872EC4C4}" type="presParOf" srcId="{F06B0C41-5065-4165-9315-CA4B38CB854E}" destId="{96648CAA-2283-41A3-B47E-BB4A34E240E2}" srcOrd="1" destOrd="0" presId="urn:microsoft.com/office/officeart/2005/8/layout/vList3#1"/>
    <dgm:cxn modelId="{74509D79-7A34-4ED9-B7E2-4B267602B57A}" type="presParOf" srcId="{9CD2108B-6D61-4D37-839B-2218C4806D33}" destId="{A33303C0-F637-4D2A-9C45-344B223B46D0}" srcOrd="3" destOrd="0" presId="urn:microsoft.com/office/officeart/2005/8/layout/vList3#1"/>
    <dgm:cxn modelId="{EDA45EB9-25EB-4400-8368-BD47E0B6C22E}" type="presParOf" srcId="{9CD2108B-6D61-4D37-839B-2218C4806D33}" destId="{DE704779-19F9-4E52-9E3B-92885E3B2324}" srcOrd="4" destOrd="0" presId="urn:microsoft.com/office/officeart/2005/8/layout/vList3#1"/>
    <dgm:cxn modelId="{91D960D7-E9E7-493D-AB2A-5860245E97CA}" type="presParOf" srcId="{DE704779-19F9-4E52-9E3B-92885E3B2324}" destId="{5E5173F8-65AD-440F-9B21-7B76035AA2DA}" srcOrd="0" destOrd="0" presId="urn:microsoft.com/office/officeart/2005/8/layout/vList3#1"/>
    <dgm:cxn modelId="{7E96FFBD-EDBE-4623-AF07-581148F0AA86}" type="presParOf" srcId="{DE704779-19F9-4E52-9E3B-92885E3B2324}" destId="{D68EB7ED-D1F6-46DA-8334-7E1D1A5B3508}" srcOrd="1" destOrd="0" presId="urn:microsoft.com/office/officeart/2005/8/layout/vList3#1"/>
    <dgm:cxn modelId="{6FBAE4CC-304C-4D2C-BFAB-E8C9C89654A0}" type="presParOf" srcId="{9CD2108B-6D61-4D37-839B-2218C4806D33}" destId="{355277DC-AC7E-4439-8528-79E7B612B36F}" srcOrd="5" destOrd="0" presId="urn:microsoft.com/office/officeart/2005/8/layout/vList3#1"/>
    <dgm:cxn modelId="{FEB39E4A-C515-418A-825F-C8A3185951A8}" type="presParOf" srcId="{9CD2108B-6D61-4D37-839B-2218C4806D33}" destId="{EC8FF87F-4338-44AE-B196-A08BF84AA58F}" srcOrd="6" destOrd="0" presId="urn:microsoft.com/office/officeart/2005/8/layout/vList3#1"/>
    <dgm:cxn modelId="{4E5B3D45-E3C8-44FE-B3F1-F175B2DEE7D2}" type="presParOf" srcId="{EC8FF87F-4338-44AE-B196-A08BF84AA58F}" destId="{7E74218A-7ECC-4046-B43C-D5039A8AF3AF}" srcOrd="0" destOrd="0" presId="urn:microsoft.com/office/officeart/2005/8/layout/vList3#1"/>
    <dgm:cxn modelId="{79FDA056-DDA3-4FCD-AA6F-55621D09352B}" type="presParOf" srcId="{EC8FF87F-4338-44AE-B196-A08BF84AA58F}" destId="{D9C3A259-A00F-4914-BF29-8EEE37F8F444}"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BFC392-3AC0-4779-9819-674390BB076B}" type="doc">
      <dgm:prSet loTypeId="urn:microsoft.com/office/officeart/2005/8/layout/vList4#3" loCatId="list" qsTypeId="urn:microsoft.com/office/officeart/2005/8/quickstyle/simple2" qsCatId="simple" csTypeId="urn:microsoft.com/office/officeart/2005/8/colors/accent3_1" csCatId="accent3" phldr="1"/>
      <dgm:spPr/>
      <dgm:t>
        <a:bodyPr/>
        <a:lstStyle/>
        <a:p>
          <a:endParaRPr lang="hu-HU"/>
        </a:p>
      </dgm:t>
    </dgm:pt>
    <dgm:pt modelId="{0CC4D0C4-D792-45FF-B18B-8228E7F0349C}">
      <dgm:prSet custT="1"/>
      <dgm:spPr>
        <a:noFill/>
        <a:ln>
          <a:noFill/>
        </a:ln>
      </dgm:spPr>
      <dgm:t>
        <a:bodyPr/>
        <a:lstStyle/>
        <a:p>
          <a:r>
            <a:rPr lang="hu-HU" sz="2400" dirty="0">
              <a:solidFill>
                <a:schemeClr val="bg1"/>
              </a:solidFill>
              <a:latin typeface="Arial" panose="020B0604020202020204" pitchFamily="34" charset="0"/>
              <a:cs typeface="Arial" panose="020B0604020202020204" pitchFamily="34" charset="0"/>
            </a:rPr>
            <a:t>A vendéglátóiparban </a:t>
          </a:r>
          <a:r>
            <a:rPr lang="hu-HU" sz="2400" b="1" dirty="0">
              <a:solidFill>
                <a:schemeClr val="bg1"/>
              </a:solidFill>
              <a:latin typeface="Arial" panose="020B0604020202020204" pitchFamily="34" charset="0"/>
              <a:cs typeface="Arial" panose="020B0604020202020204" pitchFamily="34" charset="0"/>
            </a:rPr>
            <a:t>csak ápoltan, tiszta kézzel, hajjal, tiszta ruhában szabad dolgozni</a:t>
          </a:r>
          <a:r>
            <a:rPr lang="hu-HU" sz="2400" dirty="0">
              <a:solidFill>
                <a:schemeClr val="bg1"/>
              </a:solidFill>
              <a:latin typeface="Arial" panose="020B0604020202020204" pitchFamily="34" charset="0"/>
              <a:cs typeface="Arial" panose="020B0604020202020204" pitchFamily="34" charset="0"/>
            </a:rPr>
            <a:t>.</a:t>
          </a:r>
        </a:p>
      </dgm:t>
    </dgm:pt>
    <dgm:pt modelId="{1D55D0AD-5548-4329-8687-212CFBBA6F0B}" type="parTrans" cxnId="{91A6BA0E-810F-4C0C-915F-D0620F6A32C7}">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86C0FAD9-E624-46AA-B51F-B728FB306EDA}" type="sibTrans" cxnId="{91A6BA0E-810F-4C0C-915F-D0620F6A32C7}">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F7332A3F-6065-4D23-A9B6-D969F2907194}">
      <dgm:prSet custT="1"/>
      <dgm:spPr>
        <a:noFill/>
        <a:ln>
          <a:noFill/>
        </a:ln>
      </dgm:spPr>
      <dgm:t>
        <a:bodyPr/>
        <a:lstStyle/>
        <a:p>
          <a:r>
            <a:rPr lang="hu-HU" sz="2400" b="1" dirty="0">
              <a:solidFill>
                <a:schemeClr val="bg1"/>
              </a:solidFill>
              <a:latin typeface="Arial" panose="020B0604020202020204" pitchFamily="34" charset="0"/>
              <a:cs typeface="Arial" panose="020B0604020202020204" pitchFamily="34" charset="0"/>
            </a:rPr>
            <a:t>Rendszeresen kell kezet mosni fertőtlenítő kéztisztítóval.</a:t>
          </a:r>
          <a:r>
            <a:rPr lang="hu-HU" sz="2400" dirty="0">
              <a:solidFill>
                <a:schemeClr val="bg1"/>
              </a:solidFill>
              <a:latin typeface="Arial" panose="020B0604020202020204" pitchFamily="34" charset="0"/>
              <a:cs typeface="Arial" panose="020B0604020202020204" pitchFamily="34" charset="0"/>
            </a:rPr>
            <a:t> </a:t>
          </a:r>
        </a:p>
        <a:p>
          <a:r>
            <a:rPr lang="hu-HU" sz="2400" dirty="0">
              <a:solidFill>
                <a:schemeClr val="bg1"/>
              </a:solidFill>
              <a:latin typeface="Arial" panose="020B0604020202020204" pitchFamily="34" charset="0"/>
              <a:cs typeface="Arial" panose="020B0604020202020204" pitchFamily="34" charset="0"/>
            </a:rPr>
            <a:t>Így lehet megvédeni az ételt a szennyeződéstől. </a:t>
          </a:r>
        </a:p>
      </dgm:t>
    </dgm:pt>
    <dgm:pt modelId="{BA3BBD0A-14AF-4299-88B6-76D5B4DBCFF4}" type="parTrans" cxnId="{A6091915-670A-41B5-9395-CD487D9035B6}">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98E1AA0E-282C-41AE-9669-3DE368346FE2}" type="sibTrans" cxnId="{A6091915-670A-41B5-9395-CD487D9035B6}">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55080829-5C89-4561-A19D-EA58D639CEA4}">
      <dgm:prSet custT="1"/>
      <dgm:spPr>
        <a:noFill/>
        <a:ln>
          <a:noFill/>
        </a:ln>
      </dgm:spPr>
      <dgm:t>
        <a:bodyPr/>
        <a:lstStyle/>
        <a:p>
          <a:r>
            <a:rPr lang="hu-HU" sz="2400" b="1" dirty="0">
              <a:solidFill>
                <a:schemeClr val="bg1"/>
              </a:solidFill>
              <a:latin typeface="Arial" panose="020B0604020202020204" pitchFamily="34" charset="0"/>
              <a:cs typeface="Arial" panose="020B0604020202020204" pitchFamily="34" charset="0"/>
            </a:rPr>
            <a:t>A sapka és szükség esetén a szájmaszk megvédi az ételt </a:t>
          </a:r>
          <a:r>
            <a:rPr lang="hu-HU" sz="2400" dirty="0">
              <a:solidFill>
                <a:schemeClr val="bg1"/>
              </a:solidFill>
              <a:latin typeface="Arial" panose="020B0604020202020204" pitchFamily="34" charset="0"/>
              <a:cs typeface="Arial" panose="020B0604020202020204" pitchFamily="34" charset="0"/>
            </a:rPr>
            <a:t>a hajtól, korpától, izzadságtól, nyáltól és orrváladéktól.</a:t>
          </a:r>
        </a:p>
      </dgm:t>
    </dgm:pt>
    <dgm:pt modelId="{E653BB45-62E7-417B-8ED1-32421B443EF9}" type="parTrans" cxnId="{E3E61B61-6531-42FA-BD64-69E176C90654}">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EBEE4785-10E7-46E1-A829-3829E336F694}" type="sibTrans" cxnId="{E3E61B61-6531-42FA-BD64-69E176C90654}">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E3FDFAF8-6134-4E42-BE1B-A8D598B03105}" type="pres">
      <dgm:prSet presAssocID="{3CBFC392-3AC0-4779-9819-674390BB076B}" presName="linear" presStyleCnt="0">
        <dgm:presLayoutVars>
          <dgm:dir/>
          <dgm:resizeHandles val="exact"/>
        </dgm:presLayoutVars>
      </dgm:prSet>
      <dgm:spPr/>
      <dgm:t>
        <a:bodyPr/>
        <a:lstStyle/>
        <a:p>
          <a:endParaRPr lang="hu-HU"/>
        </a:p>
      </dgm:t>
    </dgm:pt>
    <dgm:pt modelId="{DED057AE-113D-4EE1-A417-74B207F9BE85}" type="pres">
      <dgm:prSet presAssocID="{0CC4D0C4-D792-45FF-B18B-8228E7F0349C}" presName="comp" presStyleCnt="0"/>
      <dgm:spPr/>
    </dgm:pt>
    <dgm:pt modelId="{43FA52C9-8701-47B9-B9F8-94EA4D37F412}" type="pres">
      <dgm:prSet presAssocID="{0CC4D0C4-D792-45FF-B18B-8228E7F0349C}" presName="box" presStyleLbl="node1" presStyleIdx="0" presStyleCnt="3"/>
      <dgm:spPr/>
      <dgm:t>
        <a:bodyPr/>
        <a:lstStyle/>
        <a:p>
          <a:endParaRPr lang="hu-HU"/>
        </a:p>
      </dgm:t>
    </dgm:pt>
    <dgm:pt modelId="{2812AE57-D76D-4D37-A2F9-BF50DAA6C2CB}" type="pres">
      <dgm:prSet presAssocID="{0CC4D0C4-D792-45FF-B18B-8228E7F0349C}" presName="img" presStyleLbl="fgImgPlace1" presStyleIdx="0" presStyleCnt="3" custScaleX="84719"/>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23000" t="5000" r="23000" b="-1000"/>
          </a:stretch>
        </a:blipFill>
      </dgm:spPr>
      <dgm:t>
        <a:bodyPr/>
        <a:lstStyle/>
        <a:p>
          <a:endParaRPr lang="hu-HU"/>
        </a:p>
      </dgm:t>
    </dgm:pt>
    <dgm:pt modelId="{2B2EF643-5649-427A-9233-7A2803590D5F}" type="pres">
      <dgm:prSet presAssocID="{0CC4D0C4-D792-45FF-B18B-8228E7F0349C}" presName="text" presStyleLbl="node1" presStyleIdx="0" presStyleCnt="3">
        <dgm:presLayoutVars>
          <dgm:bulletEnabled val="1"/>
        </dgm:presLayoutVars>
      </dgm:prSet>
      <dgm:spPr/>
      <dgm:t>
        <a:bodyPr/>
        <a:lstStyle/>
        <a:p>
          <a:endParaRPr lang="hu-HU"/>
        </a:p>
      </dgm:t>
    </dgm:pt>
    <dgm:pt modelId="{B5CAC046-27F5-4E40-842D-DD949774DB93}" type="pres">
      <dgm:prSet presAssocID="{86C0FAD9-E624-46AA-B51F-B728FB306EDA}" presName="spacer" presStyleCnt="0"/>
      <dgm:spPr/>
    </dgm:pt>
    <dgm:pt modelId="{A7C2C351-DA6D-43D7-97D6-5A2E120153F9}" type="pres">
      <dgm:prSet presAssocID="{F7332A3F-6065-4D23-A9B6-D969F2907194}" presName="comp" presStyleCnt="0"/>
      <dgm:spPr/>
    </dgm:pt>
    <dgm:pt modelId="{521FDCF9-A7AC-47B5-AC6B-9AF6EE54A573}" type="pres">
      <dgm:prSet presAssocID="{F7332A3F-6065-4D23-A9B6-D969F2907194}" presName="box" presStyleLbl="node1" presStyleIdx="1" presStyleCnt="3"/>
      <dgm:spPr/>
      <dgm:t>
        <a:bodyPr/>
        <a:lstStyle/>
        <a:p>
          <a:endParaRPr lang="hu-HU"/>
        </a:p>
      </dgm:t>
    </dgm:pt>
    <dgm:pt modelId="{2DF3D160-AF7B-4470-97CF-7C3BB5C0F565}" type="pres">
      <dgm:prSet presAssocID="{F7332A3F-6065-4D23-A9B6-D969F2907194}" presName="img" presStyleLbl="fgImgPlace1" presStyleIdx="1" presStyleCnt="3" custScaleX="84719"/>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0000" r="11000" b="-10000"/>
          </a:stretch>
        </a:blipFill>
      </dgm:spPr>
      <dgm:t>
        <a:bodyPr/>
        <a:lstStyle/>
        <a:p>
          <a:endParaRPr lang="hu-HU"/>
        </a:p>
      </dgm:t>
    </dgm:pt>
    <dgm:pt modelId="{CD4210F1-E323-4ADB-A3FC-388F3677D677}" type="pres">
      <dgm:prSet presAssocID="{F7332A3F-6065-4D23-A9B6-D969F2907194}" presName="text" presStyleLbl="node1" presStyleIdx="1" presStyleCnt="3">
        <dgm:presLayoutVars>
          <dgm:bulletEnabled val="1"/>
        </dgm:presLayoutVars>
      </dgm:prSet>
      <dgm:spPr/>
      <dgm:t>
        <a:bodyPr/>
        <a:lstStyle/>
        <a:p>
          <a:endParaRPr lang="hu-HU"/>
        </a:p>
      </dgm:t>
    </dgm:pt>
    <dgm:pt modelId="{10AD91CD-56E1-4238-A225-9FFE63FC0D3D}" type="pres">
      <dgm:prSet presAssocID="{98E1AA0E-282C-41AE-9669-3DE368346FE2}" presName="spacer" presStyleCnt="0"/>
      <dgm:spPr/>
    </dgm:pt>
    <dgm:pt modelId="{E4CD0B35-2CE9-43B7-99DA-099A3C37C083}" type="pres">
      <dgm:prSet presAssocID="{55080829-5C89-4561-A19D-EA58D639CEA4}" presName="comp" presStyleCnt="0"/>
      <dgm:spPr/>
    </dgm:pt>
    <dgm:pt modelId="{E036F8D2-6CAE-420F-86BE-79C4FC025229}" type="pres">
      <dgm:prSet presAssocID="{55080829-5C89-4561-A19D-EA58D639CEA4}" presName="box" presStyleLbl="node1" presStyleIdx="2" presStyleCnt="3"/>
      <dgm:spPr/>
      <dgm:t>
        <a:bodyPr/>
        <a:lstStyle/>
        <a:p>
          <a:endParaRPr lang="hu-HU"/>
        </a:p>
      </dgm:t>
    </dgm:pt>
    <dgm:pt modelId="{63A1C2E1-AB78-4EE4-AAC4-ECB1288BB3FF}" type="pres">
      <dgm:prSet presAssocID="{55080829-5C89-4561-A19D-EA58D639CEA4}" presName="img" presStyleLbl="fgImgPlace1" presStyleIdx="2" presStyleCnt="3" custScaleX="84719"/>
      <dgm:spPr>
        <a:blipFill dpi="0" rotWithShape="1">
          <a:blip xmlns:r="http://schemas.openxmlformats.org/officeDocument/2006/relationships" r:embed="rId3"/>
          <a:srcRect/>
          <a:stretch>
            <a:fillRect l="9000" t="-2000" r="10000"/>
          </a:stretch>
        </a:blipFill>
      </dgm:spPr>
      <dgm:t>
        <a:bodyPr/>
        <a:lstStyle/>
        <a:p>
          <a:endParaRPr lang="hu-HU"/>
        </a:p>
      </dgm:t>
    </dgm:pt>
    <dgm:pt modelId="{9DF1CBE9-18C5-47C5-BDD4-81BA84967D1A}" type="pres">
      <dgm:prSet presAssocID="{55080829-5C89-4561-A19D-EA58D639CEA4}" presName="text" presStyleLbl="node1" presStyleIdx="2" presStyleCnt="3">
        <dgm:presLayoutVars>
          <dgm:bulletEnabled val="1"/>
        </dgm:presLayoutVars>
      </dgm:prSet>
      <dgm:spPr/>
      <dgm:t>
        <a:bodyPr/>
        <a:lstStyle/>
        <a:p>
          <a:endParaRPr lang="hu-HU"/>
        </a:p>
      </dgm:t>
    </dgm:pt>
  </dgm:ptLst>
  <dgm:cxnLst>
    <dgm:cxn modelId="{91A6BA0E-810F-4C0C-915F-D0620F6A32C7}" srcId="{3CBFC392-3AC0-4779-9819-674390BB076B}" destId="{0CC4D0C4-D792-45FF-B18B-8228E7F0349C}" srcOrd="0" destOrd="0" parTransId="{1D55D0AD-5548-4329-8687-212CFBBA6F0B}" sibTransId="{86C0FAD9-E624-46AA-B51F-B728FB306EDA}"/>
    <dgm:cxn modelId="{E3E61B61-6531-42FA-BD64-69E176C90654}" srcId="{3CBFC392-3AC0-4779-9819-674390BB076B}" destId="{55080829-5C89-4561-A19D-EA58D639CEA4}" srcOrd="2" destOrd="0" parTransId="{E653BB45-62E7-417B-8ED1-32421B443EF9}" sibTransId="{EBEE4785-10E7-46E1-A829-3829E336F694}"/>
    <dgm:cxn modelId="{A6091915-670A-41B5-9395-CD487D9035B6}" srcId="{3CBFC392-3AC0-4779-9819-674390BB076B}" destId="{F7332A3F-6065-4D23-A9B6-D969F2907194}" srcOrd="1" destOrd="0" parTransId="{BA3BBD0A-14AF-4299-88B6-76D5B4DBCFF4}" sibTransId="{98E1AA0E-282C-41AE-9669-3DE368346FE2}"/>
    <dgm:cxn modelId="{7F5CD2DD-80F5-44D5-B493-EBF066388145}" type="presOf" srcId="{0CC4D0C4-D792-45FF-B18B-8228E7F0349C}" destId="{43FA52C9-8701-47B9-B9F8-94EA4D37F412}" srcOrd="0" destOrd="0" presId="urn:microsoft.com/office/officeart/2005/8/layout/vList4#3"/>
    <dgm:cxn modelId="{0FFF9819-2A6F-4309-94EB-5AF25262F0B9}" type="presOf" srcId="{F7332A3F-6065-4D23-A9B6-D969F2907194}" destId="{521FDCF9-A7AC-47B5-AC6B-9AF6EE54A573}" srcOrd="0" destOrd="0" presId="urn:microsoft.com/office/officeart/2005/8/layout/vList4#3"/>
    <dgm:cxn modelId="{E6B76D62-5267-472B-8E8C-77189C97FA7A}" type="presOf" srcId="{3CBFC392-3AC0-4779-9819-674390BB076B}" destId="{E3FDFAF8-6134-4E42-BE1B-A8D598B03105}" srcOrd="0" destOrd="0" presId="urn:microsoft.com/office/officeart/2005/8/layout/vList4#3"/>
    <dgm:cxn modelId="{7B36387E-E8AA-4804-8619-7D90B4F7F807}" type="presOf" srcId="{0CC4D0C4-D792-45FF-B18B-8228E7F0349C}" destId="{2B2EF643-5649-427A-9233-7A2803590D5F}" srcOrd="1" destOrd="0" presId="urn:microsoft.com/office/officeart/2005/8/layout/vList4#3"/>
    <dgm:cxn modelId="{7ACA82EE-85E5-41F7-8133-0B381D363942}" type="presOf" srcId="{55080829-5C89-4561-A19D-EA58D639CEA4}" destId="{E036F8D2-6CAE-420F-86BE-79C4FC025229}" srcOrd="0" destOrd="0" presId="urn:microsoft.com/office/officeart/2005/8/layout/vList4#3"/>
    <dgm:cxn modelId="{156811F4-9069-4407-A93D-EF7882AB50D1}" type="presOf" srcId="{F7332A3F-6065-4D23-A9B6-D969F2907194}" destId="{CD4210F1-E323-4ADB-A3FC-388F3677D677}" srcOrd="1" destOrd="0" presId="urn:microsoft.com/office/officeart/2005/8/layout/vList4#3"/>
    <dgm:cxn modelId="{5F76711C-D9A6-4693-A5DD-8BE276AC436F}" type="presOf" srcId="{55080829-5C89-4561-A19D-EA58D639CEA4}" destId="{9DF1CBE9-18C5-47C5-BDD4-81BA84967D1A}" srcOrd="1" destOrd="0" presId="urn:microsoft.com/office/officeart/2005/8/layout/vList4#3"/>
    <dgm:cxn modelId="{B6FA0633-963D-4BD8-A5F6-8EF4789A0A91}" type="presParOf" srcId="{E3FDFAF8-6134-4E42-BE1B-A8D598B03105}" destId="{DED057AE-113D-4EE1-A417-74B207F9BE85}" srcOrd="0" destOrd="0" presId="urn:microsoft.com/office/officeart/2005/8/layout/vList4#3"/>
    <dgm:cxn modelId="{9A962242-D470-401F-B2D8-2638AB72DCAD}" type="presParOf" srcId="{DED057AE-113D-4EE1-A417-74B207F9BE85}" destId="{43FA52C9-8701-47B9-B9F8-94EA4D37F412}" srcOrd="0" destOrd="0" presId="urn:microsoft.com/office/officeart/2005/8/layout/vList4#3"/>
    <dgm:cxn modelId="{72704BB1-2AD5-4640-AEE6-99CE3B6944B3}" type="presParOf" srcId="{DED057AE-113D-4EE1-A417-74B207F9BE85}" destId="{2812AE57-D76D-4D37-A2F9-BF50DAA6C2CB}" srcOrd="1" destOrd="0" presId="urn:microsoft.com/office/officeart/2005/8/layout/vList4#3"/>
    <dgm:cxn modelId="{6BCA7ACB-13FA-41C7-881A-57697BDDBBFB}" type="presParOf" srcId="{DED057AE-113D-4EE1-A417-74B207F9BE85}" destId="{2B2EF643-5649-427A-9233-7A2803590D5F}" srcOrd="2" destOrd="0" presId="urn:microsoft.com/office/officeart/2005/8/layout/vList4#3"/>
    <dgm:cxn modelId="{E6931F19-EC08-4017-BB34-400BD774492C}" type="presParOf" srcId="{E3FDFAF8-6134-4E42-BE1B-A8D598B03105}" destId="{B5CAC046-27F5-4E40-842D-DD949774DB93}" srcOrd="1" destOrd="0" presId="urn:microsoft.com/office/officeart/2005/8/layout/vList4#3"/>
    <dgm:cxn modelId="{EE3C136E-8D5A-4F8D-8422-157252BD1B45}" type="presParOf" srcId="{E3FDFAF8-6134-4E42-BE1B-A8D598B03105}" destId="{A7C2C351-DA6D-43D7-97D6-5A2E120153F9}" srcOrd="2" destOrd="0" presId="urn:microsoft.com/office/officeart/2005/8/layout/vList4#3"/>
    <dgm:cxn modelId="{B5C4AF11-E188-49D3-82C3-EF7345AEFF32}" type="presParOf" srcId="{A7C2C351-DA6D-43D7-97D6-5A2E120153F9}" destId="{521FDCF9-A7AC-47B5-AC6B-9AF6EE54A573}" srcOrd="0" destOrd="0" presId="urn:microsoft.com/office/officeart/2005/8/layout/vList4#3"/>
    <dgm:cxn modelId="{521CE296-33DC-4709-BF98-5047D3BBB9F6}" type="presParOf" srcId="{A7C2C351-DA6D-43D7-97D6-5A2E120153F9}" destId="{2DF3D160-AF7B-4470-97CF-7C3BB5C0F565}" srcOrd="1" destOrd="0" presId="urn:microsoft.com/office/officeart/2005/8/layout/vList4#3"/>
    <dgm:cxn modelId="{62FB3B4A-8D26-4F3F-B3D6-47C96BEA735C}" type="presParOf" srcId="{A7C2C351-DA6D-43D7-97D6-5A2E120153F9}" destId="{CD4210F1-E323-4ADB-A3FC-388F3677D677}" srcOrd="2" destOrd="0" presId="urn:microsoft.com/office/officeart/2005/8/layout/vList4#3"/>
    <dgm:cxn modelId="{1EE16206-12BC-4C97-8090-0BDCF1608291}" type="presParOf" srcId="{E3FDFAF8-6134-4E42-BE1B-A8D598B03105}" destId="{10AD91CD-56E1-4238-A225-9FFE63FC0D3D}" srcOrd="3" destOrd="0" presId="urn:microsoft.com/office/officeart/2005/8/layout/vList4#3"/>
    <dgm:cxn modelId="{123D297C-8EAC-43F5-8A8B-66DAD39EFBFA}" type="presParOf" srcId="{E3FDFAF8-6134-4E42-BE1B-A8D598B03105}" destId="{E4CD0B35-2CE9-43B7-99DA-099A3C37C083}" srcOrd="4" destOrd="0" presId="urn:microsoft.com/office/officeart/2005/8/layout/vList4#3"/>
    <dgm:cxn modelId="{D04C3DD5-94E3-4BA6-8392-DE459AB903C9}" type="presParOf" srcId="{E4CD0B35-2CE9-43B7-99DA-099A3C37C083}" destId="{E036F8D2-6CAE-420F-86BE-79C4FC025229}" srcOrd="0" destOrd="0" presId="urn:microsoft.com/office/officeart/2005/8/layout/vList4#3"/>
    <dgm:cxn modelId="{FD567D6C-FD5F-4908-B2A7-51DEE75C00D4}" type="presParOf" srcId="{E4CD0B35-2CE9-43B7-99DA-099A3C37C083}" destId="{63A1C2E1-AB78-4EE4-AAC4-ECB1288BB3FF}" srcOrd="1" destOrd="0" presId="urn:microsoft.com/office/officeart/2005/8/layout/vList4#3"/>
    <dgm:cxn modelId="{F51B3C0C-0B6A-43ED-86B3-76F704FAF0E4}" type="presParOf" srcId="{E4CD0B35-2CE9-43B7-99DA-099A3C37C083}" destId="{9DF1CBE9-18C5-47C5-BDD4-81BA84967D1A}"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8B3E7F-0749-4132-9290-DE13CF6B82CE}" type="doc">
      <dgm:prSet loTypeId="urn:microsoft.com/office/officeart/2005/8/layout/vList4#4" loCatId="list" qsTypeId="urn:microsoft.com/office/officeart/2005/8/quickstyle/simple2" qsCatId="simple" csTypeId="urn:microsoft.com/office/officeart/2005/8/colors/accent1_1" csCatId="accent1" phldr="1"/>
      <dgm:spPr/>
      <dgm:t>
        <a:bodyPr/>
        <a:lstStyle/>
        <a:p>
          <a:endParaRPr lang="hu-HU"/>
        </a:p>
      </dgm:t>
    </dgm:pt>
    <dgm:pt modelId="{C042AD48-08C8-4085-AD68-E419514A9C9F}">
      <dgm:prSet custT="1"/>
      <dgm:spPr>
        <a:noFill/>
        <a:ln>
          <a:noFill/>
        </a:ln>
      </dgm:spPr>
      <dgm:t>
        <a:bodyPr/>
        <a:lstStyle/>
        <a:p>
          <a:r>
            <a:rPr lang="hu-HU" sz="2400" dirty="0">
              <a:solidFill>
                <a:schemeClr val="bg1"/>
              </a:solidFill>
              <a:effectLst/>
              <a:latin typeface="Arial" panose="020B0604020202020204" pitchFamily="34" charset="0"/>
              <a:cs typeface="Arial" panose="020B0604020202020204" pitchFamily="34" charset="0"/>
            </a:rPr>
            <a:t>A ruházat munka közben szennyeződik.</a:t>
          </a:r>
        </a:p>
        <a:p>
          <a:r>
            <a:rPr lang="hu-HU" sz="2400" b="1" dirty="0">
              <a:solidFill>
                <a:schemeClr val="bg1"/>
              </a:solidFill>
              <a:effectLst/>
              <a:latin typeface="Arial" panose="020B0604020202020204" pitchFamily="34" charset="0"/>
              <a:cs typeface="Arial" panose="020B0604020202020204" pitchFamily="34" charset="0"/>
            </a:rPr>
            <a:t>Naponta tiszta munkaruhát kell felvenni.</a:t>
          </a:r>
        </a:p>
        <a:p>
          <a:r>
            <a:rPr lang="hu-HU" sz="2400" b="0" dirty="0">
              <a:solidFill>
                <a:schemeClr val="bg1"/>
              </a:solidFill>
              <a:effectLst/>
              <a:latin typeface="Arial" panose="020B0604020202020204" pitchFamily="34" charset="0"/>
              <a:cs typeface="Arial" panose="020B0604020202020204" pitchFamily="34" charset="0"/>
            </a:rPr>
            <a:t>Nagyon piszkos lehet munka közben.</a:t>
          </a:r>
        </a:p>
        <a:p>
          <a:r>
            <a:rPr lang="hu-HU" sz="2400" b="1" dirty="0">
              <a:solidFill>
                <a:schemeClr val="bg1"/>
              </a:solidFill>
              <a:effectLst/>
              <a:latin typeface="Arial" panose="020B0604020202020204" pitchFamily="34" charset="0"/>
              <a:cs typeface="Arial" panose="020B0604020202020204" pitchFamily="34" charset="0"/>
            </a:rPr>
            <a:t>Ilyenkor azonnal át kell öltözni.</a:t>
          </a:r>
        </a:p>
      </dgm:t>
    </dgm:pt>
    <dgm:pt modelId="{11C1E703-B153-4A81-ADB6-D3A6C342F09B}" type="sibTrans" cxnId="{296313A1-B405-4A41-985D-55D17D8E25EE}">
      <dgm:prSet/>
      <dgm:spPr/>
      <dgm:t>
        <a:bodyPr/>
        <a:lstStyle/>
        <a:p>
          <a:endParaRPr lang="hu-HU" sz="1800">
            <a:solidFill>
              <a:schemeClr val="bg1"/>
            </a:solidFill>
            <a:latin typeface="Arial" panose="020B0604020202020204" pitchFamily="34" charset="0"/>
            <a:cs typeface="Arial" panose="020B0604020202020204" pitchFamily="34" charset="0"/>
          </a:endParaRPr>
        </a:p>
      </dgm:t>
    </dgm:pt>
    <dgm:pt modelId="{BF7FEFC4-E66E-4B5F-AC8D-3A10124E1550}" type="parTrans" cxnId="{296313A1-B405-4A41-985D-55D17D8E25EE}">
      <dgm:prSet/>
      <dgm:spPr/>
      <dgm:t>
        <a:bodyPr/>
        <a:lstStyle/>
        <a:p>
          <a:endParaRPr lang="hu-HU" sz="1800">
            <a:solidFill>
              <a:schemeClr val="bg1"/>
            </a:solidFill>
            <a:latin typeface="Arial" panose="020B0604020202020204" pitchFamily="34" charset="0"/>
            <a:cs typeface="Arial" panose="020B0604020202020204" pitchFamily="34" charset="0"/>
          </a:endParaRPr>
        </a:p>
      </dgm:t>
    </dgm:pt>
    <dgm:pt modelId="{27456782-98B6-4158-9B27-349485B5F0C0}">
      <dgm:prSet phldrT="[Szöveg]" custT="1"/>
      <dgm:spPr>
        <a:noFill/>
        <a:ln>
          <a:noFill/>
        </a:ln>
      </dgm:spPr>
      <dgm:t>
        <a:bodyPr/>
        <a:lstStyle/>
        <a:p>
          <a:r>
            <a:rPr lang="hu-HU" sz="2400" dirty="0">
              <a:solidFill>
                <a:schemeClr val="bg1"/>
              </a:solidFill>
              <a:latin typeface="Arial" panose="020B0604020202020204" pitchFamily="34" charset="0"/>
              <a:cs typeface="Arial" panose="020B0604020202020204" pitchFamily="34" charset="0"/>
            </a:rPr>
            <a:t>A ruházat beborítja a testet.</a:t>
          </a:r>
        </a:p>
        <a:p>
          <a:r>
            <a:rPr lang="hu-HU" sz="2400" dirty="0">
              <a:solidFill>
                <a:schemeClr val="bg1"/>
              </a:solidFill>
              <a:latin typeface="Arial" panose="020B0604020202020204" pitchFamily="34" charset="0"/>
              <a:cs typeface="Arial" panose="020B0604020202020204" pitchFamily="34" charset="0"/>
            </a:rPr>
            <a:t>A kéz és az arc általában szabadon marad.</a:t>
          </a:r>
        </a:p>
        <a:p>
          <a:r>
            <a:rPr lang="hu-HU" sz="2400" b="1" dirty="0">
              <a:solidFill>
                <a:schemeClr val="bg1"/>
              </a:solidFill>
              <a:latin typeface="Arial" panose="020B0604020202020204" pitchFamily="34" charset="0"/>
              <a:cs typeface="Arial" panose="020B0604020202020204" pitchFamily="34" charset="0"/>
            </a:rPr>
            <a:t>Így a kéz és arc érintkezhet az ételekkel.</a:t>
          </a:r>
        </a:p>
        <a:p>
          <a:r>
            <a:rPr lang="hu-HU" sz="2400" b="1" dirty="0">
              <a:solidFill>
                <a:schemeClr val="bg1"/>
              </a:solidFill>
              <a:latin typeface="Arial" panose="020B0604020202020204" pitchFamily="34" charset="0"/>
              <a:cs typeface="Arial" panose="020B0604020202020204" pitchFamily="34" charset="0"/>
            </a:rPr>
            <a:t>A ruha is érintkezhet az ételekkel.</a:t>
          </a:r>
        </a:p>
      </dgm:t>
    </dgm:pt>
    <dgm:pt modelId="{BB67D866-70D3-41A3-9B41-E56B68C1FC29}" type="sibTrans" cxnId="{40F4A5DC-1BA4-4E63-8BED-58FF708FFC36}">
      <dgm:prSet/>
      <dgm:spPr/>
      <dgm:t>
        <a:bodyPr/>
        <a:lstStyle/>
        <a:p>
          <a:endParaRPr lang="hu-HU" sz="1800">
            <a:solidFill>
              <a:schemeClr val="bg1"/>
            </a:solidFill>
            <a:latin typeface="Arial" panose="020B0604020202020204" pitchFamily="34" charset="0"/>
            <a:cs typeface="Arial" panose="020B0604020202020204" pitchFamily="34" charset="0"/>
          </a:endParaRPr>
        </a:p>
      </dgm:t>
    </dgm:pt>
    <dgm:pt modelId="{C9378769-96E3-4627-BDDA-A065B66E4306}" type="parTrans" cxnId="{40F4A5DC-1BA4-4E63-8BED-58FF708FFC36}">
      <dgm:prSet/>
      <dgm:spPr/>
      <dgm:t>
        <a:bodyPr/>
        <a:lstStyle/>
        <a:p>
          <a:endParaRPr lang="hu-HU" sz="1800">
            <a:solidFill>
              <a:schemeClr val="bg1"/>
            </a:solidFill>
            <a:latin typeface="Arial" panose="020B0604020202020204" pitchFamily="34" charset="0"/>
            <a:cs typeface="Arial" panose="020B0604020202020204" pitchFamily="34" charset="0"/>
          </a:endParaRPr>
        </a:p>
      </dgm:t>
    </dgm:pt>
    <dgm:pt modelId="{2C13BDF0-BA29-425D-9C68-DF287408D682}" type="pres">
      <dgm:prSet presAssocID="{9E8B3E7F-0749-4132-9290-DE13CF6B82CE}" presName="linear" presStyleCnt="0">
        <dgm:presLayoutVars>
          <dgm:dir/>
          <dgm:resizeHandles val="exact"/>
        </dgm:presLayoutVars>
      </dgm:prSet>
      <dgm:spPr/>
      <dgm:t>
        <a:bodyPr/>
        <a:lstStyle/>
        <a:p>
          <a:endParaRPr lang="hu-HU"/>
        </a:p>
      </dgm:t>
    </dgm:pt>
    <dgm:pt modelId="{8A92F7F2-4CDD-4B79-B396-3BEBAFF1FB5D}" type="pres">
      <dgm:prSet presAssocID="{27456782-98B6-4158-9B27-349485B5F0C0}" presName="comp" presStyleCnt="0"/>
      <dgm:spPr/>
    </dgm:pt>
    <dgm:pt modelId="{ED1F81E3-3B7E-472A-8C8E-E85D94B03825}" type="pres">
      <dgm:prSet presAssocID="{27456782-98B6-4158-9B27-349485B5F0C0}" presName="box" presStyleLbl="node1" presStyleIdx="0" presStyleCnt="2" custLinFactNeighborY="-655"/>
      <dgm:spPr/>
      <dgm:t>
        <a:bodyPr/>
        <a:lstStyle/>
        <a:p>
          <a:endParaRPr lang="hu-HU"/>
        </a:p>
      </dgm:t>
    </dgm:pt>
    <dgm:pt modelId="{04408CCC-5C64-4AA9-B5D8-E71AC150647B}" type="pres">
      <dgm:prSet presAssocID="{27456782-98B6-4158-9B27-349485B5F0C0}" presName="img" presStyleLbl="fgImgPlace1" presStyleIdx="0" presStyleCnt="2" custScaleX="84017" custScaleY="98988"/>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9000" b="-8000"/>
          </a:stretch>
        </a:blipFill>
      </dgm:spPr>
    </dgm:pt>
    <dgm:pt modelId="{BF853276-225F-4336-89B4-46E2B80ADEF5}" type="pres">
      <dgm:prSet presAssocID="{27456782-98B6-4158-9B27-349485B5F0C0}" presName="text" presStyleLbl="node1" presStyleIdx="0" presStyleCnt="2">
        <dgm:presLayoutVars>
          <dgm:bulletEnabled val="1"/>
        </dgm:presLayoutVars>
      </dgm:prSet>
      <dgm:spPr/>
      <dgm:t>
        <a:bodyPr/>
        <a:lstStyle/>
        <a:p>
          <a:endParaRPr lang="hu-HU"/>
        </a:p>
      </dgm:t>
    </dgm:pt>
    <dgm:pt modelId="{60A5C155-5EB0-4ACC-ADE9-AEB957A1D62B}" type="pres">
      <dgm:prSet presAssocID="{BB67D866-70D3-41A3-9B41-E56B68C1FC29}" presName="spacer" presStyleCnt="0"/>
      <dgm:spPr/>
    </dgm:pt>
    <dgm:pt modelId="{7A9944E3-497D-4C9E-9FD6-83286FE1779B}" type="pres">
      <dgm:prSet presAssocID="{C042AD48-08C8-4085-AD68-E419514A9C9F}" presName="comp" presStyleCnt="0"/>
      <dgm:spPr/>
    </dgm:pt>
    <dgm:pt modelId="{ABD0751C-B106-48D8-8A49-7E8EADBA6A13}" type="pres">
      <dgm:prSet presAssocID="{C042AD48-08C8-4085-AD68-E419514A9C9F}" presName="box" presStyleLbl="node1" presStyleIdx="1" presStyleCnt="2"/>
      <dgm:spPr/>
      <dgm:t>
        <a:bodyPr/>
        <a:lstStyle/>
        <a:p>
          <a:endParaRPr lang="hu-HU"/>
        </a:p>
      </dgm:t>
    </dgm:pt>
    <dgm:pt modelId="{5689DEE2-7368-4CFD-BADB-93B840C22388}" type="pres">
      <dgm:prSet presAssocID="{C042AD48-08C8-4085-AD68-E419514A9C9F}" presName="img" presStyleLbl="fgImgPlace1" presStyleIdx="1" presStyleCnt="2" custScaleX="100228" custScaleY="98988"/>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2000" t="-20000" r="-6000" b="-23000"/>
          </a:stretch>
        </a:blipFill>
      </dgm:spPr>
    </dgm:pt>
    <dgm:pt modelId="{BE8862E6-08E4-4FC7-9555-39748BBC1F7B}" type="pres">
      <dgm:prSet presAssocID="{C042AD48-08C8-4085-AD68-E419514A9C9F}" presName="text" presStyleLbl="node1" presStyleIdx="1" presStyleCnt="2">
        <dgm:presLayoutVars>
          <dgm:bulletEnabled val="1"/>
        </dgm:presLayoutVars>
      </dgm:prSet>
      <dgm:spPr/>
      <dgm:t>
        <a:bodyPr/>
        <a:lstStyle/>
        <a:p>
          <a:endParaRPr lang="hu-HU"/>
        </a:p>
      </dgm:t>
    </dgm:pt>
  </dgm:ptLst>
  <dgm:cxnLst>
    <dgm:cxn modelId="{ACF95D6D-AC56-42CF-AC80-A5730C00C763}" type="presOf" srcId="{27456782-98B6-4158-9B27-349485B5F0C0}" destId="{BF853276-225F-4336-89B4-46E2B80ADEF5}" srcOrd="1" destOrd="0" presId="urn:microsoft.com/office/officeart/2005/8/layout/vList4#4"/>
    <dgm:cxn modelId="{DC39339A-A3AA-4EDC-A830-62E4D10F7398}" type="presOf" srcId="{C042AD48-08C8-4085-AD68-E419514A9C9F}" destId="{BE8862E6-08E4-4FC7-9555-39748BBC1F7B}" srcOrd="1" destOrd="0" presId="urn:microsoft.com/office/officeart/2005/8/layout/vList4#4"/>
    <dgm:cxn modelId="{E24E9F6D-8DB5-4986-8031-88B4B3EC128A}" type="presOf" srcId="{9E8B3E7F-0749-4132-9290-DE13CF6B82CE}" destId="{2C13BDF0-BA29-425D-9C68-DF287408D682}" srcOrd="0" destOrd="0" presId="urn:microsoft.com/office/officeart/2005/8/layout/vList4#4"/>
    <dgm:cxn modelId="{9FA8DEF0-AB7C-4B7D-87B0-FF54B2812810}" type="presOf" srcId="{C042AD48-08C8-4085-AD68-E419514A9C9F}" destId="{ABD0751C-B106-48D8-8A49-7E8EADBA6A13}" srcOrd="0" destOrd="0" presId="urn:microsoft.com/office/officeart/2005/8/layout/vList4#4"/>
    <dgm:cxn modelId="{40F4A5DC-1BA4-4E63-8BED-58FF708FFC36}" srcId="{9E8B3E7F-0749-4132-9290-DE13CF6B82CE}" destId="{27456782-98B6-4158-9B27-349485B5F0C0}" srcOrd="0" destOrd="0" parTransId="{C9378769-96E3-4627-BDDA-A065B66E4306}" sibTransId="{BB67D866-70D3-41A3-9B41-E56B68C1FC29}"/>
    <dgm:cxn modelId="{8E6CBD9B-BE6B-4434-9E60-D28DFA50521F}" type="presOf" srcId="{27456782-98B6-4158-9B27-349485B5F0C0}" destId="{ED1F81E3-3B7E-472A-8C8E-E85D94B03825}" srcOrd="0" destOrd="0" presId="urn:microsoft.com/office/officeart/2005/8/layout/vList4#4"/>
    <dgm:cxn modelId="{296313A1-B405-4A41-985D-55D17D8E25EE}" srcId="{9E8B3E7F-0749-4132-9290-DE13CF6B82CE}" destId="{C042AD48-08C8-4085-AD68-E419514A9C9F}" srcOrd="1" destOrd="0" parTransId="{BF7FEFC4-E66E-4B5F-AC8D-3A10124E1550}" sibTransId="{11C1E703-B153-4A81-ADB6-D3A6C342F09B}"/>
    <dgm:cxn modelId="{60773FE9-C795-4D5C-916D-1C773D73469D}" type="presParOf" srcId="{2C13BDF0-BA29-425D-9C68-DF287408D682}" destId="{8A92F7F2-4CDD-4B79-B396-3BEBAFF1FB5D}" srcOrd="0" destOrd="0" presId="urn:microsoft.com/office/officeart/2005/8/layout/vList4#4"/>
    <dgm:cxn modelId="{348A869A-29A7-4754-B47F-CB18E0822B17}" type="presParOf" srcId="{8A92F7F2-4CDD-4B79-B396-3BEBAFF1FB5D}" destId="{ED1F81E3-3B7E-472A-8C8E-E85D94B03825}" srcOrd="0" destOrd="0" presId="urn:microsoft.com/office/officeart/2005/8/layout/vList4#4"/>
    <dgm:cxn modelId="{3ECE38E5-B01D-421C-8B2F-A465EAED0CB4}" type="presParOf" srcId="{8A92F7F2-4CDD-4B79-B396-3BEBAFF1FB5D}" destId="{04408CCC-5C64-4AA9-B5D8-E71AC150647B}" srcOrd="1" destOrd="0" presId="urn:microsoft.com/office/officeart/2005/8/layout/vList4#4"/>
    <dgm:cxn modelId="{5D64B266-E478-43E3-AA09-285DA881A3A0}" type="presParOf" srcId="{8A92F7F2-4CDD-4B79-B396-3BEBAFF1FB5D}" destId="{BF853276-225F-4336-89B4-46E2B80ADEF5}" srcOrd="2" destOrd="0" presId="urn:microsoft.com/office/officeart/2005/8/layout/vList4#4"/>
    <dgm:cxn modelId="{639CCB2E-88F1-4113-BE7C-A7EF2BA6B7E2}" type="presParOf" srcId="{2C13BDF0-BA29-425D-9C68-DF287408D682}" destId="{60A5C155-5EB0-4ACC-ADE9-AEB957A1D62B}" srcOrd="1" destOrd="0" presId="urn:microsoft.com/office/officeart/2005/8/layout/vList4#4"/>
    <dgm:cxn modelId="{1DED8A6A-A2EC-4E21-ABD8-7FC1312533D3}" type="presParOf" srcId="{2C13BDF0-BA29-425D-9C68-DF287408D682}" destId="{7A9944E3-497D-4C9E-9FD6-83286FE1779B}" srcOrd="2" destOrd="0" presId="urn:microsoft.com/office/officeart/2005/8/layout/vList4#4"/>
    <dgm:cxn modelId="{B685C0C1-9F0A-4847-B35B-D06A55749889}" type="presParOf" srcId="{7A9944E3-497D-4C9E-9FD6-83286FE1779B}" destId="{ABD0751C-B106-48D8-8A49-7E8EADBA6A13}" srcOrd="0" destOrd="0" presId="urn:microsoft.com/office/officeart/2005/8/layout/vList4#4"/>
    <dgm:cxn modelId="{E63B1C0D-2FB8-44A8-BBD1-8575CBDCF0B0}" type="presParOf" srcId="{7A9944E3-497D-4C9E-9FD6-83286FE1779B}" destId="{5689DEE2-7368-4CFD-BADB-93B840C22388}" srcOrd="1" destOrd="0" presId="urn:microsoft.com/office/officeart/2005/8/layout/vList4#4"/>
    <dgm:cxn modelId="{5071FFC5-865F-4524-BC4E-EE13031A26EF}" type="presParOf" srcId="{7A9944E3-497D-4C9E-9FD6-83286FE1779B}" destId="{BE8862E6-08E4-4FC7-9555-39748BBC1F7B}" srcOrd="2" destOrd="0" presId="urn:microsoft.com/office/officeart/2005/8/layout/vList4#4"/>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8B3E7F-0749-4132-9290-DE13CF6B82CE}" type="doc">
      <dgm:prSet loTypeId="urn:microsoft.com/office/officeart/2005/8/layout/vList4#4" loCatId="list" qsTypeId="urn:microsoft.com/office/officeart/2005/8/quickstyle/simple3" qsCatId="simple" csTypeId="urn:microsoft.com/office/officeart/2005/8/colors/accent1_1" csCatId="accent1" phldr="1"/>
      <dgm:spPr/>
      <dgm:t>
        <a:bodyPr/>
        <a:lstStyle/>
        <a:p>
          <a:endParaRPr lang="hu-HU"/>
        </a:p>
      </dgm:t>
    </dgm:pt>
    <dgm:pt modelId="{B561DAE6-6560-4A0E-B4CC-710E1D3987CD}">
      <dgm:prSet custT="1"/>
      <dgm:spPr>
        <a:noFill/>
        <a:ln>
          <a:noFill/>
        </a:ln>
      </dgm:spPr>
      <dgm:t>
        <a:bodyPr/>
        <a:lstStyle/>
        <a:p>
          <a:r>
            <a:rPr lang="hu-HU" sz="2400" dirty="0">
              <a:solidFill>
                <a:schemeClr val="bg1"/>
              </a:solidFill>
              <a:latin typeface="Arial" panose="020B0604020202020204" pitchFamily="34" charset="0"/>
              <a:cs typeface="Arial" panose="020B0604020202020204" pitchFamily="34" charset="0"/>
            </a:rPr>
            <a:t>Nem lehet ugyanabban a ruhában és cipőben dolgozni</a:t>
          </a:r>
        </a:p>
        <a:p>
          <a:r>
            <a:rPr lang="hu-HU" sz="2400" dirty="0">
              <a:solidFill>
                <a:schemeClr val="bg1"/>
              </a:solidFill>
              <a:latin typeface="Arial" panose="020B0604020202020204" pitchFamily="34" charset="0"/>
              <a:cs typeface="Arial" panose="020B0604020202020204" pitchFamily="34" charset="0"/>
            </a:rPr>
            <a:t>az étteremben,</a:t>
          </a:r>
        </a:p>
        <a:p>
          <a:r>
            <a:rPr lang="hu-HU" sz="2400" dirty="0">
              <a:solidFill>
                <a:schemeClr val="bg1"/>
              </a:solidFill>
              <a:latin typeface="Arial" panose="020B0604020202020204" pitchFamily="34" charset="0"/>
              <a:cs typeface="Arial" panose="020B0604020202020204" pitchFamily="34" charset="0"/>
            </a:rPr>
            <a:t>a főzőkonyhában, </a:t>
          </a:r>
        </a:p>
        <a:p>
          <a:r>
            <a:rPr lang="hu-HU" sz="2400" dirty="0">
              <a:solidFill>
                <a:schemeClr val="bg1"/>
              </a:solidFill>
              <a:latin typeface="Arial" panose="020B0604020202020204" pitchFamily="34" charset="0"/>
              <a:cs typeface="Arial" panose="020B0604020202020204" pitchFamily="34" charset="0"/>
            </a:rPr>
            <a:t>az előkészítő konyhában </a:t>
          </a:r>
        </a:p>
        <a:p>
          <a:r>
            <a:rPr lang="hu-HU" sz="2400" dirty="0">
              <a:solidFill>
                <a:schemeClr val="bg1"/>
              </a:solidFill>
              <a:latin typeface="Arial" panose="020B0604020202020204" pitchFamily="34" charset="0"/>
              <a:cs typeface="Arial" panose="020B0604020202020204" pitchFamily="34" charset="0"/>
            </a:rPr>
            <a:t>vagy a hulladékkezelőben.</a:t>
          </a:r>
        </a:p>
        <a:p>
          <a:endParaRPr lang="hu-HU" sz="2400" dirty="0">
            <a:solidFill>
              <a:schemeClr val="bg1"/>
            </a:solidFill>
            <a:latin typeface="Arial" panose="020B0604020202020204" pitchFamily="34" charset="0"/>
            <a:cs typeface="Arial" panose="020B0604020202020204" pitchFamily="34" charset="0"/>
          </a:endParaRPr>
        </a:p>
        <a:p>
          <a:r>
            <a:rPr lang="hu-HU" sz="2400" b="1" dirty="0">
              <a:solidFill>
                <a:schemeClr val="bg1"/>
              </a:solidFill>
              <a:latin typeface="Arial" panose="020B0604020202020204" pitchFamily="34" charset="0"/>
              <a:cs typeface="Arial" panose="020B0604020202020204" pitchFamily="34" charset="0"/>
            </a:rPr>
            <a:t>Ha az egyik helyen végeztünk, át kell öltözni.</a:t>
          </a:r>
        </a:p>
        <a:p>
          <a:r>
            <a:rPr lang="hu-HU" sz="2400" b="1" dirty="0">
              <a:solidFill>
                <a:schemeClr val="bg1"/>
              </a:solidFill>
              <a:latin typeface="Arial" panose="020B0604020202020204" pitchFamily="34" charset="0"/>
              <a:cs typeface="Arial" panose="020B0604020202020204" pitchFamily="34" charset="0"/>
            </a:rPr>
            <a:t>Ezután mehetünk át a másik helyiségbe.</a:t>
          </a:r>
        </a:p>
      </dgm:t>
    </dgm:pt>
    <dgm:pt modelId="{B2E4AE1C-2538-4675-BD68-B267E3D9D9D5}" type="sibTrans" cxnId="{AA748336-8B1F-4A62-A5BC-E33669D22F74}">
      <dgm:prSet/>
      <dgm:spPr/>
      <dgm:t>
        <a:bodyPr/>
        <a:lstStyle/>
        <a:p>
          <a:endParaRPr lang="hu-HU" sz="1800">
            <a:solidFill>
              <a:schemeClr val="bg1"/>
            </a:solidFill>
            <a:latin typeface="Arial" panose="020B0604020202020204" pitchFamily="34" charset="0"/>
            <a:cs typeface="Arial" panose="020B0604020202020204" pitchFamily="34" charset="0"/>
          </a:endParaRPr>
        </a:p>
      </dgm:t>
    </dgm:pt>
    <dgm:pt modelId="{C48B2A61-B9E7-41E8-8228-2E9B62DFAC29}" type="parTrans" cxnId="{AA748336-8B1F-4A62-A5BC-E33669D22F74}">
      <dgm:prSet/>
      <dgm:spPr/>
      <dgm:t>
        <a:bodyPr/>
        <a:lstStyle/>
        <a:p>
          <a:endParaRPr lang="hu-HU" sz="1800">
            <a:solidFill>
              <a:schemeClr val="bg1"/>
            </a:solidFill>
            <a:latin typeface="Arial" panose="020B0604020202020204" pitchFamily="34" charset="0"/>
            <a:cs typeface="Arial" panose="020B0604020202020204" pitchFamily="34" charset="0"/>
          </a:endParaRPr>
        </a:p>
      </dgm:t>
    </dgm:pt>
    <dgm:pt modelId="{2C13BDF0-BA29-425D-9C68-DF287408D682}" type="pres">
      <dgm:prSet presAssocID="{9E8B3E7F-0749-4132-9290-DE13CF6B82CE}" presName="linear" presStyleCnt="0">
        <dgm:presLayoutVars>
          <dgm:dir/>
          <dgm:resizeHandles val="exact"/>
        </dgm:presLayoutVars>
      </dgm:prSet>
      <dgm:spPr/>
      <dgm:t>
        <a:bodyPr/>
        <a:lstStyle/>
        <a:p>
          <a:endParaRPr lang="hu-HU"/>
        </a:p>
      </dgm:t>
    </dgm:pt>
    <dgm:pt modelId="{92D0A5AF-D266-47E7-B8A2-3B6A75A20517}" type="pres">
      <dgm:prSet presAssocID="{B561DAE6-6560-4A0E-B4CC-710E1D3987CD}" presName="comp" presStyleCnt="0"/>
      <dgm:spPr/>
    </dgm:pt>
    <dgm:pt modelId="{53B71C07-5875-444F-A49B-4269071DBCFB}" type="pres">
      <dgm:prSet presAssocID="{B561DAE6-6560-4A0E-B4CC-710E1D3987CD}" presName="box" presStyleLbl="node1" presStyleIdx="0" presStyleCnt="1"/>
      <dgm:spPr/>
      <dgm:t>
        <a:bodyPr/>
        <a:lstStyle/>
        <a:p>
          <a:endParaRPr lang="hu-HU"/>
        </a:p>
      </dgm:t>
    </dgm:pt>
    <dgm:pt modelId="{3050AFEF-EAD8-4003-8E04-9AE367242984}" type="pres">
      <dgm:prSet presAssocID="{B561DAE6-6560-4A0E-B4CC-710E1D3987CD}" presName="img" presStyleLbl="fgImgPlace1" presStyleIdx="0" presStyleCnt="1" custScaleX="117303" custScaleY="56855" custLinFactNeighborX="-50033" custLinFactNeighborY="-721"/>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7000" r="2000" b="-4000"/>
          </a:stretch>
        </a:blipFill>
      </dgm:spPr>
    </dgm:pt>
    <dgm:pt modelId="{9F468D07-8CF4-4C84-B9A1-4AB169C712AD}" type="pres">
      <dgm:prSet presAssocID="{B561DAE6-6560-4A0E-B4CC-710E1D3987CD}" presName="text" presStyleLbl="node1" presStyleIdx="0" presStyleCnt="1">
        <dgm:presLayoutVars>
          <dgm:bulletEnabled val="1"/>
        </dgm:presLayoutVars>
      </dgm:prSet>
      <dgm:spPr/>
      <dgm:t>
        <a:bodyPr/>
        <a:lstStyle/>
        <a:p>
          <a:endParaRPr lang="hu-HU"/>
        </a:p>
      </dgm:t>
    </dgm:pt>
  </dgm:ptLst>
  <dgm:cxnLst>
    <dgm:cxn modelId="{AA748336-8B1F-4A62-A5BC-E33669D22F74}" srcId="{9E8B3E7F-0749-4132-9290-DE13CF6B82CE}" destId="{B561DAE6-6560-4A0E-B4CC-710E1D3987CD}" srcOrd="0" destOrd="0" parTransId="{C48B2A61-B9E7-41E8-8228-2E9B62DFAC29}" sibTransId="{B2E4AE1C-2538-4675-BD68-B267E3D9D9D5}"/>
    <dgm:cxn modelId="{4BB8B45A-B660-4282-8AB4-29D560453F9C}" type="presOf" srcId="{B561DAE6-6560-4A0E-B4CC-710E1D3987CD}" destId="{53B71C07-5875-444F-A49B-4269071DBCFB}" srcOrd="0" destOrd="0" presId="urn:microsoft.com/office/officeart/2005/8/layout/vList4#4"/>
    <dgm:cxn modelId="{E24E9F6D-8DB5-4986-8031-88B4B3EC128A}" type="presOf" srcId="{9E8B3E7F-0749-4132-9290-DE13CF6B82CE}" destId="{2C13BDF0-BA29-425D-9C68-DF287408D682}" srcOrd="0" destOrd="0" presId="urn:microsoft.com/office/officeart/2005/8/layout/vList4#4"/>
    <dgm:cxn modelId="{AD5C724E-8C7A-41DD-A9E8-03897AC9EB40}" type="presOf" srcId="{B561DAE6-6560-4A0E-B4CC-710E1D3987CD}" destId="{9F468D07-8CF4-4C84-B9A1-4AB169C712AD}" srcOrd="1" destOrd="0" presId="urn:microsoft.com/office/officeart/2005/8/layout/vList4#4"/>
    <dgm:cxn modelId="{53580A87-B856-409F-92F3-14BC06E54CB2}" type="presParOf" srcId="{2C13BDF0-BA29-425D-9C68-DF287408D682}" destId="{92D0A5AF-D266-47E7-B8A2-3B6A75A20517}" srcOrd="0" destOrd="0" presId="urn:microsoft.com/office/officeart/2005/8/layout/vList4#4"/>
    <dgm:cxn modelId="{896C4522-6FE7-49C5-97A4-D471B98F979E}" type="presParOf" srcId="{92D0A5AF-D266-47E7-B8A2-3B6A75A20517}" destId="{53B71C07-5875-444F-A49B-4269071DBCFB}" srcOrd="0" destOrd="0" presId="urn:microsoft.com/office/officeart/2005/8/layout/vList4#4"/>
    <dgm:cxn modelId="{A0668102-1A3D-4236-BB84-ACDCAF6DF837}" type="presParOf" srcId="{92D0A5AF-D266-47E7-B8A2-3B6A75A20517}" destId="{3050AFEF-EAD8-4003-8E04-9AE367242984}" srcOrd="1" destOrd="0" presId="urn:microsoft.com/office/officeart/2005/8/layout/vList4#4"/>
    <dgm:cxn modelId="{7650B2E7-6BDB-4E6E-ABE1-FA1338EA8370}" type="presParOf" srcId="{92D0A5AF-D266-47E7-B8A2-3B6A75A20517}" destId="{9F468D07-8CF4-4C84-B9A1-4AB169C712AD}" srcOrd="2" destOrd="0" presId="urn:microsoft.com/office/officeart/2005/8/layout/vList4#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1A358DE-11ED-4FDB-B92A-508C22CB52EB}" type="doc">
      <dgm:prSet loTypeId="urn:microsoft.com/office/officeart/2008/layout/VerticalCurvedList" loCatId="list" qsTypeId="urn:microsoft.com/office/officeart/2005/8/quickstyle/simple3" qsCatId="simple" csTypeId="urn:microsoft.com/office/officeart/2005/8/colors/accent2_1" csCatId="accent2" phldr="1"/>
      <dgm:spPr/>
      <dgm:t>
        <a:bodyPr/>
        <a:lstStyle/>
        <a:p>
          <a:endParaRPr lang="hu-HU"/>
        </a:p>
      </dgm:t>
    </dgm:pt>
    <dgm:pt modelId="{958C96F5-11F3-4474-BAC4-64F44DB0F165}">
      <dgm:prSet phldrT="[Szöveg]" custT="1"/>
      <dgm:spPr>
        <a:noFill/>
        <a:ln>
          <a:noFill/>
        </a:ln>
      </dgm:spPr>
      <dgm:t>
        <a:bodyPr/>
        <a:lstStyle/>
        <a:p>
          <a:r>
            <a:rPr lang="hu-HU" sz="2400" dirty="0">
              <a:solidFill>
                <a:schemeClr val="bg1"/>
              </a:solidFill>
              <a:latin typeface="Arial" panose="020B0604020202020204" pitchFamily="34" charset="0"/>
              <a:cs typeface="Arial" panose="020B0604020202020204" pitchFamily="34" charset="0"/>
            </a:rPr>
            <a:t>A munkaruhát rendszeresen, </a:t>
          </a:r>
          <a:r>
            <a:rPr lang="hu-HU" sz="2400" b="1" dirty="0">
              <a:solidFill>
                <a:schemeClr val="bg1"/>
              </a:solidFill>
              <a:latin typeface="Arial" panose="020B0604020202020204" pitchFamily="34" charset="0"/>
              <a:cs typeface="Arial" panose="020B0604020202020204" pitchFamily="34" charset="0"/>
            </a:rPr>
            <a:t>1‒2 naponta ki kell mosni</a:t>
          </a:r>
          <a:r>
            <a:rPr lang="hu-HU" sz="2400" dirty="0">
              <a:solidFill>
                <a:schemeClr val="bg1"/>
              </a:solidFill>
              <a:latin typeface="Arial" panose="020B0604020202020204" pitchFamily="34" charset="0"/>
              <a:cs typeface="Arial" panose="020B0604020202020204" pitchFamily="34" charset="0"/>
            </a:rPr>
            <a:t>. </a:t>
          </a:r>
        </a:p>
      </dgm:t>
    </dgm:pt>
    <dgm:pt modelId="{F94FF41B-7CC2-426E-9ECF-42C71496D359}" type="parTrans" cxnId="{6C66D623-C1B4-41A8-A2AC-D6436FB22457}">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0BBDC68E-376B-4279-812A-C7543A7C8C58}" type="sibTrans" cxnId="{6C66D623-C1B4-41A8-A2AC-D6436FB22457}">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BAC14039-A031-4256-BD7F-4A51251E8CD1}">
      <dgm:prSet phldrT="[Szöveg]" custT="1"/>
      <dgm:spPr>
        <a:noFill/>
        <a:ln>
          <a:noFill/>
        </a:ln>
      </dgm:spPr>
      <dgm:t>
        <a:bodyPr/>
        <a:lstStyle/>
        <a:p>
          <a:pPr>
            <a:lnSpc>
              <a:spcPct val="100000"/>
            </a:lnSpc>
          </a:pPr>
          <a:r>
            <a:rPr lang="hu-HU" sz="2400" b="1" dirty="0">
              <a:solidFill>
                <a:schemeClr val="bg1"/>
              </a:solidFill>
              <a:latin typeface="Arial" panose="020B0604020202020204" pitchFamily="34" charset="0"/>
              <a:cs typeface="Arial" panose="020B0604020202020204" pitchFamily="34" charset="0"/>
            </a:rPr>
            <a:t>Ha</a:t>
          </a:r>
          <a:r>
            <a:rPr lang="hu-HU" sz="2400" dirty="0">
              <a:solidFill>
                <a:schemeClr val="bg1"/>
              </a:solidFill>
              <a:latin typeface="Arial" panose="020B0604020202020204" pitchFamily="34" charset="0"/>
              <a:cs typeface="Arial" panose="020B0604020202020204" pitchFamily="34" charset="0"/>
            </a:rPr>
            <a:t> munka közben </a:t>
          </a:r>
          <a:r>
            <a:rPr lang="hu-HU" sz="2400" b="1" dirty="0">
              <a:solidFill>
                <a:schemeClr val="bg1"/>
              </a:solidFill>
              <a:latin typeface="Arial" panose="020B0604020202020204" pitchFamily="34" charset="0"/>
              <a:cs typeface="Arial" panose="020B0604020202020204" pitchFamily="34" charset="0"/>
            </a:rPr>
            <a:t>szennyeződik a ruha</a:t>
          </a:r>
          <a:r>
            <a:rPr lang="hu-HU" sz="2400" dirty="0">
              <a:solidFill>
                <a:schemeClr val="bg1"/>
              </a:solidFill>
              <a:latin typeface="Arial" panose="020B0604020202020204" pitchFamily="34" charset="0"/>
              <a:cs typeface="Arial" panose="020B0604020202020204" pitchFamily="34" charset="0"/>
            </a:rPr>
            <a:t>,</a:t>
          </a:r>
        </a:p>
        <a:p>
          <a:pPr>
            <a:lnSpc>
              <a:spcPct val="100000"/>
            </a:lnSpc>
          </a:pPr>
          <a:r>
            <a:rPr lang="hu-HU" sz="2400" b="1" dirty="0">
              <a:solidFill>
                <a:schemeClr val="bg1"/>
              </a:solidFill>
              <a:latin typeface="Arial" panose="020B0604020202020204" pitchFamily="34" charset="0"/>
              <a:cs typeface="Arial" panose="020B0604020202020204" pitchFamily="34" charset="0"/>
            </a:rPr>
            <a:t>munka után azonnal ki kell mosni.</a:t>
          </a:r>
        </a:p>
        <a:p>
          <a:pPr>
            <a:lnSpc>
              <a:spcPct val="100000"/>
            </a:lnSpc>
          </a:pPr>
          <a:r>
            <a:rPr lang="hu-HU" sz="2400" b="0" dirty="0">
              <a:solidFill>
                <a:schemeClr val="bg1"/>
              </a:solidFill>
              <a:latin typeface="Arial" panose="020B0604020202020204" pitchFamily="34" charset="0"/>
              <a:cs typeface="Arial" panose="020B0604020202020204" pitchFamily="34" charset="0"/>
            </a:rPr>
            <a:t>Például ha ráömlött valami.</a:t>
          </a:r>
          <a:endParaRPr lang="hu-HU" sz="2400" b="1" dirty="0">
            <a:solidFill>
              <a:schemeClr val="bg1"/>
            </a:solidFill>
            <a:latin typeface="Arial" panose="020B0604020202020204" pitchFamily="34" charset="0"/>
            <a:cs typeface="Arial" panose="020B0604020202020204" pitchFamily="34" charset="0"/>
          </a:endParaRPr>
        </a:p>
      </dgm:t>
    </dgm:pt>
    <dgm:pt modelId="{06999D85-5F7E-4279-B5AB-0D56CE9ABA5E}" type="parTrans" cxnId="{04BD3511-DFAB-4ECF-8555-797924314A51}">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DA82EB9C-72A3-4615-86FA-A112A31EF77D}" type="sibTrans" cxnId="{04BD3511-DFAB-4ECF-8555-797924314A51}">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B0EB68B9-4AAB-45C3-80B8-42A35F965BF1}">
      <dgm:prSet phldrT="[Szöveg]" custT="1"/>
      <dgm:spPr>
        <a:noFill/>
        <a:ln>
          <a:noFill/>
        </a:ln>
      </dgm:spPr>
      <dgm:t>
        <a:bodyPr/>
        <a:lstStyle/>
        <a:p>
          <a:r>
            <a:rPr lang="hu-HU" sz="2400" dirty="0">
              <a:solidFill>
                <a:schemeClr val="bg1"/>
              </a:solidFill>
              <a:latin typeface="Arial" panose="020B0604020202020204" pitchFamily="34" charset="0"/>
              <a:cs typeface="Arial" panose="020B0604020202020204" pitchFamily="34" charset="0"/>
            </a:rPr>
            <a:t>A tiszta munkaruhát </a:t>
          </a:r>
          <a:r>
            <a:rPr lang="hu-HU" sz="2400" b="1" dirty="0">
              <a:solidFill>
                <a:schemeClr val="bg1"/>
              </a:solidFill>
              <a:latin typeface="Arial" panose="020B0604020202020204" pitchFamily="34" charset="0"/>
              <a:cs typeface="Arial" panose="020B0604020202020204" pitchFamily="34" charset="0"/>
            </a:rPr>
            <a:t>zárt műanyag zacskóban kell tárolni</a:t>
          </a:r>
          <a:r>
            <a:rPr lang="hu-HU" sz="2400" dirty="0">
              <a:solidFill>
                <a:schemeClr val="bg1"/>
              </a:solidFill>
              <a:latin typeface="Arial" panose="020B0604020202020204" pitchFamily="34" charset="0"/>
              <a:cs typeface="Arial" panose="020B0604020202020204" pitchFamily="34" charset="0"/>
            </a:rPr>
            <a:t>.</a:t>
          </a:r>
        </a:p>
      </dgm:t>
    </dgm:pt>
    <dgm:pt modelId="{80059197-54D6-47C3-8E69-B31E8414AFF5}" type="parTrans" cxnId="{EADDDBA5-0DE1-44C2-BA81-EA5E6247E4FC}">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3B0A1FD2-2BD4-46E9-98FE-9F3BB150A957}" type="sibTrans" cxnId="{EADDDBA5-0DE1-44C2-BA81-EA5E6247E4FC}">
      <dgm:prSet/>
      <dgm:spPr/>
      <dgm:t>
        <a:bodyPr/>
        <a:lstStyle/>
        <a:p>
          <a:endParaRPr lang="hu-HU" sz="2400">
            <a:solidFill>
              <a:schemeClr val="bg1"/>
            </a:solidFill>
            <a:latin typeface="Arial" panose="020B0604020202020204" pitchFamily="34" charset="0"/>
            <a:cs typeface="Arial" panose="020B0604020202020204" pitchFamily="34" charset="0"/>
          </a:endParaRPr>
        </a:p>
      </dgm:t>
    </dgm:pt>
    <dgm:pt modelId="{DABB4674-9020-4354-9CE3-5A17E2ADD520}" type="pres">
      <dgm:prSet presAssocID="{31A358DE-11ED-4FDB-B92A-508C22CB52EB}" presName="Name0" presStyleCnt="0">
        <dgm:presLayoutVars>
          <dgm:chMax val="7"/>
          <dgm:chPref val="7"/>
          <dgm:dir/>
        </dgm:presLayoutVars>
      </dgm:prSet>
      <dgm:spPr/>
      <dgm:t>
        <a:bodyPr/>
        <a:lstStyle/>
        <a:p>
          <a:endParaRPr lang="hu-HU"/>
        </a:p>
      </dgm:t>
    </dgm:pt>
    <dgm:pt modelId="{B176C8EF-ADA9-4D8E-B1EB-80310B345979}" type="pres">
      <dgm:prSet presAssocID="{31A358DE-11ED-4FDB-B92A-508C22CB52EB}" presName="Name1" presStyleCnt="0"/>
      <dgm:spPr/>
    </dgm:pt>
    <dgm:pt modelId="{3A4769E7-D151-48AE-8AB8-0F3F88A103E2}" type="pres">
      <dgm:prSet presAssocID="{31A358DE-11ED-4FDB-B92A-508C22CB52EB}" presName="cycle" presStyleCnt="0"/>
      <dgm:spPr/>
    </dgm:pt>
    <dgm:pt modelId="{3498816D-6C51-4575-A22C-DC91625BF97C}" type="pres">
      <dgm:prSet presAssocID="{31A358DE-11ED-4FDB-B92A-508C22CB52EB}" presName="srcNode" presStyleLbl="node1" presStyleIdx="0" presStyleCnt="3"/>
      <dgm:spPr/>
    </dgm:pt>
    <dgm:pt modelId="{4D88EB18-D833-480D-AA0D-80F766DBCF96}" type="pres">
      <dgm:prSet presAssocID="{31A358DE-11ED-4FDB-B92A-508C22CB52EB}" presName="conn" presStyleLbl="parChTrans1D2" presStyleIdx="0" presStyleCnt="1"/>
      <dgm:spPr/>
      <dgm:t>
        <a:bodyPr/>
        <a:lstStyle/>
        <a:p>
          <a:endParaRPr lang="hu-HU"/>
        </a:p>
      </dgm:t>
    </dgm:pt>
    <dgm:pt modelId="{B3CDCF6C-EFF6-44E3-BC14-E31CD3682DDF}" type="pres">
      <dgm:prSet presAssocID="{31A358DE-11ED-4FDB-B92A-508C22CB52EB}" presName="extraNode" presStyleLbl="node1" presStyleIdx="0" presStyleCnt="3"/>
      <dgm:spPr/>
    </dgm:pt>
    <dgm:pt modelId="{66AEDE5F-7B5F-4B4D-8042-B42227E3AF92}" type="pres">
      <dgm:prSet presAssocID="{31A358DE-11ED-4FDB-B92A-508C22CB52EB}" presName="dstNode" presStyleLbl="node1" presStyleIdx="0" presStyleCnt="3"/>
      <dgm:spPr/>
    </dgm:pt>
    <dgm:pt modelId="{4754CE22-4996-4E52-9AF1-3C779AA85FDB}" type="pres">
      <dgm:prSet presAssocID="{958C96F5-11F3-4474-BAC4-64F44DB0F165}" presName="text_1" presStyleLbl="node1" presStyleIdx="0" presStyleCnt="3">
        <dgm:presLayoutVars>
          <dgm:bulletEnabled val="1"/>
        </dgm:presLayoutVars>
      </dgm:prSet>
      <dgm:spPr/>
      <dgm:t>
        <a:bodyPr/>
        <a:lstStyle/>
        <a:p>
          <a:endParaRPr lang="hu-HU"/>
        </a:p>
      </dgm:t>
    </dgm:pt>
    <dgm:pt modelId="{172847B8-98A4-45E9-8C58-6B9B58974156}" type="pres">
      <dgm:prSet presAssocID="{958C96F5-11F3-4474-BAC4-64F44DB0F165}" presName="accent_1" presStyleCnt="0"/>
      <dgm:spPr/>
    </dgm:pt>
    <dgm:pt modelId="{23992AD0-38D1-411E-9F35-0B9AA85D128A}" type="pres">
      <dgm:prSet presAssocID="{958C96F5-11F3-4474-BAC4-64F44DB0F165}" presName="accentRepeatNode" presStyleLbl="solidFgAcc1" presStyleIdx="0" presStyleCnt="3"/>
      <dgm:spPr/>
    </dgm:pt>
    <dgm:pt modelId="{4C393BDE-7FD9-48F4-A9C5-25D75C442567}" type="pres">
      <dgm:prSet presAssocID="{BAC14039-A031-4256-BD7F-4A51251E8CD1}" presName="text_2" presStyleLbl="node1" presStyleIdx="1" presStyleCnt="3" custScaleY="144232">
        <dgm:presLayoutVars>
          <dgm:bulletEnabled val="1"/>
        </dgm:presLayoutVars>
      </dgm:prSet>
      <dgm:spPr/>
      <dgm:t>
        <a:bodyPr/>
        <a:lstStyle/>
        <a:p>
          <a:endParaRPr lang="hu-HU"/>
        </a:p>
      </dgm:t>
    </dgm:pt>
    <dgm:pt modelId="{2D71F64A-BE23-429F-A81A-F28E2F8F823B}" type="pres">
      <dgm:prSet presAssocID="{BAC14039-A031-4256-BD7F-4A51251E8CD1}" presName="accent_2" presStyleCnt="0"/>
      <dgm:spPr/>
    </dgm:pt>
    <dgm:pt modelId="{BD7E65F3-6617-4B65-8FD9-B104CD587637}" type="pres">
      <dgm:prSet presAssocID="{BAC14039-A031-4256-BD7F-4A51251E8CD1}" presName="accentRepeatNode" presStyleLbl="solidFgAcc1" presStyleIdx="1" presStyleCnt="3"/>
      <dgm:spPr/>
    </dgm:pt>
    <dgm:pt modelId="{332DBF67-B77B-4EE3-A853-BAB2BA8F3245}" type="pres">
      <dgm:prSet presAssocID="{B0EB68B9-4AAB-45C3-80B8-42A35F965BF1}" presName="text_3" presStyleLbl="node1" presStyleIdx="2" presStyleCnt="3">
        <dgm:presLayoutVars>
          <dgm:bulletEnabled val="1"/>
        </dgm:presLayoutVars>
      </dgm:prSet>
      <dgm:spPr/>
      <dgm:t>
        <a:bodyPr/>
        <a:lstStyle/>
        <a:p>
          <a:endParaRPr lang="hu-HU"/>
        </a:p>
      </dgm:t>
    </dgm:pt>
    <dgm:pt modelId="{B56D057A-778C-4C25-87D3-46992F47D8C9}" type="pres">
      <dgm:prSet presAssocID="{B0EB68B9-4AAB-45C3-80B8-42A35F965BF1}" presName="accent_3" presStyleCnt="0"/>
      <dgm:spPr/>
    </dgm:pt>
    <dgm:pt modelId="{417B8742-DE9A-4F08-B4EE-C4DC24896352}" type="pres">
      <dgm:prSet presAssocID="{B0EB68B9-4AAB-45C3-80B8-42A35F965BF1}" presName="accentRepeatNode" presStyleLbl="solidFgAcc1" presStyleIdx="2" presStyleCnt="3"/>
      <dgm:spPr/>
    </dgm:pt>
  </dgm:ptLst>
  <dgm:cxnLst>
    <dgm:cxn modelId="{0D5A42DF-1C77-4E77-874C-D3FD3CBF9D21}" type="presOf" srcId="{BAC14039-A031-4256-BD7F-4A51251E8CD1}" destId="{4C393BDE-7FD9-48F4-A9C5-25D75C442567}" srcOrd="0" destOrd="0" presId="urn:microsoft.com/office/officeart/2008/layout/VerticalCurvedList"/>
    <dgm:cxn modelId="{6C66D623-C1B4-41A8-A2AC-D6436FB22457}" srcId="{31A358DE-11ED-4FDB-B92A-508C22CB52EB}" destId="{958C96F5-11F3-4474-BAC4-64F44DB0F165}" srcOrd="0" destOrd="0" parTransId="{F94FF41B-7CC2-426E-9ECF-42C71496D359}" sibTransId="{0BBDC68E-376B-4279-812A-C7543A7C8C58}"/>
    <dgm:cxn modelId="{E00DB9BB-3BD4-4AD1-9B12-1EA2712F055E}" type="presOf" srcId="{B0EB68B9-4AAB-45C3-80B8-42A35F965BF1}" destId="{332DBF67-B77B-4EE3-A853-BAB2BA8F3245}" srcOrd="0" destOrd="0" presId="urn:microsoft.com/office/officeart/2008/layout/VerticalCurvedList"/>
    <dgm:cxn modelId="{AD5EA2B7-FC50-4655-BAD6-9057FD6749FE}" type="presOf" srcId="{0BBDC68E-376B-4279-812A-C7543A7C8C58}" destId="{4D88EB18-D833-480D-AA0D-80F766DBCF96}" srcOrd="0" destOrd="0" presId="urn:microsoft.com/office/officeart/2008/layout/VerticalCurvedList"/>
    <dgm:cxn modelId="{B59CC21C-A9BA-4380-AE21-A677A74DD2C8}" type="presOf" srcId="{31A358DE-11ED-4FDB-B92A-508C22CB52EB}" destId="{DABB4674-9020-4354-9CE3-5A17E2ADD520}" srcOrd="0" destOrd="0" presId="urn:microsoft.com/office/officeart/2008/layout/VerticalCurvedList"/>
    <dgm:cxn modelId="{EADDDBA5-0DE1-44C2-BA81-EA5E6247E4FC}" srcId="{31A358DE-11ED-4FDB-B92A-508C22CB52EB}" destId="{B0EB68B9-4AAB-45C3-80B8-42A35F965BF1}" srcOrd="2" destOrd="0" parTransId="{80059197-54D6-47C3-8E69-B31E8414AFF5}" sibTransId="{3B0A1FD2-2BD4-46E9-98FE-9F3BB150A957}"/>
    <dgm:cxn modelId="{04BD3511-DFAB-4ECF-8555-797924314A51}" srcId="{31A358DE-11ED-4FDB-B92A-508C22CB52EB}" destId="{BAC14039-A031-4256-BD7F-4A51251E8CD1}" srcOrd="1" destOrd="0" parTransId="{06999D85-5F7E-4279-B5AB-0D56CE9ABA5E}" sibTransId="{DA82EB9C-72A3-4615-86FA-A112A31EF77D}"/>
    <dgm:cxn modelId="{BA17C413-E29E-4C1F-A576-836010C7CE25}" type="presOf" srcId="{958C96F5-11F3-4474-BAC4-64F44DB0F165}" destId="{4754CE22-4996-4E52-9AF1-3C779AA85FDB}" srcOrd="0" destOrd="0" presId="urn:microsoft.com/office/officeart/2008/layout/VerticalCurvedList"/>
    <dgm:cxn modelId="{DEDC2D2C-5745-4EFB-9C7D-D465C50C8C1E}" type="presParOf" srcId="{DABB4674-9020-4354-9CE3-5A17E2ADD520}" destId="{B176C8EF-ADA9-4D8E-B1EB-80310B345979}" srcOrd="0" destOrd="0" presId="urn:microsoft.com/office/officeart/2008/layout/VerticalCurvedList"/>
    <dgm:cxn modelId="{73D4A050-EE7A-460C-A2C3-9A5A6FFFEDB9}" type="presParOf" srcId="{B176C8EF-ADA9-4D8E-B1EB-80310B345979}" destId="{3A4769E7-D151-48AE-8AB8-0F3F88A103E2}" srcOrd="0" destOrd="0" presId="urn:microsoft.com/office/officeart/2008/layout/VerticalCurvedList"/>
    <dgm:cxn modelId="{CE28ACDC-DF31-43B7-B943-61497073BA65}" type="presParOf" srcId="{3A4769E7-D151-48AE-8AB8-0F3F88A103E2}" destId="{3498816D-6C51-4575-A22C-DC91625BF97C}" srcOrd="0" destOrd="0" presId="urn:microsoft.com/office/officeart/2008/layout/VerticalCurvedList"/>
    <dgm:cxn modelId="{7D55E4CF-104F-4FFC-AD4D-5747D5528EA4}" type="presParOf" srcId="{3A4769E7-D151-48AE-8AB8-0F3F88A103E2}" destId="{4D88EB18-D833-480D-AA0D-80F766DBCF96}" srcOrd="1" destOrd="0" presId="urn:microsoft.com/office/officeart/2008/layout/VerticalCurvedList"/>
    <dgm:cxn modelId="{952431B9-4FF9-475C-8D2D-AF89CEB56A8D}" type="presParOf" srcId="{3A4769E7-D151-48AE-8AB8-0F3F88A103E2}" destId="{B3CDCF6C-EFF6-44E3-BC14-E31CD3682DDF}" srcOrd="2" destOrd="0" presId="urn:microsoft.com/office/officeart/2008/layout/VerticalCurvedList"/>
    <dgm:cxn modelId="{0D115925-0F6F-4B48-B55C-AECAF28CF09D}" type="presParOf" srcId="{3A4769E7-D151-48AE-8AB8-0F3F88A103E2}" destId="{66AEDE5F-7B5F-4B4D-8042-B42227E3AF92}" srcOrd="3" destOrd="0" presId="urn:microsoft.com/office/officeart/2008/layout/VerticalCurvedList"/>
    <dgm:cxn modelId="{1F1F4FFD-E73B-4301-8F05-51C9336547CE}" type="presParOf" srcId="{B176C8EF-ADA9-4D8E-B1EB-80310B345979}" destId="{4754CE22-4996-4E52-9AF1-3C779AA85FDB}" srcOrd="1" destOrd="0" presId="urn:microsoft.com/office/officeart/2008/layout/VerticalCurvedList"/>
    <dgm:cxn modelId="{D865AC98-CDBF-4E69-B0AC-A2DD8C891981}" type="presParOf" srcId="{B176C8EF-ADA9-4D8E-B1EB-80310B345979}" destId="{172847B8-98A4-45E9-8C58-6B9B58974156}" srcOrd="2" destOrd="0" presId="urn:microsoft.com/office/officeart/2008/layout/VerticalCurvedList"/>
    <dgm:cxn modelId="{62BF66BC-3A17-40D7-8911-DA36A40AAFF2}" type="presParOf" srcId="{172847B8-98A4-45E9-8C58-6B9B58974156}" destId="{23992AD0-38D1-411E-9F35-0B9AA85D128A}" srcOrd="0" destOrd="0" presId="urn:microsoft.com/office/officeart/2008/layout/VerticalCurvedList"/>
    <dgm:cxn modelId="{7294F2C5-7349-42B0-ABB6-5DAF04B90D20}" type="presParOf" srcId="{B176C8EF-ADA9-4D8E-B1EB-80310B345979}" destId="{4C393BDE-7FD9-48F4-A9C5-25D75C442567}" srcOrd="3" destOrd="0" presId="urn:microsoft.com/office/officeart/2008/layout/VerticalCurvedList"/>
    <dgm:cxn modelId="{7C514E9F-8E5C-4253-94AE-83854E9CFAA2}" type="presParOf" srcId="{B176C8EF-ADA9-4D8E-B1EB-80310B345979}" destId="{2D71F64A-BE23-429F-A81A-F28E2F8F823B}" srcOrd="4" destOrd="0" presId="urn:microsoft.com/office/officeart/2008/layout/VerticalCurvedList"/>
    <dgm:cxn modelId="{37FEE38C-6C8B-40F0-8CB2-3461E93591B8}" type="presParOf" srcId="{2D71F64A-BE23-429F-A81A-F28E2F8F823B}" destId="{BD7E65F3-6617-4B65-8FD9-B104CD587637}" srcOrd="0" destOrd="0" presId="urn:microsoft.com/office/officeart/2008/layout/VerticalCurvedList"/>
    <dgm:cxn modelId="{8AD59834-CDED-4A6A-B6B3-8DDC3657F06D}" type="presParOf" srcId="{B176C8EF-ADA9-4D8E-B1EB-80310B345979}" destId="{332DBF67-B77B-4EE3-A853-BAB2BA8F3245}" srcOrd="5" destOrd="0" presId="urn:microsoft.com/office/officeart/2008/layout/VerticalCurvedList"/>
    <dgm:cxn modelId="{83C81AE3-5CE2-49B4-9423-D28281BE12AC}" type="presParOf" srcId="{B176C8EF-ADA9-4D8E-B1EB-80310B345979}" destId="{B56D057A-778C-4C25-87D3-46992F47D8C9}" srcOrd="6" destOrd="0" presId="urn:microsoft.com/office/officeart/2008/layout/VerticalCurvedList"/>
    <dgm:cxn modelId="{28A27B02-FD20-4FAB-A3A7-E118B3DF4073}" type="presParOf" srcId="{B56D057A-778C-4C25-87D3-46992F47D8C9}" destId="{417B8742-DE9A-4F08-B4EE-C4DC2489635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487FE-1A6E-4987-863F-A11D4B6634D9}">
      <dsp:nvSpPr>
        <dsp:cNvPr id="0" name=""/>
        <dsp:cNvSpPr/>
      </dsp:nvSpPr>
      <dsp:spPr>
        <a:xfrm>
          <a:off x="0" y="0"/>
          <a:ext cx="11430694" cy="1753904"/>
        </a:xfrm>
        <a:prstGeom prst="roundRect">
          <a:avLst>
            <a:gd name="adj" fmla="val 10000"/>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u-HU" sz="2400" b="1" kern="1200" dirty="0">
              <a:solidFill>
                <a:schemeClr val="bg1"/>
              </a:solidFill>
              <a:latin typeface="Arial" panose="020B0604020202020204" pitchFamily="34" charset="0"/>
              <a:cs typeface="Arial" panose="020B0604020202020204" pitchFamily="34" charset="0"/>
            </a:rPr>
            <a:t>Beteg emberek nem dolgozhatnak</a:t>
          </a:r>
          <a:r>
            <a:rPr lang="hu-HU" sz="2400" b="0" kern="1200" dirty="0">
              <a:solidFill>
                <a:schemeClr val="bg1"/>
              </a:solidFill>
              <a:latin typeface="Arial" panose="020B0604020202020204" pitchFamily="34" charset="0"/>
              <a:cs typeface="Arial" panose="020B0604020202020204" pitchFamily="34" charset="0"/>
            </a:rPr>
            <a:t> élelmiszerrel és konyhai eszközökkel. </a:t>
          </a:r>
        </a:p>
      </dsp:txBody>
      <dsp:txXfrm>
        <a:off x="2461529" y="0"/>
        <a:ext cx="8969164" cy="1753904"/>
      </dsp:txXfrm>
    </dsp:sp>
    <dsp:sp modelId="{7FBBB02B-F8D9-4FB2-8BE7-97454F359CBE}">
      <dsp:nvSpPr>
        <dsp:cNvPr id="0" name=""/>
        <dsp:cNvSpPr/>
      </dsp:nvSpPr>
      <dsp:spPr>
        <a:xfrm>
          <a:off x="611677" y="175390"/>
          <a:ext cx="1413565" cy="1403123"/>
        </a:xfrm>
        <a:prstGeom prst="roundRect">
          <a:avLst>
            <a:gd name="adj" fmla="val 10000"/>
          </a:avLst>
        </a:prstGeom>
        <a:blipFill rotWithShape="1">
          <a:blip xmlns:r="http://schemas.openxmlformats.org/officeDocument/2006/relationships" r:embed="rId1"/>
          <a:stretch>
            <a:fillRect/>
          </a:stretch>
        </a:blipFill>
        <a:ln w="9525" cap="rnd"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488D99E7-5CF2-470A-B710-A6A2EE5971FE}">
      <dsp:nvSpPr>
        <dsp:cNvPr id="0" name=""/>
        <dsp:cNvSpPr/>
      </dsp:nvSpPr>
      <dsp:spPr>
        <a:xfrm>
          <a:off x="0" y="1893795"/>
          <a:ext cx="11430694" cy="1753904"/>
        </a:xfrm>
        <a:prstGeom prst="roundRect">
          <a:avLst>
            <a:gd name="adj" fmla="val 10000"/>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u-HU" sz="2400" b="1" kern="1200" dirty="0">
              <a:solidFill>
                <a:schemeClr val="bg1"/>
              </a:solidFill>
              <a:latin typeface="Arial" panose="020B0604020202020204" pitchFamily="34" charset="0"/>
              <a:cs typeface="Arial" panose="020B0604020202020204" pitchFamily="34" charset="0"/>
            </a:rPr>
            <a:t>Megfázás, influenza </a:t>
          </a:r>
          <a:r>
            <a:rPr lang="hu-HU" sz="2400" b="0" kern="1200" dirty="0">
              <a:solidFill>
                <a:schemeClr val="bg1"/>
              </a:solidFill>
              <a:latin typeface="Arial" panose="020B0604020202020204" pitchFamily="34" charset="0"/>
              <a:cs typeface="Arial" panose="020B0604020202020204" pitchFamily="34" charset="0"/>
            </a:rPr>
            <a:t>esetén nem szabad dolgozni menni.</a:t>
          </a:r>
        </a:p>
        <a:p>
          <a:pPr lvl="0" algn="l" defTabSz="1066800">
            <a:lnSpc>
              <a:spcPct val="90000"/>
            </a:lnSpc>
            <a:spcBef>
              <a:spcPct val="0"/>
            </a:spcBef>
            <a:spcAft>
              <a:spcPct val="35000"/>
            </a:spcAft>
          </a:pPr>
          <a:r>
            <a:rPr lang="hu-HU" sz="2400" b="0" kern="1200" dirty="0">
              <a:solidFill>
                <a:schemeClr val="bg1"/>
              </a:solidFill>
              <a:latin typeface="Arial" panose="020B0604020202020204" pitchFamily="34" charset="0"/>
              <a:cs typeface="Arial" panose="020B0604020202020204" pitchFamily="34" charset="0"/>
            </a:rPr>
            <a:t>Ha meggyógyultunk, akkor mehetünk újra dolgozni.</a:t>
          </a:r>
        </a:p>
      </dsp:txBody>
      <dsp:txXfrm>
        <a:off x="2461529" y="1893795"/>
        <a:ext cx="8969164" cy="1753904"/>
      </dsp:txXfrm>
    </dsp:sp>
    <dsp:sp modelId="{6D2E0C5E-8915-450A-BD4F-912709EDDB3A}">
      <dsp:nvSpPr>
        <dsp:cNvPr id="0" name=""/>
        <dsp:cNvSpPr/>
      </dsp:nvSpPr>
      <dsp:spPr>
        <a:xfrm>
          <a:off x="611677" y="2104684"/>
          <a:ext cx="1413565" cy="1403123"/>
        </a:xfrm>
        <a:prstGeom prst="roundRect">
          <a:avLst>
            <a:gd name="adj" fmla="val 10000"/>
          </a:avLst>
        </a:prstGeom>
        <a:blipFill rotWithShape="1">
          <a:blip xmlns:r="http://schemas.openxmlformats.org/officeDocument/2006/relationships" r:embed="rId2"/>
          <a:stretch>
            <a:fillRect/>
          </a:stretch>
        </a:blipFill>
        <a:ln w="9525" cap="rnd"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37B192D2-9DAF-4E7A-9B20-B8CED03EE2D6}">
      <dsp:nvSpPr>
        <dsp:cNvPr id="0" name=""/>
        <dsp:cNvSpPr/>
      </dsp:nvSpPr>
      <dsp:spPr>
        <a:xfrm>
          <a:off x="0" y="3858588"/>
          <a:ext cx="11430694" cy="1753904"/>
        </a:xfrm>
        <a:prstGeom prst="roundRect">
          <a:avLst>
            <a:gd name="adj" fmla="val 10000"/>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u-HU" sz="2400" b="0" kern="1200" dirty="0">
              <a:solidFill>
                <a:schemeClr val="bg1"/>
              </a:solidFill>
              <a:latin typeface="Arial" panose="020B0604020202020204" pitchFamily="34" charset="0"/>
              <a:cs typeface="Arial" panose="020B0604020202020204" pitchFamily="34" charset="0"/>
            </a:rPr>
            <a:t>Ha </a:t>
          </a:r>
          <a:r>
            <a:rPr lang="hu-HU" sz="2400" b="1" kern="1200" dirty="0">
              <a:solidFill>
                <a:schemeClr val="bg1"/>
              </a:solidFill>
              <a:latin typeface="Arial" panose="020B0604020202020204" pitchFamily="34" charset="0"/>
              <a:cs typeface="Arial" panose="020B0604020202020204" pitchFamily="34" charset="0"/>
            </a:rPr>
            <a:t>fertőző betegségünk van, </a:t>
          </a:r>
          <a:r>
            <a:rPr lang="hu-HU" sz="2400" b="0" kern="1200" dirty="0">
              <a:solidFill>
                <a:schemeClr val="bg1"/>
              </a:solidFill>
              <a:latin typeface="Arial" panose="020B0604020202020204" pitchFamily="34" charset="0"/>
              <a:cs typeface="Arial" panose="020B0604020202020204" pitchFamily="34" charset="0"/>
            </a:rPr>
            <a:t>egyáltalán nem dolgozhatunk élelmiszerrel.</a:t>
          </a:r>
        </a:p>
        <a:p>
          <a:pPr lvl="0" algn="l" defTabSz="1066800">
            <a:lnSpc>
              <a:spcPct val="90000"/>
            </a:lnSpc>
            <a:spcBef>
              <a:spcPct val="0"/>
            </a:spcBef>
            <a:spcAft>
              <a:spcPct val="35000"/>
            </a:spcAft>
          </a:pPr>
          <a:r>
            <a:rPr lang="hu-HU" sz="2400" b="0" kern="1200" dirty="0">
              <a:solidFill>
                <a:schemeClr val="bg1"/>
              </a:solidFill>
              <a:latin typeface="Arial" panose="020B0604020202020204" pitchFamily="34" charset="0"/>
              <a:cs typeface="Arial" panose="020B0604020202020204" pitchFamily="34" charset="0"/>
            </a:rPr>
            <a:t>Ha nem is látszik rajtunk a betegség, megfertőzhetünk másokat.</a:t>
          </a:r>
        </a:p>
      </dsp:txBody>
      <dsp:txXfrm>
        <a:off x="2461529" y="3858588"/>
        <a:ext cx="8969164" cy="1753904"/>
      </dsp:txXfrm>
    </dsp:sp>
    <dsp:sp modelId="{F8159ACD-8A0F-45ED-9E37-F2BB56129BB1}">
      <dsp:nvSpPr>
        <dsp:cNvPr id="0" name=""/>
        <dsp:cNvSpPr/>
      </dsp:nvSpPr>
      <dsp:spPr>
        <a:xfrm>
          <a:off x="611677" y="4033979"/>
          <a:ext cx="1413565" cy="1403123"/>
        </a:xfrm>
        <a:prstGeom prst="roundRect">
          <a:avLst>
            <a:gd name="adj" fmla="val 10000"/>
          </a:avLst>
        </a:prstGeom>
        <a:blipFill rotWithShape="1">
          <a:blip xmlns:r="http://schemas.openxmlformats.org/officeDocument/2006/relationships" r:embed="rId3"/>
          <a:stretch>
            <a:fillRect/>
          </a:stretch>
        </a:blipFill>
        <a:ln w="9525" cap="rnd"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8EB18-D833-480D-AA0D-80F766DBCF96}">
      <dsp:nvSpPr>
        <dsp:cNvPr id="0" name=""/>
        <dsp:cNvSpPr/>
      </dsp:nvSpPr>
      <dsp:spPr>
        <a:xfrm>
          <a:off x="-6222526" y="-952236"/>
          <a:ext cx="7409337" cy="7409337"/>
        </a:xfrm>
        <a:prstGeom prst="blockArc">
          <a:avLst>
            <a:gd name="adj1" fmla="val 18900000"/>
            <a:gd name="adj2" fmla="val 2700000"/>
            <a:gd name="adj3" fmla="val 292"/>
          </a:avLst>
        </a:pr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F8F7D6-DA11-4E7B-83AD-0D608CAEBA60}">
      <dsp:nvSpPr>
        <dsp:cNvPr id="0" name=""/>
        <dsp:cNvSpPr/>
      </dsp:nvSpPr>
      <dsp:spPr>
        <a:xfrm>
          <a:off x="764075" y="550486"/>
          <a:ext cx="10562415" cy="1100972"/>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3897" tIns="60960" rIns="60960" bIns="60960" numCol="1" spcCol="1270" anchor="ctr" anchorCtr="0">
          <a:noAutofit/>
        </a:bodyPr>
        <a:lstStyle/>
        <a:p>
          <a:pPr lvl="0" algn="l" defTabSz="1066800">
            <a:lnSpc>
              <a:spcPct val="90000"/>
            </a:lnSpc>
            <a:spcBef>
              <a:spcPct val="0"/>
            </a:spcBef>
            <a:spcAft>
              <a:spcPct val="35000"/>
            </a:spcAft>
          </a:pPr>
          <a:r>
            <a:rPr lang="hu-HU" sz="2400" kern="1200" dirty="0">
              <a:solidFill>
                <a:schemeClr val="bg1"/>
              </a:solidFill>
              <a:latin typeface="Arial" panose="020B0604020202020204" pitchFamily="34" charset="0"/>
              <a:cs typeface="Arial" panose="020B0604020202020204" pitchFamily="34" charset="0"/>
            </a:rPr>
            <a:t>Az utcai és a munkahelyi ruhát </a:t>
          </a:r>
          <a:r>
            <a:rPr lang="hu-HU" sz="2400" b="1" kern="1200" dirty="0">
              <a:solidFill>
                <a:schemeClr val="bg1"/>
              </a:solidFill>
              <a:latin typeface="Arial" panose="020B0604020202020204" pitchFamily="34" charset="0"/>
              <a:cs typeface="Arial" panose="020B0604020202020204" pitchFamily="34" charset="0"/>
            </a:rPr>
            <a:t>külön polcon, vagy külön szekrényben kell tárolni</a:t>
          </a:r>
          <a:r>
            <a:rPr lang="hu-HU" sz="2400" kern="1200" dirty="0">
              <a:solidFill>
                <a:schemeClr val="bg1"/>
              </a:solidFill>
              <a:latin typeface="Arial" panose="020B0604020202020204" pitchFamily="34" charset="0"/>
              <a:cs typeface="Arial" panose="020B0604020202020204" pitchFamily="34" charset="0"/>
            </a:rPr>
            <a:t>.</a:t>
          </a:r>
        </a:p>
      </dsp:txBody>
      <dsp:txXfrm>
        <a:off x="764075" y="550486"/>
        <a:ext cx="10562415" cy="1100972"/>
      </dsp:txXfrm>
    </dsp:sp>
    <dsp:sp modelId="{570403FF-06B0-4A64-BC53-FE27C3DEAFC0}">
      <dsp:nvSpPr>
        <dsp:cNvPr id="0" name=""/>
        <dsp:cNvSpPr/>
      </dsp:nvSpPr>
      <dsp:spPr>
        <a:xfrm>
          <a:off x="75967" y="412864"/>
          <a:ext cx="1376216" cy="1376216"/>
        </a:xfrm>
        <a:prstGeom prst="ellipse">
          <a:avLst/>
        </a:prstGeom>
        <a:gradFill rotWithShape="0">
          <a:gsLst>
            <a:gs pos="0">
              <a:schemeClr val="lt1">
                <a:hueOff val="0"/>
                <a:satOff val="0"/>
                <a:lumOff val="0"/>
                <a:alphaOff val="0"/>
                <a:tint val="64000"/>
                <a:lumMod val="118000"/>
              </a:schemeClr>
            </a:gs>
            <a:gs pos="100000">
              <a:schemeClr val="lt1">
                <a:hueOff val="0"/>
                <a:satOff val="0"/>
                <a:lumOff val="0"/>
                <a:alphaOff val="0"/>
                <a:tint val="92000"/>
                <a:alpha val="100000"/>
                <a:lumMod val="110000"/>
              </a:schemeClr>
            </a:gs>
          </a:gsLst>
          <a:lin ang="5400000" scaled="0"/>
        </a:gradFill>
        <a:ln w="9525" cap="rnd"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304DC5A-59CB-4F26-9D46-B59E19512167}">
      <dsp:nvSpPr>
        <dsp:cNvPr id="0" name=""/>
        <dsp:cNvSpPr/>
      </dsp:nvSpPr>
      <dsp:spPr>
        <a:xfrm>
          <a:off x="1164278" y="2201945"/>
          <a:ext cx="10162212" cy="1100972"/>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3897" tIns="60960" rIns="60960" bIns="60960" numCol="1" spcCol="1270" anchor="ctr" anchorCtr="0">
          <a:noAutofit/>
        </a:bodyPr>
        <a:lstStyle/>
        <a:p>
          <a:pPr lvl="0" algn="l" defTabSz="1066800">
            <a:lnSpc>
              <a:spcPct val="90000"/>
            </a:lnSpc>
            <a:spcBef>
              <a:spcPct val="0"/>
            </a:spcBef>
            <a:spcAft>
              <a:spcPct val="35000"/>
            </a:spcAft>
          </a:pPr>
          <a:r>
            <a:rPr lang="hu-HU" sz="2400" b="1" kern="1200" dirty="0">
              <a:solidFill>
                <a:schemeClr val="bg1"/>
              </a:solidFill>
              <a:latin typeface="Arial" panose="020B0604020202020204" pitchFamily="34" charset="0"/>
              <a:cs typeface="Arial" panose="020B0604020202020204" pitchFamily="34" charset="0"/>
            </a:rPr>
            <a:t>Külön-külön ruha kell a konyhai munkához és a takarításhoz</a:t>
          </a:r>
          <a:r>
            <a:rPr lang="hu-HU" sz="2400" kern="1200" dirty="0">
              <a:solidFill>
                <a:schemeClr val="bg1"/>
              </a:solidFill>
              <a:latin typeface="Arial" panose="020B0604020202020204" pitchFamily="34" charset="0"/>
              <a:cs typeface="Arial" panose="020B0604020202020204" pitchFamily="34" charset="0"/>
            </a:rPr>
            <a:t>. </a:t>
          </a:r>
          <a:br>
            <a:rPr lang="hu-HU" sz="2400" kern="1200" dirty="0">
              <a:solidFill>
                <a:schemeClr val="bg1"/>
              </a:solidFill>
              <a:latin typeface="Arial" panose="020B0604020202020204" pitchFamily="34" charset="0"/>
              <a:cs typeface="Arial" panose="020B0604020202020204" pitchFamily="34" charset="0"/>
            </a:rPr>
          </a:br>
          <a:r>
            <a:rPr lang="hu-HU" sz="2400" kern="1200" dirty="0">
              <a:solidFill>
                <a:schemeClr val="bg1"/>
              </a:solidFill>
              <a:latin typeface="Arial" panose="020B0604020202020204" pitchFamily="34" charset="0"/>
              <a:cs typeface="Arial" panose="020B0604020202020204" pitchFamily="34" charset="0"/>
            </a:rPr>
            <a:t>A két munka között át kell öltözni.</a:t>
          </a:r>
        </a:p>
      </dsp:txBody>
      <dsp:txXfrm>
        <a:off x="1164278" y="2201945"/>
        <a:ext cx="10162212" cy="1100972"/>
      </dsp:txXfrm>
    </dsp:sp>
    <dsp:sp modelId="{CAC56184-1FEF-4CA5-956A-6BCC6617D285}">
      <dsp:nvSpPr>
        <dsp:cNvPr id="0" name=""/>
        <dsp:cNvSpPr/>
      </dsp:nvSpPr>
      <dsp:spPr>
        <a:xfrm>
          <a:off x="476170" y="2064324"/>
          <a:ext cx="1376216" cy="1376216"/>
        </a:xfrm>
        <a:prstGeom prst="ellipse">
          <a:avLst/>
        </a:prstGeom>
        <a:gradFill rotWithShape="0">
          <a:gsLst>
            <a:gs pos="0">
              <a:schemeClr val="lt1">
                <a:hueOff val="0"/>
                <a:satOff val="0"/>
                <a:lumOff val="0"/>
                <a:alphaOff val="0"/>
                <a:tint val="64000"/>
                <a:lumMod val="118000"/>
              </a:schemeClr>
            </a:gs>
            <a:gs pos="100000">
              <a:schemeClr val="lt1">
                <a:hueOff val="0"/>
                <a:satOff val="0"/>
                <a:lumOff val="0"/>
                <a:alphaOff val="0"/>
                <a:tint val="92000"/>
                <a:alpha val="100000"/>
                <a:lumMod val="110000"/>
              </a:schemeClr>
            </a:gs>
          </a:gsLst>
          <a:lin ang="5400000" scaled="0"/>
        </a:gradFill>
        <a:ln w="9525" cap="rnd"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D52E96F-94FC-4472-B219-7C5E347B73E1}">
      <dsp:nvSpPr>
        <dsp:cNvPr id="0" name=""/>
        <dsp:cNvSpPr/>
      </dsp:nvSpPr>
      <dsp:spPr>
        <a:xfrm>
          <a:off x="764075" y="3853404"/>
          <a:ext cx="10562415" cy="1100972"/>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3897" tIns="60960" rIns="60960" bIns="60960" numCol="1" spcCol="1270" anchor="ctr" anchorCtr="0">
          <a:noAutofit/>
        </a:bodyPr>
        <a:lstStyle/>
        <a:p>
          <a:pPr lvl="0" algn="l" defTabSz="1066800">
            <a:lnSpc>
              <a:spcPct val="90000"/>
            </a:lnSpc>
            <a:spcBef>
              <a:spcPct val="0"/>
            </a:spcBef>
            <a:spcAft>
              <a:spcPct val="35000"/>
            </a:spcAft>
          </a:pPr>
          <a:r>
            <a:rPr lang="hu-HU" sz="2400" kern="1200" dirty="0">
              <a:solidFill>
                <a:schemeClr val="bg1"/>
              </a:solidFill>
              <a:latin typeface="Arial" panose="020B0604020202020204" pitchFamily="34" charset="0"/>
              <a:cs typeface="Arial" panose="020B0604020202020204" pitchFamily="34" charset="0"/>
            </a:rPr>
            <a:t>Konyhai munka során </a:t>
          </a:r>
          <a:r>
            <a:rPr lang="hu-HU" sz="2400" b="1" kern="1200" dirty="0">
              <a:solidFill>
                <a:schemeClr val="bg1"/>
              </a:solidFill>
              <a:latin typeface="Arial" panose="020B0604020202020204" pitchFamily="34" charset="0"/>
              <a:cs typeface="Arial" panose="020B0604020202020204" pitchFamily="34" charset="0"/>
            </a:rPr>
            <a:t>a hosszú hajat mindig össze kell kötni</a:t>
          </a:r>
          <a:r>
            <a:rPr lang="hu-HU" sz="2400" kern="1200" dirty="0">
              <a:solidFill>
                <a:schemeClr val="bg1"/>
              </a:solidFill>
              <a:latin typeface="Arial" panose="020B0604020202020204" pitchFamily="34" charset="0"/>
              <a:cs typeface="Arial" panose="020B0604020202020204" pitchFamily="34" charset="0"/>
            </a:rPr>
            <a:t>. </a:t>
          </a:r>
          <a:br>
            <a:rPr lang="hu-HU" sz="2400" kern="1200" dirty="0">
              <a:solidFill>
                <a:schemeClr val="bg1"/>
              </a:solidFill>
              <a:latin typeface="Arial" panose="020B0604020202020204" pitchFamily="34" charset="0"/>
              <a:cs typeface="Arial" panose="020B0604020202020204" pitchFamily="34" charset="0"/>
            </a:rPr>
          </a:br>
          <a:r>
            <a:rPr lang="hu-HU" sz="2400" kern="1200" dirty="0">
              <a:solidFill>
                <a:schemeClr val="bg1"/>
              </a:solidFill>
              <a:latin typeface="Arial" panose="020B0604020202020204" pitchFamily="34" charset="0"/>
              <a:cs typeface="Arial" panose="020B0604020202020204" pitchFamily="34" charset="0"/>
            </a:rPr>
            <a:t>A hajszálak nem lóghatnak ki a sapka alól.</a:t>
          </a:r>
        </a:p>
      </dsp:txBody>
      <dsp:txXfrm>
        <a:off x="764075" y="3853404"/>
        <a:ext cx="10562415" cy="1100972"/>
      </dsp:txXfrm>
    </dsp:sp>
    <dsp:sp modelId="{F67E09D3-A231-40CF-A20B-3BB5D75503BC}">
      <dsp:nvSpPr>
        <dsp:cNvPr id="0" name=""/>
        <dsp:cNvSpPr/>
      </dsp:nvSpPr>
      <dsp:spPr>
        <a:xfrm>
          <a:off x="75967" y="3715783"/>
          <a:ext cx="1376216" cy="1376216"/>
        </a:xfrm>
        <a:prstGeom prst="ellipse">
          <a:avLst/>
        </a:prstGeom>
        <a:gradFill rotWithShape="0">
          <a:gsLst>
            <a:gs pos="0">
              <a:schemeClr val="lt1">
                <a:hueOff val="0"/>
                <a:satOff val="0"/>
                <a:lumOff val="0"/>
                <a:alphaOff val="0"/>
                <a:tint val="64000"/>
                <a:lumMod val="118000"/>
              </a:schemeClr>
            </a:gs>
            <a:gs pos="100000">
              <a:schemeClr val="lt1">
                <a:hueOff val="0"/>
                <a:satOff val="0"/>
                <a:lumOff val="0"/>
                <a:alphaOff val="0"/>
                <a:tint val="92000"/>
                <a:alpha val="100000"/>
                <a:lumMod val="110000"/>
              </a:schemeClr>
            </a:gs>
          </a:gsLst>
          <a:lin ang="5400000" scaled="0"/>
        </a:gradFill>
        <a:ln w="9525" cap="rnd"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D24BA-3336-4A37-AEBA-01731FE0F7B1}">
      <dsp:nvSpPr>
        <dsp:cNvPr id="0" name=""/>
        <dsp:cNvSpPr/>
      </dsp:nvSpPr>
      <dsp:spPr>
        <a:xfrm>
          <a:off x="0" y="0"/>
          <a:ext cx="10991455" cy="1242012"/>
        </a:xfrm>
        <a:prstGeom prst="roundRect">
          <a:avLst>
            <a:gd name="adj" fmla="val 10000"/>
          </a:avLst>
        </a:prstGeom>
        <a:noFill/>
        <a:ln w="28575" cap="rnd"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u-HU" sz="2400" kern="1200" dirty="0">
              <a:solidFill>
                <a:schemeClr val="bg1"/>
              </a:solidFill>
              <a:latin typeface="Arial" panose="020B0604020202020204" pitchFamily="34" charset="0"/>
              <a:cs typeface="Arial" panose="020B0604020202020204" pitchFamily="34" charset="0"/>
            </a:rPr>
            <a:t>A munkahelyi </a:t>
          </a:r>
          <a:r>
            <a:rPr lang="hu-HU" sz="2400" b="1" kern="1200" dirty="0">
              <a:solidFill>
                <a:schemeClr val="bg1"/>
              </a:solidFill>
              <a:latin typeface="Arial" panose="020B0604020202020204" pitchFamily="34" charset="0"/>
              <a:cs typeface="Arial" panose="020B0604020202020204" pitchFamily="34" charset="0"/>
            </a:rPr>
            <a:t>szabályok</a:t>
          </a:r>
          <a:r>
            <a:rPr lang="hu-HU" sz="2400" kern="1200" dirty="0">
              <a:solidFill>
                <a:schemeClr val="bg1"/>
              </a:solidFill>
              <a:latin typeface="Arial" panose="020B0604020202020204" pitchFamily="34" charset="0"/>
              <a:cs typeface="Arial" panose="020B0604020202020204" pitchFamily="34" charset="0"/>
            </a:rPr>
            <a:t>at be kell tartani!</a:t>
          </a:r>
        </a:p>
      </dsp:txBody>
      <dsp:txXfrm>
        <a:off x="2322492" y="0"/>
        <a:ext cx="8668962" cy="1242012"/>
      </dsp:txXfrm>
    </dsp:sp>
    <dsp:sp modelId="{30B048D9-6864-48A7-B55B-E175EBE31E51}">
      <dsp:nvSpPr>
        <dsp:cNvPr id="0" name=""/>
        <dsp:cNvSpPr/>
      </dsp:nvSpPr>
      <dsp:spPr>
        <a:xfrm>
          <a:off x="311506" y="124201"/>
          <a:ext cx="1823680" cy="993610"/>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7000" t="-9000" r="19000" b="-14000"/>
          </a:stretch>
        </a:blipFill>
        <a:ln w="28575" cap="rnd"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91C3BF8F-6DA5-4A93-91D5-11FFB0E90A55}">
      <dsp:nvSpPr>
        <dsp:cNvPr id="0" name=""/>
        <dsp:cNvSpPr/>
      </dsp:nvSpPr>
      <dsp:spPr>
        <a:xfrm>
          <a:off x="0" y="1252209"/>
          <a:ext cx="10991455" cy="1242012"/>
        </a:xfrm>
        <a:prstGeom prst="roundRect">
          <a:avLst>
            <a:gd name="adj" fmla="val 10000"/>
          </a:avLst>
        </a:prstGeom>
        <a:noFill/>
        <a:ln w="28575" cap="rnd"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120000"/>
            </a:lnSpc>
            <a:spcBef>
              <a:spcPct val="0"/>
            </a:spcBef>
            <a:spcAft>
              <a:spcPts val="0"/>
            </a:spcAft>
          </a:pPr>
          <a:r>
            <a:rPr lang="hu-HU" sz="2400" strike="noStrike" kern="1200" dirty="0">
              <a:solidFill>
                <a:schemeClr val="bg1"/>
              </a:solidFill>
              <a:latin typeface="Arial" panose="020B0604020202020204" pitchFamily="34" charset="0"/>
              <a:cs typeface="Arial" panose="020B0604020202020204" pitchFamily="34" charset="0"/>
            </a:rPr>
            <a:t>A munkára kell </a:t>
          </a:r>
          <a:r>
            <a:rPr lang="hu-HU" sz="2400" b="1" strike="noStrike" kern="1200" dirty="0">
              <a:solidFill>
                <a:schemeClr val="bg1"/>
              </a:solidFill>
              <a:latin typeface="Arial" panose="020B0604020202020204" pitchFamily="34" charset="0"/>
              <a:cs typeface="Arial" panose="020B0604020202020204" pitchFamily="34" charset="0"/>
            </a:rPr>
            <a:t>figyelni kell.</a:t>
          </a:r>
        </a:p>
        <a:p>
          <a:pPr lvl="0" algn="l" defTabSz="1066800">
            <a:lnSpc>
              <a:spcPct val="120000"/>
            </a:lnSpc>
            <a:spcBef>
              <a:spcPct val="0"/>
            </a:spcBef>
            <a:spcAft>
              <a:spcPts val="0"/>
            </a:spcAft>
          </a:pPr>
          <a:r>
            <a:rPr lang="hu-HU" sz="2400" b="0" strike="noStrike" kern="1200" dirty="0">
              <a:solidFill>
                <a:schemeClr val="bg1"/>
              </a:solidFill>
              <a:latin typeface="Arial" panose="020B0604020202020204" pitchFamily="34" charset="0"/>
              <a:cs typeface="Arial" panose="020B0604020202020204" pitchFamily="34" charset="0"/>
            </a:rPr>
            <a:t>Közben ne foglalkozzunk mással.</a:t>
          </a:r>
        </a:p>
        <a:p>
          <a:pPr lvl="0" algn="l" defTabSz="1066800">
            <a:lnSpc>
              <a:spcPct val="120000"/>
            </a:lnSpc>
            <a:spcBef>
              <a:spcPct val="0"/>
            </a:spcBef>
            <a:spcAft>
              <a:spcPts val="0"/>
            </a:spcAft>
          </a:pPr>
          <a:r>
            <a:rPr lang="hu-HU" sz="2400" b="0" strike="noStrike" kern="1200" dirty="0">
              <a:solidFill>
                <a:schemeClr val="bg1"/>
              </a:solidFill>
              <a:latin typeface="Arial" panose="020B0604020202020204" pitchFamily="34" charset="0"/>
              <a:cs typeface="Arial" panose="020B0604020202020204" pitchFamily="34" charset="0"/>
            </a:rPr>
            <a:t>Például ne telefonáljunk vagy  beszélgessünk</a:t>
          </a:r>
          <a:r>
            <a:rPr lang="hu-HU" sz="2400" strike="noStrike" kern="1200" dirty="0">
              <a:solidFill>
                <a:schemeClr val="bg1"/>
              </a:solidFill>
              <a:latin typeface="Arial" panose="020B0604020202020204" pitchFamily="34" charset="0"/>
              <a:cs typeface="Arial" panose="020B0604020202020204" pitchFamily="34" charset="0"/>
            </a:rPr>
            <a:t>!</a:t>
          </a:r>
        </a:p>
      </dsp:txBody>
      <dsp:txXfrm>
        <a:off x="2322492" y="1252209"/>
        <a:ext cx="8668962" cy="1242012"/>
      </dsp:txXfrm>
    </dsp:sp>
    <dsp:sp modelId="{BDCEA485-C9D1-4163-99B4-A6CB9DA120C3}">
      <dsp:nvSpPr>
        <dsp:cNvPr id="0" name=""/>
        <dsp:cNvSpPr/>
      </dsp:nvSpPr>
      <dsp:spPr>
        <a:xfrm>
          <a:off x="311506" y="1490415"/>
          <a:ext cx="1823680" cy="993610"/>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7000" t="1000" r="19000" b="-9000"/>
          </a:stretch>
        </a:blipFill>
        <a:ln w="28575" cap="rnd"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4B1FAAAF-EC95-4E8F-A89C-283705B3B2A0}">
      <dsp:nvSpPr>
        <dsp:cNvPr id="0" name=""/>
        <dsp:cNvSpPr/>
      </dsp:nvSpPr>
      <dsp:spPr>
        <a:xfrm>
          <a:off x="0" y="2732428"/>
          <a:ext cx="10991455" cy="1242012"/>
        </a:xfrm>
        <a:prstGeom prst="roundRect">
          <a:avLst>
            <a:gd name="adj" fmla="val 10000"/>
          </a:avLst>
        </a:prstGeom>
        <a:noFill/>
        <a:ln w="28575" cap="rnd"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120000"/>
            </a:lnSpc>
            <a:spcBef>
              <a:spcPct val="0"/>
            </a:spcBef>
            <a:spcAft>
              <a:spcPts val="0"/>
            </a:spcAft>
          </a:pPr>
          <a:r>
            <a:rPr lang="hu-HU" sz="2400" b="0" kern="1200" dirty="0">
              <a:solidFill>
                <a:schemeClr val="bg1"/>
              </a:solidFill>
              <a:latin typeface="Arial" panose="020B0604020202020204" pitchFamily="34" charset="0"/>
              <a:cs typeface="Arial" panose="020B0604020202020204" pitchFamily="34" charset="0"/>
            </a:rPr>
            <a:t>A munkahelyen f</a:t>
          </a:r>
          <a:r>
            <a:rPr lang="hu-HU" sz="2400" kern="1200" dirty="0">
              <a:solidFill>
                <a:schemeClr val="bg1"/>
              </a:solidFill>
              <a:latin typeface="Arial" panose="020B0604020202020204" pitchFamily="34" charset="0"/>
              <a:cs typeface="Arial" panose="020B0604020202020204" pitchFamily="34" charset="0"/>
            </a:rPr>
            <a:t>olyamatosan </a:t>
          </a:r>
          <a:r>
            <a:rPr lang="hu-HU" sz="2400" b="1" kern="1200" dirty="0">
              <a:solidFill>
                <a:schemeClr val="bg1"/>
              </a:solidFill>
              <a:latin typeface="Arial" panose="020B0604020202020204" pitchFamily="34" charset="0"/>
              <a:cs typeface="Arial" panose="020B0604020202020204" pitchFamily="34" charset="0"/>
            </a:rPr>
            <a:t>új dolgokat és szabályokat kell megtanulni.</a:t>
          </a:r>
          <a:endParaRPr lang="hu-HU" sz="2400" b="0" kern="1200" dirty="0">
            <a:solidFill>
              <a:schemeClr val="bg1"/>
            </a:solidFill>
            <a:latin typeface="Arial" panose="020B0604020202020204" pitchFamily="34" charset="0"/>
            <a:cs typeface="Arial" panose="020B0604020202020204" pitchFamily="34" charset="0"/>
          </a:endParaRPr>
        </a:p>
        <a:p>
          <a:pPr lvl="0" algn="l" defTabSz="1066800">
            <a:lnSpc>
              <a:spcPct val="120000"/>
            </a:lnSpc>
            <a:spcBef>
              <a:spcPct val="0"/>
            </a:spcBef>
            <a:spcAft>
              <a:spcPts val="0"/>
            </a:spcAft>
          </a:pPr>
          <a:r>
            <a:rPr lang="hu-HU" sz="2400" kern="1200" dirty="0">
              <a:solidFill>
                <a:schemeClr val="bg1"/>
              </a:solidFill>
              <a:latin typeface="Arial" panose="020B0604020202020204" pitchFamily="34" charset="0"/>
              <a:cs typeface="Arial" panose="020B0604020202020204" pitchFamily="34" charset="0"/>
            </a:rPr>
            <a:t>A munkavezetőtől lehet tanácsot kérni.</a:t>
          </a:r>
        </a:p>
      </dsp:txBody>
      <dsp:txXfrm>
        <a:off x="2322492" y="2732428"/>
        <a:ext cx="8668962" cy="1242012"/>
      </dsp:txXfrm>
    </dsp:sp>
    <dsp:sp modelId="{674258DA-2BA4-407D-A60B-D710E5303364}">
      <dsp:nvSpPr>
        <dsp:cNvPr id="0" name=""/>
        <dsp:cNvSpPr/>
      </dsp:nvSpPr>
      <dsp:spPr>
        <a:xfrm>
          <a:off x="363155" y="2856629"/>
          <a:ext cx="1720382" cy="993610"/>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7000" t="-10000" r="22000" b="-8000"/>
          </a:stretch>
        </a:blipFill>
        <a:ln w="28575" cap="rnd"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D63DBC12-41B5-4B36-BBDD-E3AE5AB15B60}">
      <dsp:nvSpPr>
        <dsp:cNvPr id="0" name=""/>
        <dsp:cNvSpPr/>
      </dsp:nvSpPr>
      <dsp:spPr>
        <a:xfrm>
          <a:off x="0" y="4098642"/>
          <a:ext cx="10991455" cy="1242012"/>
        </a:xfrm>
        <a:prstGeom prst="roundRect">
          <a:avLst>
            <a:gd name="adj" fmla="val 10000"/>
          </a:avLst>
        </a:prstGeom>
        <a:noFill/>
        <a:ln w="28575" cap="rnd"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u-HU" sz="2400" kern="1200" dirty="0">
              <a:solidFill>
                <a:schemeClr val="bg1"/>
              </a:solidFill>
              <a:latin typeface="Arial" panose="020B0604020202020204" pitchFamily="34" charset="0"/>
              <a:cs typeface="Arial" panose="020B0604020202020204" pitchFamily="34" charset="0"/>
            </a:rPr>
            <a:t>Helyes viselkedéssel </a:t>
          </a:r>
          <a:r>
            <a:rPr lang="hu-HU" sz="2400" b="1" kern="1200" dirty="0">
              <a:solidFill>
                <a:schemeClr val="bg1"/>
              </a:solidFill>
              <a:latin typeface="Arial" panose="020B0604020202020204" pitchFamily="34" charset="0"/>
              <a:cs typeface="Arial" panose="020B0604020202020204" pitchFamily="34" charset="0"/>
            </a:rPr>
            <a:t>megvédjük az ételeket és saját testi épségünket </a:t>
          </a:r>
          <a:r>
            <a:rPr lang="hu-HU" sz="2400" kern="1200" dirty="0">
              <a:solidFill>
                <a:schemeClr val="bg1"/>
              </a:solidFill>
              <a:latin typeface="Arial" panose="020B0604020202020204" pitchFamily="34" charset="0"/>
              <a:cs typeface="Arial" panose="020B0604020202020204" pitchFamily="34" charset="0"/>
            </a:rPr>
            <a:t>munka közben. </a:t>
          </a:r>
        </a:p>
      </dsp:txBody>
      <dsp:txXfrm>
        <a:off x="2322492" y="4098642"/>
        <a:ext cx="8668962" cy="1242012"/>
      </dsp:txXfrm>
    </dsp:sp>
    <dsp:sp modelId="{4685DB2F-D866-4B1F-972C-4AF40AC36772}">
      <dsp:nvSpPr>
        <dsp:cNvPr id="0" name=""/>
        <dsp:cNvSpPr/>
      </dsp:nvSpPr>
      <dsp:spPr>
        <a:xfrm>
          <a:off x="363155" y="4222843"/>
          <a:ext cx="1720382" cy="993610"/>
        </a:xfrm>
        <a:prstGeom prst="roundRect">
          <a:avLst>
            <a:gd name="adj" fmla="val 10000"/>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6000" r="7000" b="-8000"/>
          </a:stretch>
        </a:blipFill>
        <a:ln w="28575" cap="rnd"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B6A13-934F-40BE-8972-BC8BE4BDFEC7}">
      <dsp:nvSpPr>
        <dsp:cNvPr id="0" name=""/>
        <dsp:cNvSpPr/>
      </dsp:nvSpPr>
      <dsp:spPr>
        <a:xfrm>
          <a:off x="0" y="0"/>
          <a:ext cx="10601409" cy="1349187"/>
        </a:xfrm>
        <a:prstGeom prst="roundRect">
          <a:avLst>
            <a:gd name="adj" fmla="val 10000"/>
          </a:avLst>
        </a:prstGeom>
        <a:noFill/>
        <a:ln w="28575" cap="rnd"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u-HU" sz="2400" kern="1200" dirty="0">
              <a:solidFill>
                <a:schemeClr val="bg1"/>
              </a:solidFill>
              <a:latin typeface="Arial" panose="020B0604020202020204" pitchFamily="34" charset="0"/>
              <a:cs typeface="Arial" panose="020B0604020202020204" pitchFamily="34" charset="0"/>
            </a:rPr>
            <a:t>A </a:t>
          </a:r>
          <a:r>
            <a:rPr lang="hu-HU" sz="2400" strike="noStrike" kern="1200" dirty="0">
              <a:solidFill>
                <a:schemeClr val="bg1"/>
              </a:solidFill>
              <a:latin typeface="Arial" panose="020B0604020202020204" pitchFamily="34" charset="0"/>
              <a:cs typeface="Arial" panose="020B0604020202020204" pitchFamily="34" charset="0"/>
            </a:rPr>
            <a:t>személyi </a:t>
          </a:r>
          <a:r>
            <a:rPr lang="hu-HU" sz="2400" kern="1200" dirty="0">
              <a:solidFill>
                <a:schemeClr val="bg1"/>
              </a:solidFill>
              <a:latin typeface="Arial" panose="020B0604020202020204" pitchFamily="34" charset="0"/>
              <a:cs typeface="Arial" panose="020B0604020202020204" pitchFamily="34" charset="0"/>
            </a:rPr>
            <a:t>higiénia alapja a </a:t>
          </a:r>
          <a:r>
            <a:rPr lang="hu-HU" sz="2400" b="1" kern="1200" dirty="0">
              <a:solidFill>
                <a:schemeClr val="bg1"/>
              </a:solidFill>
              <a:latin typeface="Arial" panose="020B0604020202020204" pitchFamily="34" charset="0"/>
              <a:cs typeface="Arial" panose="020B0604020202020204" pitchFamily="34" charset="0"/>
            </a:rPr>
            <a:t>kéz tisztasága</a:t>
          </a:r>
          <a:r>
            <a:rPr lang="hu-HU" sz="2400" kern="1200" dirty="0">
              <a:solidFill>
                <a:schemeClr val="bg1"/>
              </a:solidFill>
              <a:latin typeface="Arial" panose="020B0604020202020204" pitchFamily="34" charset="0"/>
              <a:cs typeface="Arial" panose="020B0604020202020204" pitchFamily="34" charset="0"/>
            </a:rPr>
            <a:t>. </a:t>
          </a:r>
        </a:p>
      </dsp:txBody>
      <dsp:txXfrm>
        <a:off x="2255200" y="0"/>
        <a:ext cx="8346209" cy="1349187"/>
      </dsp:txXfrm>
    </dsp:sp>
    <dsp:sp modelId="{71AADCC5-E560-4D6D-81BA-472EF3F0C4C7}">
      <dsp:nvSpPr>
        <dsp:cNvPr id="0" name=""/>
        <dsp:cNvSpPr/>
      </dsp:nvSpPr>
      <dsp:spPr>
        <a:xfrm>
          <a:off x="398766" y="134918"/>
          <a:ext cx="1592586" cy="1079349"/>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9000" b="-23000"/>
          </a:stretch>
        </a:blipFill>
        <a:ln w="2857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8704BB03-FB26-410E-952D-C0EA374A700A}">
      <dsp:nvSpPr>
        <dsp:cNvPr id="0" name=""/>
        <dsp:cNvSpPr/>
      </dsp:nvSpPr>
      <dsp:spPr>
        <a:xfrm>
          <a:off x="0" y="2960562"/>
          <a:ext cx="10601409" cy="1349187"/>
        </a:xfrm>
        <a:prstGeom prst="roundRect">
          <a:avLst>
            <a:gd name="adj" fmla="val 10000"/>
          </a:avLst>
        </a:prstGeom>
        <a:noFill/>
        <a:ln w="28575" cap="rnd"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u-HU" sz="2400" kern="1200" dirty="0">
              <a:solidFill>
                <a:schemeClr val="bg1"/>
              </a:solidFill>
              <a:latin typeface="Arial" panose="020B0604020202020204" pitchFamily="34" charset="0"/>
              <a:cs typeface="Arial" panose="020B0604020202020204" pitchFamily="34" charset="0"/>
            </a:rPr>
            <a:t>Kötelező a </a:t>
          </a:r>
          <a:r>
            <a:rPr lang="hu-HU" sz="2400" b="1" kern="1200" dirty="0">
              <a:solidFill>
                <a:schemeClr val="bg1"/>
              </a:solidFill>
              <a:latin typeface="Arial" panose="020B0604020202020204" pitchFamily="34" charset="0"/>
              <a:cs typeface="Arial" panose="020B0604020202020204" pitchFamily="34" charset="0"/>
            </a:rPr>
            <a:t>gyakori és alapos kézmosás</a:t>
          </a:r>
          <a:r>
            <a:rPr lang="hu-HU" sz="2400" kern="1200" dirty="0">
              <a:solidFill>
                <a:schemeClr val="bg1"/>
              </a:solidFill>
              <a:latin typeface="Arial" panose="020B0604020202020204" pitchFamily="34" charset="0"/>
              <a:cs typeface="Arial" panose="020B0604020202020204" pitchFamily="34" charset="0"/>
            </a:rPr>
            <a:t>.</a:t>
          </a:r>
        </a:p>
        <a:p>
          <a:pPr lvl="0" algn="l" defTabSz="1066800">
            <a:lnSpc>
              <a:spcPct val="90000"/>
            </a:lnSpc>
            <a:spcBef>
              <a:spcPct val="0"/>
            </a:spcBef>
            <a:spcAft>
              <a:spcPct val="35000"/>
            </a:spcAft>
          </a:pPr>
          <a:r>
            <a:rPr lang="hu-HU" sz="2400" kern="1200" dirty="0">
              <a:solidFill>
                <a:schemeClr val="bg1"/>
              </a:solidFill>
              <a:latin typeface="Arial" panose="020B0604020202020204" pitchFamily="34" charset="0"/>
              <a:cs typeface="Arial" panose="020B0604020202020204" pitchFamily="34" charset="0"/>
            </a:rPr>
            <a:t>Ha tiszta kézzel dolgozunk, nem kerül szennyeződés az ételre. </a:t>
          </a:r>
        </a:p>
      </dsp:txBody>
      <dsp:txXfrm>
        <a:off x="2255200" y="2960562"/>
        <a:ext cx="8346209" cy="1349187"/>
      </dsp:txXfrm>
    </dsp:sp>
    <dsp:sp modelId="{CD1883EF-0FCE-4A16-BE61-3072A63D18D5}">
      <dsp:nvSpPr>
        <dsp:cNvPr id="0" name=""/>
        <dsp:cNvSpPr/>
      </dsp:nvSpPr>
      <dsp:spPr>
        <a:xfrm>
          <a:off x="381995" y="3095489"/>
          <a:ext cx="1592586" cy="1079349"/>
        </a:xfrm>
        <a:prstGeom prst="roundRect">
          <a:avLst>
            <a:gd name="adj" fmla="val 10000"/>
          </a:avLst>
        </a:prstGeom>
        <a:blipFill dpi="0" rotWithShape="1">
          <a:blip xmlns:r="http://schemas.openxmlformats.org/officeDocument/2006/relationships" r:embed="rId2"/>
          <a:srcRect/>
          <a:stretch>
            <a:fillRect t="16000" b="-52000"/>
          </a:stretch>
        </a:blipFill>
        <a:ln w="2857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9D55677-0DEA-4170-AA74-FF96FAAC4F9F}">
      <dsp:nvSpPr>
        <dsp:cNvPr id="0" name=""/>
        <dsp:cNvSpPr/>
      </dsp:nvSpPr>
      <dsp:spPr>
        <a:xfrm>
          <a:off x="0" y="1441417"/>
          <a:ext cx="10601409" cy="1349187"/>
        </a:xfrm>
        <a:prstGeom prst="roundRect">
          <a:avLst>
            <a:gd name="adj" fmla="val 10000"/>
          </a:avLst>
        </a:prstGeom>
        <a:noFill/>
        <a:ln w="28575" cap="rnd"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u-HU" sz="2400" kern="1200" dirty="0">
              <a:solidFill>
                <a:schemeClr val="bg1"/>
              </a:solidFill>
              <a:latin typeface="Arial" panose="020B0604020202020204" pitchFamily="34" charset="0"/>
              <a:cs typeface="Arial" panose="020B0604020202020204" pitchFamily="34" charset="0"/>
            </a:rPr>
            <a:t>A konyhai dolgozók kézzel érnek az ételekhez. </a:t>
          </a:r>
        </a:p>
        <a:p>
          <a:pPr lvl="0" algn="l" defTabSz="1066800">
            <a:lnSpc>
              <a:spcPct val="90000"/>
            </a:lnSpc>
            <a:spcBef>
              <a:spcPct val="0"/>
            </a:spcBef>
            <a:spcAft>
              <a:spcPct val="35000"/>
            </a:spcAft>
          </a:pPr>
          <a:r>
            <a:rPr lang="hu-HU" sz="2400" kern="1200" dirty="0">
              <a:solidFill>
                <a:schemeClr val="bg1"/>
              </a:solidFill>
              <a:latin typeface="Arial" panose="020B0604020202020204" pitchFamily="34" charset="0"/>
              <a:cs typeface="Arial" panose="020B0604020202020204" pitchFamily="34" charset="0"/>
            </a:rPr>
            <a:t>A kézről </a:t>
          </a:r>
          <a:r>
            <a:rPr lang="hu-HU" sz="2400" b="1" kern="1200" dirty="0">
              <a:solidFill>
                <a:schemeClr val="bg1"/>
              </a:solidFill>
              <a:latin typeface="Arial" panose="020B0604020202020204" pitchFamily="34" charset="0"/>
              <a:cs typeface="Arial" panose="020B0604020202020204" pitchFamily="34" charset="0"/>
            </a:rPr>
            <a:t>szennyeződések kerülhetnek az ételbe</a:t>
          </a:r>
          <a:r>
            <a:rPr lang="hu-HU" sz="2400" b="0" kern="1200" dirty="0">
              <a:solidFill>
                <a:schemeClr val="bg1"/>
              </a:solidFill>
              <a:latin typeface="Arial" panose="020B0604020202020204" pitchFamily="34" charset="0"/>
              <a:cs typeface="Arial" panose="020B0604020202020204" pitchFamily="34" charset="0"/>
            </a:rPr>
            <a:t>.</a:t>
          </a:r>
        </a:p>
      </dsp:txBody>
      <dsp:txXfrm>
        <a:off x="2255200" y="1441417"/>
        <a:ext cx="8346209" cy="1349187"/>
      </dsp:txXfrm>
    </dsp:sp>
    <dsp:sp modelId="{08D4F49A-4741-404D-98E2-31DE79544226}">
      <dsp:nvSpPr>
        <dsp:cNvPr id="0" name=""/>
        <dsp:cNvSpPr/>
      </dsp:nvSpPr>
      <dsp:spPr>
        <a:xfrm>
          <a:off x="373598" y="1519141"/>
          <a:ext cx="1592586" cy="1079349"/>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7000" b="-16000"/>
          </a:stretch>
        </a:blipFill>
        <a:ln w="2857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702E8D60-3103-44A1-AAD7-FB622CD4D350}">
      <dsp:nvSpPr>
        <dsp:cNvPr id="0" name=""/>
        <dsp:cNvSpPr/>
      </dsp:nvSpPr>
      <dsp:spPr>
        <a:xfrm>
          <a:off x="0" y="4452318"/>
          <a:ext cx="10601409" cy="1349187"/>
        </a:xfrm>
        <a:prstGeom prst="roundRect">
          <a:avLst>
            <a:gd name="adj" fmla="val 10000"/>
          </a:avLst>
        </a:prstGeom>
        <a:noFill/>
        <a:ln w="28575" cap="rnd"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u-HU" sz="2400" kern="1200" dirty="0">
              <a:solidFill>
                <a:schemeClr val="bg1"/>
              </a:solidFill>
              <a:latin typeface="Arial" panose="020B0604020202020204" pitchFamily="34" charset="0"/>
              <a:cs typeface="Arial" panose="020B0604020202020204" pitchFamily="34" charset="0"/>
            </a:rPr>
            <a:t>A </a:t>
          </a:r>
          <a:r>
            <a:rPr lang="hu-HU" sz="2400" b="0" i="0" kern="1200" dirty="0">
              <a:solidFill>
                <a:schemeClr val="bg1"/>
              </a:solidFill>
              <a:latin typeface="Arial" panose="020B0604020202020204" pitchFamily="34" charset="0"/>
              <a:cs typeface="Arial" panose="020B0604020202020204" pitchFamily="34" charset="0"/>
            </a:rPr>
            <a:t>helyes </a:t>
          </a:r>
          <a:r>
            <a:rPr lang="hu-HU" sz="2400" b="1" i="0" kern="1200" dirty="0">
              <a:solidFill>
                <a:schemeClr val="bg1"/>
              </a:solidFill>
              <a:latin typeface="Arial" panose="020B0604020202020204" pitchFamily="34" charset="0"/>
              <a:cs typeface="Arial" panose="020B0604020202020204" pitchFamily="34" charset="0"/>
            </a:rPr>
            <a:t>kézmosás szabályai</a:t>
          </a:r>
          <a:r>
            <a:rPr lang="hu-HU" sz="2400" b="0" i="0" kern="1200" dirty="0">
              <a:solidFill>
                <a:schemeClr val="bg1"/>
              </a:solidFill>
              <a:latin typeface="Arial" panose="020B0604020202020204" pitchFamily="34" charset="0"/>
              <a:cs typeface="Arial" panose="020B0604020202020204" pitchFamily="34" charset="0"/>
            </a:rPr>
            <a:t>t </a:t>
          </a:r>
          <a:r>
            <a:rPr lang="hu-HU" sz="2400" b="0" kern="1200" dirty="0">
              <a:solidFill>
                <a:schemeClr val="bg1"/>
              </a:solidFill>
              <a:latin typeface="Arial" panose="020B0604020202020204" pitchFamily="34" charset="0"/>
              <a:cs typeface="Arial" panose="020B0604020202020204" pitchFamily="34" charset="0"/>
            </a:rPr>
            <a:t>ismerni kell </a:t>
          </a:r>
          <a:br>
            <a:rPr lang="hu-HU" sz="2400" b="0" kern="1200" dirty="0">
              <a:solidFill>
                <a:schemeClr val="bg1"/>
              </a:solidFill>
              <a:latin typeface="Arial" panose="020B0604020202020204" pitchFamily="34" charset="0"/>
              <a:cs typeface="Arial" panose="020B0604020202020204" pitchFamily="34" charset="0"/>
            </a:rPr>
          </a:br>
          <a:r>
            <a:rPr lang="hu-HU" sz="2400" b="0" kern="1200" dirty="0">
              <a:solidFill>
                <a:schemeClr val="bg1"/>
              </a:solidFill>
              <a:latin typeface="Arial" panose="020B0604020202020204" pitchFamily="34" charset="0"/>
              <a:cs typeface="Arial" panose="020B0604020202020204" pitchFamily="34" charset="0"/>
            </a:rPr>
            <a:t>és be kell tartani!</a:t>
          </a:r>
        </a:p>
      </dsp:txBody>
      <dsp:txXfrm>
        <a:off x="2255200" y="4452318"/>
        <a:ext cx="8346209" cy="1349187"/>
      </dsp:txXfrm>
    </dsp:sp>
    <dsp:sp modelId="{8357069E-B867-42DF-9B0F-0F9F55949B2C}">
      <dsp:nvSpPr>
        <dsp:cNvPr id="0" name=""/>
        <dsp:cNvSpPr/>
      </dsp:nvSpPr>
      <dsp:spPr>
        <a:xfrm>
          <a:off x="398766" y="4587237"/>
          <a:ext cx="1592586" cy="1079349"/>
        </a:xfrm>
        <a:prstGeom prst="roundRect">
          <a:avLst>
            <a:gd name="adj" fmla="val 10000"/>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t="-26000" b="-29000"/>
          </a:stretch>
        </a:blipFill>
        <a:ln w="2857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2972F-3CE1-4096-AFD8-692A98D4AFE2}">
      <dsp:nvSpPr>
        <dsp:cNvPr id="0" name=""/>
        <dsp:cNvSpPr/>
      </dsp:nvSpPr>
      <dsp:spPr>
        <a:xfrm>
          <a:off x="-7095339" y="-1072733"/>
          <a:ext cx="8350891" cy="8350891"/>
        </a:xfrm>
        <a:prstGeom prst="blockArc">
          <a:avLst>
            <a:gd name="adj1" fmla="val 18900000"/>
            <a:gd name="adj2" fmla="val 2700000"/>
            <a:gd name="adj3" fmla="val 259"/>
          </a:avLst>
        </a:pr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3945E4-1EFA-43DC-9C4E-2FE9C4AD6317}">
      <dsp:nvSpPr>
        <dsp:cNvPr id="0" name=""/>
        <dsp:cNvSpPr/>
      </dsp:nvSpPr>
      <dsp:spPr>
        <a:xfrm>
          <a:off x="619605" y="477073"/>
          <a:ext cx="9134176" cy="954642"/>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57748" tIns="60960" rIns="60960" bIns="60960" numCol="1" spcCol="1270" anchor="ctr" anchorCtr="0">
          <a:noAutofit/>
        </a:bodyPr>
        <a:lstStyle/>
        <a:p>
          <a:pPr lvl="0" algn="l" defTabSz="1066800">
            <a:lnSpc>
              <a:spcPct val="90000"/>
            </a:lnSpc>
            <a:spcBef>
              <a:spcPct val="0"/>
            </a:spcBef>
            <a:spcAft>
              <a:spcPct val="35000"/>
            </a:spcAft>
          </a:pPr>
          <a:r>
            <a:rPr lang="hu-HU" sz="2400" b="1" kern="1200" dirty="0">
              <a:solidFill>
                <a:schemeClr val="bg1"/>
              </a:solidFill>
              <a:latin typeface="Arial" panose="020B0604020202020204" pitchFamily="34" charset="0"/>
              <a:cs typeface="Arial" panose="020B0604020202020204" pitchFamily="34" charset="0"/>
            </a:rPr>
            <a:t>Kezet kell mosni </a:t>
          </a:r>
          <a:r>
            <a:rPr lang="hu-HU" sz="2400" kern="1200" dirty="0">
              <a:solidFill>
                <a:schemeClr val="bg1"/>
              </a:solidFill>
              <a:latin typeface="Arial" panose="020B0604020202020204" pitchFamily="34" charset="0"/>
              <a:cs typeface="Arial" panose="020B0604020202020204" pitchFamily="34" charset="0"/>
            </a:rPr>
            <a:t>a munka megkezdése előtt, két feladat között, WC használat és orrfújás vagy tüsszentés után.</a:t>
          </a:r>
        </a:p>
      </dsp:txBody>
      <dsp:txXfrm>
        <a:off x="619605" y="477073"/>
        <a:ext cx="9134176" cy="954642"/>
      </dsp:txXfrm>
    </dsp:sp>
    <dsp:sp modelId="{F87BBF9D-2BC4-46A2-9114-9086F2556153}">
      <dsp:nvSpPr>
        <dsp:cNvPr id="0" name=""/>
        <dsp:cNvSpPr/>
      </dsp:nvSpPr>
      <dsp:spPr>
        <a:xfrm>
          <a:off x="22953" y="357742"/>
          <a:ext cx="1193303" cy="119330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9525" cap="rnd"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7C88A37-CF2C-44F8-B364-B0DC49BC4036}">
      <dsp:nvSpPr>
        <dsp:cNvPr id="0" name=""/>
        <dsp:cNvSpPr/>
      </dsp:nvSpPr>
      <dsp:spPr>
        <a:xfrm>
          <a:off x="1166924" y="1909285"/>
          <a:ext cx="8586857" cy="954642"/>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57748" tIns="60960" rIns="60960" bIns="60960" numCol="1" spcCol="1270" anchor="ctr" anchorCtr="0">
          <a:noAutofit/>
        </a:bodyPr>
        <a:lstStyle/>
        <a:p>
          <a:pPr lvl="0" algn="l" defTabSz="1066800">
            <a:lnSpc>
              <a:spcPct val="90000"/>
            </a:lnSpc>
            <a:spcBef>
              <a:spcPct val="0"/>
            </a:spcBef>
            <a:spcAft>
              <a:spcPct val="35000"/>
            </a:spcAft>
          </a:pPr>
          <a:r>
            <a:rPr lang="hu-HU" sz="2400" kern="1200" dirty="0">
              <a:solidFill>
                <a:schemeClr val="bg1"/>
              </a:solidFill>
              <a:latin typeface="Arial" panose="020B0604020202020204" pitchFamily="34" charset="0"/>
              <a:cs typeface="Arial" panose="020B0604020202020204" pitchFamily="34" charset="0"/>
            </a:rPr>
            <a:t>A munkában </a:t>
          </a:r>
          <a:r>
            <a:rPr lang="hu-HU" sz="2400" b="1" kern="1200" dirty="0">
              <a:solidFill>
                <a:schemeClr val="bg1"/>
              </a:solidFill>
              <a:latin typeface="Arial" panose="020B0604020202020204" pitchFamily="34" charset="0"/>
              <a:cs typeface="Arial" panose="020B0604020202020204" pitchFamily="34" charset="0"/>
            </a:rPr>
            <a:t>tilos gyűrűt</a:t>
          </a:r>
          <a:r>
            <a:rPr lang="hu-HU" sz="2400" b="0" kern="1200" dirty="0">
              <a:solidFill>
                <a:schemeClr val="bg1"/>
              </a:solidFill>
              <a:latin typeface="Arial" panose="020B0604020202020204" pitchFamily="34" charset="0"/>
              <a:cs typeface="Arial" panose="020B0604020202020204" pitchFamily="34" charset="0"/>
            </a:rPr>
            <a:t> vagy </a:t>
          </a:r>
          <a:r>
            <a:rPr lang="hu-HU" sz="2400" b="1" kern="1200" dirty="0">
              <a:solidFill>
                <a:schemeClr val="bg1"/>
              </a:solidFill>
              <a:latin typeface="Arial" panose="020B0604020202020204" pitchFamily="34" charset="0"/>
              <a:cs typeface="Arial" panose="020B0604020202020204" pitchFamily="34" charset="0"/>
            </a:rPr>
            <a:t>műkörmöt  viselni</a:t>
          </a:r>
          <a:r>
            <a:rPr lang="hu-HU" sz="2400" kern="1200" dirty="0">
              <a:solidFill>
                <a:schemeClr val="bg1"/>
              </a:solidFill>
              <a:latin typeface="Arial" panose="020B0604020202020204" pitchFamily="34" charset="0"/>
              <a:cs typeface="Arial" panose="020B0604020202020204" pitchFamily="34" charset="0"/>
            </a:rPr>
            <a:t>.</a:t>
          </a:r>
        </a:p>
      </dsp:txBody>
      <dsp:txXfrm>
        <a:off x="1166924" y="1909285"/>
        <a:ext cx="8586857" cy="954642"/>
      </dsp:txXfrm>
    </dsp:sp>
    <dsp:sp modelId="{2DE64EA2-93F0-4516-8C64-D0B100147DE8}">
      <dsp:nvSpPr>
        <dsp:cNvPr id="0" name=""/>
        <dsp:cNvSpPr/>
      </dsp:nvSpPr>
      <dsp:spPr>
        <a:xfrm>
          <a:off x="570272" y="1789954"/>
          <a:ext cx="1193303" cy="1193303"/>
        </a:xfrm>
        <a:prstGeom prst="ellipse">
          <a:avLst/>
        </a:prstGeom>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a:ln w="9525" cap="rnd"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42AF680-6A74-401D-8779-695BB8FF9157}">
      <dsp:nvSpPr>
        <dsp:cNvPr id="0" name=""/>
        <dsp:cNvSpPr/>
      </dsp:nvSpPr>
      <dsp:spPr>
        <a:xfrm>
          <a:off x="1166924" y="3341497"/>
          <a:ext cx="8586857" cy="954642"/>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57748" tIns="60960" rIns="60960" bIns="60960" numCol="1" spcCol="1270" anchor="ctr" anchorCtr="0">
          <a:noAutofit/>
        </a:bodyPr>
        <a:lstStyle/>
        <a:p>
          <a:pPr lvl="0" algn="l" defTabSz="1066800">
            <a:lnSpc>
              <a:spcPct val="90000"/>
            </a:lnSpc>
            <a:spcBef>
              <a:spcPct val="0"/>
            </a:spcBef>
            <a:spcAft>
              <a:spcPct val="35000"/>
            </a:spcAft>
          </a:pPr>
          <a:r>
            <a:rPr lang="hu-HU" sz="2400" b="1" kern="1200" dirty="0">
              <a:solidFill>
                <a:schemeClr val="bg1"/>
              </a:solidFill>
              <a:latin typeface="Arial" panose="020B0604020202020204" pitchFamily="34" charset="0"/>
              <a:cs typeface="Arial" panose="020B0604020202020204" pitchFamily="34" charset="0"/>
            </a:rPr>
            <a:t>A fertőtlenítő szappant </a:t>
          </a:r>
          <a:r>
            <a:rPr lang="hu-HU" sz="2400" kern="1200" dirty="0">
              <a:solidFill>
                <a:schemeClr val="bg1"/>
              </a:solidFill>
              <a:latin typeface="Arial" panose="020B0604020202020204" pitchFamily="34" charset="0"/>
              <a:cs typeface="Arial" panose="020B0604020202020204" pitchFamily="34" charset="0"/>
            </a:rPr>
            <a:t>a munkahely biztosítja.</a:t>
          </a:r>
        </a:p>
        <a:p>
          <a:pPr lvl="0" algn="l" defTabSz="1066800">
            <a:lnSpc>
              <a:spcPct val="90000"/>
            </a:lnSpc>
            <a:spcBef>
              <a:spcPct val="0"/>
            </a:spcBef>
            <a:spcAft>
              <a:spcPct val="35000"/>
            </a:spcAft>
          </a:pPr>
          <a:r>
            <a:rPr lang="hu-HU" sz="2400" b="1" kern="1200" dirty="0">
              <a:solidFill>
                <a:schemeClr val="bg1"/>
              </a:solidFill>
              <a:latin typeface="Arial" panose="020B0604020202020204" pitchFamily="34" charset="0"/>
              <a:cs typeface="Arial" panose="020B0604020202020204" pitchFamily="34" charset="0"/>
            </a:rPr>
            <a:t>Előírt mennyiségben kell használni</a:t>
          </a:r>
          <a:r>
            <a:rPr lang="hu-HU" sz="2400" kern="1200" dirty="0">
              <a:solidFill>
                <a:schemeClr val="bg1"/>
              </a:solidFill>
              <a:latin typeface="Arial" panose="020B0604020202020204" pitchFamily="34" charset="0"/>
              <a:cs typeface="Arial" panose="020B0604020202020204" pitchFamily="34" charset="0"/>
            </a:rPr>
            <a:t>.</a:t>
          </a:r>
        </a:p>
      </dsp:txBody>
      <dsp:txXfrm>
        <a:off x="1166924" y="3341497"/>
        <a:ext cx="8586857" cy="954642"/>
      </dsp:txXfrm>
    </dsp:sp>
    <dsp:sp modelId="{B61978CF-A2AF-403E-BDB6-B14748A53BC7}">
      <dsp:nvSpPr>
        <dsp:cNvPr id="0" name=""/>
        <dsp:cNvSpPr/>
      </dsp:nvSpPr>
      <dsp:spPr>
        <a:xfrm>
          <a:off x="570272" y="3222166"/>
          <a:ext cx="1193303" cy="1193303"/>
        </a:xfrm>
        <a:prstGeom prst="ellipse">
          <a:avLst/>
        </a:prstGeom>
        <a:gradFill rotWithShape="0">
          <a:gsLst>
            <a:gs pos="0">
              <a:schemeClr val="lt1">
                <a:hueOff val="0"/>
                <a:satOff val="0"/>
                <a:lumOff val="0"/>
                <a:alphaOff val="0"/>
                <a:tint val="64000"/>
                <a:lumMod val="118000"/>
              </a:schemeClr>
            </a:gs>
            <a:gs pos="100000">
              <a:schemeClr val="lt1">
                <a:hueOff val="0"/>
                <a:satOff val="0"/>
                <a:lumOff val="0"/>
                <a:alphaOff val="0"/>
                <a:tint val="92000"/>
                <a:alpha val="100000"/>
                <a:lumMod val="110000"/>
              </a:schemeClr>
            </a:gs>
          </a:gsLst>
          <a:lin ang="5400000" scaled="0"/>
        </a:gradFill>
        <a:ln w="9525" cap="rnd"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E620FF5-86F9-4DB6-9C90-70C581F1649B}">
      <dsp:nvSpPr>
        <dsp:cNvPr id="0" name=""/>
        <dsp:cNvSpPr/>
      </dsp:nvSpPr>
      <dsp:spPr>
        <a:xfrm>
          <a:off x="463137" y="4807279"/>
          <a:ext cx="9447112" cy="887502"/>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57748" tIns="60960" rIns="60960" bIns="60960" numCol="1" spcCol="1270" anchor="ctr" anchorCtr="0">
          <a:noAutofit/>
        </a:bodyPr>
        <a:lstStyle/>
        <a:p>
          <a:pPr lvl="0" algn="l" defTabSz="1066800">
            <a:lnSpc>
              <a:spcPct val="90000"/>
            </a:lnSpc>
            <a:spcBef>
              <a:spcPct val="0"/>
            </a:spcBef>
            <a:spcAft>
              <a:spcPct val="35000"/>
            </a:spcAft>
          </a:pPr>
          <a:r>
            <a:rPr lang="hu-HU" sz="2400" kern="1200" dirty="0">
              <a:solidFill>
                <a:schemeClr val="bg1"/>
              </a:solidFill>
              <a:latin typeface="Arial" panose="020B0604020202020204" pitchFamily="34" charset="0"/>
              <a:cs typeface="Arial" panose="020B0604020202020204" pitchFamily="34" charset="0"/>
            </a:rPr>
            <a:t>Kézmosás után </a:t>
          </a:r>
          <a:r>
            <a:rPr lang="hu-HU" sz="2400" b="1" kern="1200" dirty="0">
              <a:solidFill>
                <a:schemeClr val="bg1"/>
              </a:solidFill>
              <a:latin typeface="Arial" panose="020B0604020202020204" pitchFamily="34" charset="0"/>
              <a:cs typeface="Arial" panose="020B0604020202020204" pitchFamily="34" charset="0"/>
            </a:rPr>
            <a:t>meg kell tisztítani a csapot is</a:t>
          </a:r>
          <a:r>
            <a:rPr lang="hu-HU" sz="2400" b="0" kern="1200" dirty="0">
              <a:solidFill>
                <a:schemeClr val="bg1"/>
              </a:solidFill>
              <a:latin typeface="Arial" panose="020B0604020202020204" pitchFamily="34" charset="0"/>
              <a:cs typeface="Arial" panose="020B0604020202020204" pitchFamily="34" charset="0"/>
            </a:rPr>
            <a:t>.</a:t>
          </a:r>
        </a:p>
        <a:p>
          <a:pPr lvl="0" algn="l" defTabSz="1066800">
            <a:lnSpc>
              <a:spcPct val="90000"/>
            </a:lnSpc>
            <a:spcBef>
              <a:spcPct val="0"/>
            </a:spcBef>
            <a:spcAft>
              <a:spcPct val="35000"/>
            </a:spcAft>
          </a:pPr>
          <a:r>
            <a:rPr lang="hu-HU" sz="2400" b="0" kern="1200" dirty="0">
              <a:solidFill>
                <a:schemeClr val="bg1"/>
              </a:solidFill>
              <a:latin typeface="Arial" panose="020B0604020202020204" pitchFamily="34" charset="0"/>
              <a:cs typeface="Arial" panose="020B0604020202020204" pitchFamily="34" charset="0"/>
            </a:rPr>
            <a:t>Így megóvunk másokat</a:t>
          </a:r>
          <a:r>
            <a:rPr lang="hu-HU" sz="2400" kern="1200" dirty="0">
              <a:solidFill>
                <a:schemeClr val="bg1"/>
              </a:solidFill>
              <a:latin typeface="Arial" panose="020B0604020202020204" pitchFamily="34" charset="0"/>
              <a:cs typeface="Arial" panose="020B0604020202020204" pitchFamily="34" charset="0"/>
            </a:rPr>
            <a:t> attól, hogy a csaptól megfertőződjenek.</a:t>
          </a:r>
        </a:p>
      </dsp:txBody>
      <dsp:txXfrm>
        <a:off x="463137" y="4807279"/>
        <a:ext cx="9447112" cy="887502"/>
      </dsp:txXfrm>
    </dsp:sp>
    <dsp:sp modelId="{F6990519-63C1-4C22-A3EB-FE3781393BD9}">
      <dsp:nvSpPr>
        <dsp:cNvPr id="0" name=""/>
        <dsp:cNvSpPr/>
      </dsp:nvSpPr>
      <dsp:spPr>
        <a:xfrm>
          <a:off x="22953" y="4654379"/>
          <a:ext cx="1193303" cy="1193303"/>
        </a:xfrm>
        <a:prstGeom prst="ellipse">
          <a:avLst/>
        </a:prstGeom>
        <a:gradFill rotWithShape="0">
          <a:gsLst>
            <a:gs pos="0">
              <a:schemeClr val="lt1">
                <a:hueOff val="0"/>
                <a:satOff val="0"/>
                <a:lumOff val="0"/>
                <a:alphaOff val="0"/>
                <a:tint val="64000"/>
                <a:lumMod val="118000"/>
              </a:schemeClr>
            </a:gs>
            <a:gs pos="100000">
              <a:schemeClr val="lt1">
                <a:hueOff val="0"/>
                <a:satOff val="0"/>
                <a:lumOff val="0"/>
                <a:alphaOff val="0"/>
                <a:tint val="92000"/>
                <a:alpha val="100000"/>
                <a:lumMod val="110000"/>
              </a:schemeClr>
            </a:gs>
          </a:gsLst>
          <a:lin ang="5400000" scaled="0"/>
        </a:gradFill>
        <a:ln w="9525" cap="rnd"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F2067-45B1-44E7-BFB0-3821A4ABC5EF}">
      <dsp:nvSpPr>
        <dsp:cNvPr id="0" name=""/>
        <dsp:cNvSpPr/>
      </dsp:nvSpPr>
      <dsp:spPr>
        <a:xfrm rot="10800000">
          <a:off x="1450921" y="3013"/>
          <a:ext cx="8783414" cy="1129223"/>
        </a:xfrm>
        <a:prstGeom prst="homePlate">
          <a:avLst/>
        </a:prstGeom>
        <a:noFill/>
        <a:ln w="28575" cap="rnd"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7956" tIns="91440" rIns="170688" bIns="91440" numCol="1" spcCol="1270" anchor="ctr" anchorCtr="0">
          <a:noAutofit/>
        </a:bodyPr>
        <a:lstStyle/>
        <a:p>
          <a:pPr lvl="0" algn="l" defTabSz="1066800">
            <a:lnSpc>
              <a:spcPct val="120000"/>
            </a:lnSpc>
            <a:spcBef>
              <a:spcPct val="0"/>
            </a:spcBef>
            <a:spcAft>
              <a:spcPct val="35000"/>
            </a:spcAft>
          </a:pPr>
          <a:r>
            <a:rPr lang="hu-HU" sz="2400" kern="1200" dirty="0">
              <a:solidFill>
                <a:schemeClr val="bg1"/>
              </a:solidFill>
              <a:latin typeface="Arial" panose="020B0604020202020204" pitchFamily="34" charset="0"/>
              <a:cs typeface="Arial" panose="020B0604020202020204" pitchFamily="34" charset="0"/>
            </a:rPr>
            <a:t>Zuhanyzás vagy fürdés során </a:t>
          </a:r>
          <a:r>
            <a:rPr lang="hu-HU" sz="2400" b="1" kern="1200" dirty="0">
              <a:solidFill>
                <a:schemeClr val="bg1"/>
              </a:solidFill>
              <a:latin typeface="Arial" panose="020B0604020202020204" pitchFamily="34" charset="0"/>
              <a:cs typeface="Arial" panose="020B0604020202020204" pitchFamily="34" charset="0"/>
            </a:rPr>
            <a:t>a test minden részét alaposan meg kell mosni.</a:t>
          </a:r>
        </a:p>
      </dsp:txBody>
      <dsp:txXfrm rot="10800000">
        <a:off x="1733227" y="3013"/>
        <a:ext cx="8501108" cy="1129223"/>
      </dsp:txXfrm>
    </dsp:sp>
    <dsp:sp modelId="{1F3EBBB9-23EE-49AA-9CA8-617B3618EE34}">
      <dsp:nvSpPr>
        <dsp:cNvPr id="0" name=""/>
        <dsp:cNvSpPr/>
      </dsp:nvSpPr>
      <dsp:spPr>
        <a:xfrm>
          <a:off x="249524" y="11403"/>
          <a:ext cx="1129223" cy="1129223"/>
        </a:xfrm>
        <a:prstGeom prst="ellipse">
          <a:avLst/>
        </a:prstGeom>
        <a:blipFill rotWithShape="1">
          <a:blip xmlns:r="http://schemas.openxmlformats.org/officeDocument/2006/relationships" r:embed="rId1"/>
          <a:stretch>
            <a:fillRect/>
          </a:stretch>
        </a:blipFill>
        <a:ln w="2857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EA28B409-FE6A-4AEA-8CC4-EFD20FE7F6DB}">
      <dsp:nvSpPr>
        <dsp:cNvPr id="0" name=""/>
        <dsp:cNvSpPr/>
      </dsp:nvSpPr>
      <dsp:spPr>
        <a:xfrm rot="10800000">
          <a:off x="1422905" y="1418989"/>
          <a:ext cx="10218634" cy="1129223"/>
        </a:xfrm>
        <a:prstGeom prst="homePlate">
          <a:avLst/>
        </a:prstGeom>
        <a:noFill/>
        <a:ln w="28575" cap="rnd"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7956" tIns="91440" rIns="170688" bIns="91440" numCol="1" spcCol="1270" anchor="ctr" anchorCtr="0">
          <a:noAutofit/>
        </a:bodyPr>
        <a:lstStyle/>
        <a:p>
          <a:pPr lvl="0" algn="l" defTabSz="1066800">
            <a:lnSpc>
              <a:spcPct val="120000"/>
            </a:lnSpc>
            <a:spcBef>
              <a:spcPct val="0"/>
            </a:spcBef>
            <a:spcAft>
              <a:spcPts val="0"/>
            </a:spcAft>
          </a:pPr>
          <a:r>
            <a:rPr lang="hu-HU" sz="2400" b="1" kern="1200" dirty="0">
              <a:solidFill>
                <a:schemeClr val="bg1"/>
              </a:solidFill>
              <a:latin typeface="Arial" panose="020B0604020202020204" pitchFamily="34" charset="0"/>
              <a:cs typeface="Arial" panose="020B0604020202020204" pitchFamily="34" charset="0"/>
            </a:rPr>
            <a:t>Rendszeresen hajat kell mosni. </a:t>
          </a:r>
          <a:r>
            <a:rPr lang="hu-HU" sz="2400" kern="1200" dirty="0">
              <a:solidFill>
                <a:schemeClr val="bg1"/>
              </a:solidFill>
              <a:latin typeface="Arial" panose="020B0604020202020204" pitchFamily="34" charset="0"/>
              <a:cs typeface="Arial" panose="020B0604020202020204" pitchFamily="34" charset="0"/>
            </a:rPr>
            <a:t/>
          </a:r>
          <a:br>
            <a:rPr lang="hu-HU" sz="2400" kern="1200" dirty="0">
              <a:solidFill>
                <a:schemeClr val="bg1"/>
              </a:solidFill>
              <a:latin typeface="Arial" panose="020B0604020202020204" pitchFamily="34" charset="0"/>
              <a:cs typeface="Arial" panose="020B0604020202020204" pitchFamily="34" charset="0"/>
            </a:rPr>
          </a:br>
          <a:r>
            <a:rPr lang="hu-HU" sz="2400" kern="1200" dirty="0">
              <a:solidFill>
                <a:schemeClr val="bg1"/>
              </a:solidFill>
              <a:latin typeface="Arial" panose="020B0604020202020204" pitchFamily="34" charset="0"/>
              <a:cs typeface="Arial" panose="020B0604020202020204" pitchFamily="34" charset="0"/>
            </a:rPr>
            <a:t>Az egészséges, összefogott haj nem hullik bele az ételbe.</a:t>
          </a:r>
        </a:p>
        <a:p>
          <a:pPr lvl="0" algn="l" defTabSz="1066800">
            <a:lnSpc>
              <a:spcPct val="120000"/>
            </a:lnSpc>
            <a:spcBef>
              <a:spcPct val="0"/>
            </a:spcBef>
            <a:spcAft>
              <a:spcPts val="0"/>
            </a:spcAft>
          </a:pPr>
          <a:r>
            <a:rPr lang="hu-HU" sz="2400" kern="1200" dirty="0">
              <a:solidFill>
                <a:schemeClr val="bg1"/>
              </a:solidFill>
              <a:latin typeface="Arial" panose="020B0604020202020204" pitchFamily="34" charset="0"/>
              <a:cs typeface="Arial" panose="020B0604020202020204" pitchFamily="34" charset="0"/>
            </a:rPr>
            <a:t>Az egészséges fejbőr nem korpás. Így nem kerül korpa az ételbe.</a:t>
          </a:r>
        </a:p>
      </dsp:txBody>
      <dsp:txXfrm rot="10800000">
        <a:off x="1705211" y="1418989"/>
        <a:ext cx="9936328" cy="1129223"/>
      </dsp:txXfrm>
    </dsp:sp>
    <dsp:sp modelId="{8352EBEE-8099-44AC-A372-723FC7BE4B85}">
      <dsp:nvSpPr>
        <dsp:cNvPr id="0" name=""/>
        <dsp:cNvSpPr/>
      </dsp:nvSpPr>
      <dsp:spPr>
        <a:xfrm>
          <a:off x="300252" y="1540561"/>
          <a:ext cx="1129223" cy="1129223"/>
        </a:xfrm>
        <a:prstGeom prst="ellipse">
          <a:avLst/>
        </a:prstGeom>
        <a:blipFill rotWithShape="1">
          <a:blip xmlns:r="http://schemas.openxmlformats.org/officeDocument/2006/relationships" r:embed="rId2"/>
          <a:stretch>
            <a:fillRect/>
          </a:stretch>
        </a:blipFill>
        <a:ln w="2857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22210E3C-7DEB-4964-A2D2-7941A4460214}">
      <dsp:nvSpPr>
        <dsp:cNvPr id="0" name=""/>
        <dsp:cNvSpPr/>
      </dsp:nvSpPr>
      <dsp:spPr>
        <a:xfrm rot="10800000">
          <a:off x="1387981" y="2935624"/>
          <a:ext cx="8867333" cy="1129223"/>
        </a:xfrm>
        <a:prstGeom prst="homePlate">
          <a:avLst/>
        </a:prstGeom>
        <a:noFill/>
        <a:ln w="28575" cap="rnd"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7956" tIns="91440" rIns="170688" bIns="91440" numCol="1" spcCol="1270" anchor="ctr" anchorCtr="0">
          <a:noAutofit/>
        </a:bodyPr>
        <a:lstStyle/>
        <a:p>
          <a:pPr lvl="0" algn="l" defTabSz="1066800">
            <a:lnSpc>
              <a:spcPct val="120000"/>
            </a:lnSpc>
            <a:spcBef>
              <a:spcPct val="0"/>
            </a:spcBef>
            <a:spcAft>
              <a:spcPts val="0"/>
            </a:spcAft>
          </a:pPr>
          <a:r>
            <a:rPr lang="hu-HU" sz="2400" b="1" kern="1200" dirty="0">
              <a:solidFill>
                <a:schemeClr val="bg1"/>
              </a:solidFill>
              <a:latin typeface="Arial" panose="020B0604020202020204" pitchFamily="34" charset="0"/>
              <a:cs typeface="Arial" panose="020B0604020202020204" pitchFamily="34" charset="0"/>
            </a:rPr>
            <a:t>A bajuszt és a szakállat ápolni kell.</a:t>
          </a:r>
        </a:p>
        <a:p>
          <a:pPr lvl="0" algn="l" defTabSz="1066800">
            <a:lnSpc>
              <a:spcPct val="120000"/>
            </a:lnSpc>
            <a:spcBef>
              <a:spcPct val="0"/>
            </a:spcBef>
            <a:spcAft>
              <a:spcPts val="0"/>
            </a:spcAft>
          </a:pPr>
          <a:r>
            <a:rPr lang="hu-HU" sz="2400" b="0" kern="1200" dirty="0">
              <a:solidFill>
                <a:schemeClr val="bg1"/>
              </a:solidFill>
              <a:latin typeface="Arial" panose="020B0604020202020204" pitchFamily="34" charset="0"/>
              <a:cs typeface="Arial" panose="020B0604020202020204" pitchFamily="34" charset="0"/>
            </a:rPr>
            <a:t>R</a:t>
          </a:r>
          <a:r>
            <a:rPr lang="hu-HU" sz="2400" kern="1200" dirty="0">
              <a:solidFill>
                <a:schemeClr val="bg1"/>
              </a:solidFill>
              <a:latin typeface="Arial" panose="020B0604020202020204" pitchFamily="34" charset="0"/>
              <a:cs typeface="Arial" panose="020B0604020202020204" pitchFamily="34" charset="0"/>
            </a:rPr>
            <a:t>endszeresen meg kell mosni és le kell vágni.</a:t>
          </a:r>
        </a:p>
        <a:p>
          <a:pPr lvl="0" algn="l" defTabSz="1066800">
            <a:lnSpc>
              <a:spcPct val="120000"/>
            </a:lnSpc>
            <a:spcBef>
              <a:spcPct val="0"/>
            </a:spcBef>
            <a:spcAft>
              <a:spcPts val="0"/>
            </a:spcAft>
          </a:pPr>
          <a:r>
            <a:rPr lang="hu-HU" sz="2400" kern="1200" dirty="0">
              <a:solidFill>
                <a:schemeClr val="bg1"/>
              </a:solidFill>
              <a:latin typeface="Arial" panose="020B0604020202020204" pitchFamily="34" charset="0"/>
              <a:cs typeface="Arial" panose="020B0604020202020204" pitchFamily="34" charset="0"/>
            </a:rPr>
            <a:t>Az ápolt arcszőrzet nem kerül bele az ételbe.</a:t>
          </a:r>
        </a:p>
      </dsp:txBody>
      <dsp:txXfrm rot="10800000">
        <a:off x="1670287" y="2935624"/>
        <a:ext cx="8585027" cy="1129223"/>
      </dsp:txXfrm>
    </dsp:sp>
    <dsp:sp modelId="{394B0E3B-8C4E-47FA-A48C-1D2C71514F75}">
      <dsp:nvSpPr>
        <dsp:cNvPr id="0" name=""/>
        <dsp:cNvSpPr/>
      </dsp:nvSpPr>
      <dsp:spPr>
        <a:xfrm>
          <a:off x="220154" y="2876904"/>
          <a:ext cx="1129223" cy="1129223"/>
        </a:xfrm>
        <a:prstGeom prst="ellipse">
          <a:avLst/>
        </a:prstGeom>
        <a:blipFill rotWithShape="1">
          <a:blip xmlns:r="http://schemas.openxmlformats.org/officeDocument/2006/relationships" r:embed="rId3"/>
          <a:stretch>
            <a:fillRect/>
          </a:stretch>
        </a:blipFill>
        <a:ln w="2857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46EF8F56-3978-4063-96F4-6E795C83A7CD}">
      <dsp:nvSpPr>
        <dsp:cNvPr id="0" name=""/>
        <dsp:cNvSpPr/>
      </dsp:nvSpPr>
      <dsp:spPr>
        <a:xfrm rot="10800000">
          <a:off x="1413122" y="4401929"/>
          <a:ext cx="8833812" cy="1129223"/>
        </a:xfrm>
        <a:prstGeom prst="homePlate">
          <a:avLst/>
        </a:prstGeom>
        <a:noFill/>
        <a:ln w="28575" cap="rnd"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7956" tIns="91440" rIns="170688" bIns="91440" numCol="1" spcCol="1270" anchor="ctr" anchorCtr="0">
          <a:noAutofit/>
        </a:bodyPr>
        <a:lstStyle/>
        <a:p>
          <a:pPr lvl="0" algn="l" defTabSz="1066800">
            <a:lnSpc>
              <a:spcPct val="120000"/>
            </a:lnSpc>
            <a:spcBef>
              <a:spcPct val="0"/>
            </a:spcBef>
            <a:spcAft>
              <a:spcPct val="35000"/>
            </a:spcAft>
          </a:pPr>
          <a:r>
            <a:rPr lang="hu-HU" sz="2400" kern="1200" dirty="0">
              <a:solidFill>
                <a:schemeClr val="bg1"/>
              </a:solidFill>
              <a:latin typeface="Arial" panose="020B0604020202020204" pitchFamily="34" charset="0"/>
              <a:cs typeface="Arial" panose="020B0604020202020204" pitchFamily="34" charset="0"/>
            </a:rPr>
            <a:t>Aki konyhán dolgozik, </a:t>
          </a:r>
          <a:r>
            <a:rPr lang="hu-HU" sz="2400" b="1" kern="1200" dirty="0">
              <a:solidFill>
                <a:schemeClr val="bg1"/>
              </a:solidFill>
              <a:latin typeface="Arial" panose="020B0604020202020204" pitchFamily="34" charset="0"/>
              <a:cs typeface="Arial" panose="020B0604020202020204" pitchFamily="34" charset="0"/>
            </a:rPr>
            <a:t>ne használjon műkörmöt és körömlakkot.</a:t>
          </a:r>
        </a:p>
      </dsp:txBody>
      <dsp:txXfrm rot="10800000">
        <a:off x="1695428" y="4401929"/>
        <a:ext cx="8551506" cy="1129223"/>
      </dsp:txXfrm>
    </dsp:sp>
    <dsp:sp modelId="{64704404-3891-451D-A3BC-98190D9F384B}">
      <dsp:nvSpPr>
        <dsp:cNvPr id="0" name=""/>
        <dsp:cNvSpPr/>
      </dsp:nvSpPr>
      <dsp:spPr>
        <a:xfrm>
          <a:off x="228534" y="4284479"/>
          <a:ext cx="1129223" cy="1129223"/>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37000" t="-31000" r="-37000" b="-40000"/>
          </a:stretch>
        </a:blipFill>
        <a:ln w="2857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603E5-9284-456F-AB0F-9F65E240046F}">
      <dsp:nvSpPr>
        <dsp:cNvPr id="0" name=""/>
        <dsp:cNvSpPr/>
      </dsp:nvSpPr>
      <dsp:spPr>
        <a:xfrm rot="10800000">
          <a:off x="2140097" y="3713"/>
          <a:ext cx="7396745" cy="1108029"/>
        </a:xfrm>
        <a:prstGeom prst="homePlate">
          <a:avLst/>
        </a:prstGeom>
        <a:noFill/>
        <a:ln w="28575" cap="rnd"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88610" tIns="91440" rIns="170688" bIns="91440" numCol="1" spcCol="1270" anchor="ctr" anchorCtr="0">
          <a:noAutofit/>
        </a:bodyPr>
        <a:lstStyle/>
        <a:p>
          <a:pPr lvl="0" algn="l" defTabSz="1066800">
            <a:lnSpc>
              <a:spcPct val="120000"/>
            </a:lnSpc>
            <a:spcBef>
              <a:spcPct val="0"/>
            </a:spcBef>
            <a:spcAft>
              <a:spcPct val="35000"/>
            </a:spcAft>
          </a:pPr>
          <a:r>
            <a:rPr lang="hu-HU" sz="2400" kern="1200" dirty="0">
              <a:solidFill>
                <a:schemeClr val="bg1"/>
              </a:solidFill>
              <a:latin typeface="Arial" panose="020B0604020202020204" pitchFamily="34" charset="0"/>
              <a:cs typeface="Arial" panose="020B0604020202020204" pitchFamily="34" charset="0"/>
            </a:rPr>
            <a:t>A </a:t>
          </a:r>
          <a:r>
            <a:rPr lang="hu-HU" sz="2400" b="1" kern="1200" dirty="0">
              <a:solidFill>
                <a:schemeClr val="bg1"/>
              </a:solidFill>
              <a:latin typeface="Arial" panose="020B0604020202020204" pitchFamily="34" charset="0"/>
              <a:cs typeface="Arial" panose="020B0604020202020204" pitchFamily="34" charset="0"/>
            </a:rPr>
            <a:t>körmöt</a:t>
          </a:r>
          <a:r>
            <a:rPr lang="hu-HU" sz="2400" kern="1200" dirty="0">
              <a:solidFill>
                <a:schemeClr val="bg1"/>
              </a:solidFill>
              <a:latin typeface="Arial" panose="020B0604020202020204" pitchFamily="34" charset="0"/>
              <a:cs typeface="Arial" panose="020B0604020202020204" pitchFamily="34" charset="0"/>
            </a:rPr>
            <a:t> legalább </a:t>
          </a:r>
          <a:r>
            <a:rPr lang="hu-HU" sz="2400" b="1" kern="1200" dirty="0">
              <a:solidFill>
                <a:schemeClr val="bg1"/>
              </a:solidFill>
              <a:latin typeface="Arial" panose="020B0604020202020204" pitchFamily="34" charset="0"/>
              <a:cs typeface="Arial" panose="020B0604020202020204" pitchFamily="34" charset="0"/>
            </a:rPr>
            <a:t>hetente le kell vágni</a:t>
          </a:r>
          <a:r>
            <a:rPr lang="hu-HU" sz="2400" kern="1200" dirty="0">
              <a:solidFill>
                <a:schemeClr val="bg1"/>
              </a:solidFill>
              <a:latin typeface="Arial" panose="020B0604020202020204" pitchFamily="34" charset="0"/>
              <a:cs typeface="Arial" panose="020B0604020202020204" pitchFamily="34" charset="0"/>
            </a:rPr>
            <a:t>. </a:t>
          </a:r>
          <a:br>
            <a:rPr lang="hu-HU" sz="2400" kern="1200" dirty="0">
              <a:solidFill>
                <a:schemeClr val="bg1"/>
              </a:solidFill>
              <a:latin typeface="Arial" panose="020B0604020202020204" pitchFamily="34" charset="0"/>
              <a:cs typeface="Arial" panose="020B0604020202020204" pitchFamily="34" charset="0"/>
            </a:rPr>
          </a:br>
          <a:r>
            <a:rPr lang="hu-HU" sz="2400" b="1" kern="1200" dirty="0">
              <a:solidFill>
                <a:schemeClr val="bg1"/>
              </a:solidFill>
              <a:latin typeface="Arial" panose="020B0604020202020204" pitchFamily="34" charset="0"/>
              <a:cs typeface="Arial" panose="020B0604020202020204" pitchFamily="34" charset="0"/>
            </a:rPr>
            <a:t>Minden nap meg kell tisztítani </a:t>
          </a:r>
          <a:r>
            <a:rPr lang="hu-HU" sz="2400" kern="1200" dirty="0">
              <a:solidFill>
                <a:schemeClr val="bg1"/>
              </a:solidFill>
              <a:latin typeface="Arial" panose="020B0604020202020204" pitchFamily="34" charset="0"/>
              <a:cs typeface="Arial" panose="020B0604020202020204" pitchFamily="34" charset="0"/>
            </a:rPr>
            <a:t>a körmöt körömkefével. </a:t>
          </a:r>
        </a:p>
      </dsp:txBody>
      <dsp:txXfrm rot="10800000">
        <a:off x="2417104" y="3713"/>
        <a:ext cx="7119738" cy="1108029"/>
      </dsp:txXfrm>
    </dsp:sp>
    <dsp:sp modelId="{F19619B6-A7FF-4665-BF36-1A398D56C207}">
      <dsp:nvSpPr>
        <dsp:cNvPr id="0" name=""/>
        <dsp:cNvSpPr/>
      </dsp:nvSpPr>
      <dsp:spPr>
        <a:xfrm>
          <a:off x="1586082" y="3713"/>
          <a:ext cx="1108029" cy="1108029"/>
        </a:xfrm>
        <a:prstGeom prst="ellipse">
          <a:avLst/>
        </a:prstGeom>
        <a:blipFill rotWithShape="1">
          <a:blip xmlns:r="http://schemas.openxmlformats.org/officeDocument/2006/relationships" r:embed="rId1"/>
          <a:stretch>
            <a:fillRect/>
          </a:stretch>
        </a:blipFill>
        <a:ln w="2857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96648CAA-2283-41A3-B47E-BB4A34E240E2}">
      <dsp:nvSpPr>
        <dsp:cNvPr id="0" name=""/>
        <dsp:cNvSpPr/>
      </dsp:nvSpPr>
      <dsp:spPr>
        <a:xfrm rot="10800000">
          <a:off x="2140097" y="1442497"/>
          <a:ext cx="7396745" cy="1108029"/>
        </a:xfrm>
        <a:prstGeom prst="homePlate">
          <a:avLst/>
        </a:prstGeom>
        <a:noFill/>
        <a:ln w="28575" cap="rnd"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88610" tIns="91440" rIns="170688" bIns="91440" numCol="1" spcCol="1270" anchor="ctr" anchorCtr="0">
          <a:noAutofit/>
        </a:bodyPr>
        <a:lstStyle/>
        <a:p>
          <a:pPr lvl="0" algn="l" defTabSz="1066800">
            <a:lnSpc>
              <a:spcPct val="90000"/>
            </a:lnSpc>
            <a:spcBef>
              <a:spcPct val="0"/>
            </a:spcBef>
            <a:spcAft>
              <a:spcPct val="35000"/>
            </a:spcAft>
          </a:pPr>
          <a:r>
            <a:rPr lang="hu-HU" sz="2400" b="1" kern="1200" dirty="0">
              <a:solidFill>
                <a:schemeClr val="bg1"/>
              </a:solidFill>
              <a:latin typeface="Arial" panose="020B0604020202020204" pitchFamily="34" charset="0"/>
              <a:cs typeface="Arial" panose="020B0604020202020204" pitchFamily="34" charset="0"/>
            </a:rPr>
            <a:t>Legalább reggel és este fogat kell mosni.</a:t>
          </a:r>
        </a:p>
      </dsp:txBody>
      <dsp:txXfrm rot="10800000">
        <a:off x="2417104" y="1442497"/>
        <a:ext cx="7119738" cy="1108029"/>
      </dsp:txXfrm>
    </dsp:sp>
    <dsp:sp modelId="{CEF50DFE-2CE3-4046-AB06-87CDD855B26B}">
      <dsp:nvSpPr>
        <dsp:cNvPr id="0" name=""/>
        <dsp:cNvSpPr/>
      </dsp:nvSpPr>
      <dsp:spPr>
        <a:xfrm>
          <a:off x="1586082" y="1442497"/>
          <a:ext cx="1108029" cy="1108029"/>
        </a:xfrm>
        <a:prstGeom prst="ellipse">
          <a:avLst/>
        </a:prstGeom>
        <a:blipFill rotWithShape="1">
          <a:blip xmlns:r="http://schemas.openxmlformats.org/officeDocument/2006/relationships" r:embed="rId2"/>
          <a:stretch>
            <a:fillRect/>
          </a:stretch>
        </a:blipFill>
        <a:ln w="2857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D68EB7ED-D1F6-46DA-8334-7E1D1A5B3508}">
      <dsp:nvSpPr>
        <dsp:cNvPr id="0" name=""/>
        <dsp:cNvSpPr/>
      </dsp:nvSpPr>
      <dsp:spPr>
        <a:xfrm rot="10800000">
          <a:off x="2140097" y="2881281"/>
          <a:ext cx="7396745" cy="1108029"/>
        </a:xfrm>
        <a:prstGeom prst="homePlate">
          <a:avLst/>
        </a:prstGeom>
        <a:noFill/>
        <a:ln w="28575" cap="rnd"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88610" tIns="91440" rIns="170688" bIns="91440" numCol="1" spcCol="1270" anchor="ctr" anchorCtr="0">
          <a:noAutofit/>
        </a:bodyPr>
        <a:lstStyle/>
        <a:p>
          <a:pPr lvl="0" algn="l" defTabSz="1066800">
            <a:lnSpc>
              <a:spcPct val="90000"/>
            </a:lnSpc>
            <a:spcBef>
              <a:spcPct val="0"/>
            </a:spcBef>
            <a:spcAft>
              <a:spcPct val="35000"/>
            </a:spcAft>
          </a:pPr>
          <a:r>
            <a:rPr lang="hu-HU" sz="2400" kern="1200" dirty="0">
              <a:solidFill>
                <a:schemeClr val="bg1"/>
              </a:solidFill>
              <a:latin typeface="Arial" panose="020B0604020202020204" pitchFamily="34" charset="0"/>
              <a:cs typeface="Arial" panose="020B0604020202020204" pitchFamily="34" charset="0"/>
            </a:rPr>
            <a:t>Munka után </a:t>
          </a:r>
          <a:r>
            <a:rPr lang="hu-HU" sz="2400" b="1" kern="1200" dirty="0">
              <a:solidFill>
                <a:schemeClr val="bg1"/>
              </a:solidFill>
              <a:latin typeface="Arial" panose="020B0604020202020204" pitchFamily="34" charset="0"/>
              <a:cs typeface="Arial" panose="020B0604020202020204" pitchFamily="34" charset="0"/>
            </a:rPr>
            <a:t>kenjük be a kezünket kézkrémmel</a:t>
          </a:r>
          <a:r>
            <a:rPr lang="hu-HU" sz="2400" kern="1200" dirty="0">
              <a:solidFill>
                <a:schemeClr val="bg1"/>
              </a:solidFill>
              <a:latin typeface="Arial" panose="020B0604020202020204" pitchFamily="34" charset="0"/>
              <a:cs typeface="Arial" panose="020B0604020202020204" pitchFamily="34" charset="0"/>
            </a:rPr>
            <a:t>. </a:t>
          </a:r>
        </a:p>
      </dsp:txBody>
      <dsp:txXfrm rot="10800000">
        <a:off x="2417104" y="2881281"/>
        <a:ext cx="7119738" cy="1108029"/>
      </dsp:txXfrm>
    </dsp:sp>
    <dsp:sp modelId="{5E5173F8-65AD-440F-9B21-7B76035AA2DA}">
      <dsp:nvSpPr>
        <dsp:cNvPr id="0" name=""/>
        <dsp:cNvSpPr/>
      </dsp:nvSpPr>
      <dsp:spPr>
        <a:xfrm>
          <a:off x="1586082" y="2881281"/>
          <a:ext cx="1108029" cy="1108029"/>
        </a:xfrm>
        <a:prstGeom prst="ellipse">
          <a:avLst/>
        </a:prstGeom>
        <a:blipFill rotWithShape="1">
          <a:blip xmlns:r="http://schemas.openxmlformats.org/officeDocument/2006/relationships" r:embed="rId3"/>
          <a:stretch>
            <a:fillRect/>
          </a:stretch>
        </a:blipFill>
        <a:ln w="2857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D9C3A259-A00F-4914-BF29-8EEE37F8F444}">
      <dsp:nvSpPr>
        <dsp:cNvPr id="0" name=""/>
        <dsp:cNvSpPr/>
      </dsp:nvSpPr>
      <dsp:spPr>
        <a:xfrm rot="10800000">
          <a:off x="2140097" y="4320065"/>
          <a:ext cx="7396745" cy="1108029"/>
        </a:xfrm>
        <a:prstGeom prst="homePlate">
          <a:avLst/>
        </a:prstGeom>
        <a:noFill/>
        <a:ln w="28575" cap="rnd"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88610" tIns="91440" rIns="170688" bIns="91440" numCol="1" spcCol="1270" anchor="ctr" anchorCtr="0">
          <a:noAutofit/>
        </a:bodyPr>
        <a:lstStyle/>
        <a:p>
          <a:pPr lvl="0" algn="l" defTabSz="1066800">
            <a:lnSpc>
              <a:spcPct val="90000"/>
            </a:lnSpc>
            <a:spcBef>
              <a:spcPct val="0"/>
            </a:spcBef>
            <a:spcAft>
              <a:spcPct val="35000"/>
            </a:spcAft>
          </a:pPr>
          <a:r>
            <a:rPr lang="hu-HU" sz="2400" kern="1200" dirty="0">
              <a:solidFill>
                <a:schemeClr val="bg1"/>
              </a:solidFill>
              <a:latin typeface="Arial" panose="020B0604020202020204" pitchFamily="34" charset="0"/>
              <a:cs typeface="Arial" panose="020B0604020202020204" pitchFamily="34" charset="0"/>
            </a:rPr>
            <a:t>Izzadás ellen </a:t>
          </a:r>
          <a:r>
            <a:rPr lang="hu-HU" sz="2400" b="1" kern="1200" dirty="0">
              <a:solidFill>
                <a:schemeClr val="bg1"/>
              </a:solidFill>
              <a:latin typeface="Arial" panose="020B0604020202020204" pitchFamily="34" charset="0"/>
              <a:cs typeface="Arial" panose="020B0604020202020204" pitchFamily="34" charset="0"/>
            </a:rPr>
            <a:t>használjunk dezodort</a:t>
          </a:r>
          <a:r>
            <a:rPr lang="hu-HU" sz="2400" kern="1200" dirty="0">
              <a:solidFill>
                <a:schemeClr val="bg1"/>
              </a:solidFill>
              <a:latin typeface="Arial" panose="020B0604020202020204" pitchFamily="34" charset="0"/>
              <a:cs typeface="Arial" panose="020B0604020202020204" pitchFamily="34" charset="0"/>
            </a:rPr>
            <a:t>!</a:t>
          </a:r>
        </a:p>
      </dsp:txBody>
      <dsp:txXfrm rot="10800000">
        <a:off x="2417104" y="4320065"/>
        <a:ext cx="7119738" cy="1108029"/>
      </dsp:txXfrm>
    </dsp:sp>
    <dsp:sp modelId="{7E74218A-7ECC-4046-B43C-D5039A8AF3AF}">
      <dsp:nvSpPr>
        <dsp:cNvPr id="0" name=""/>
        <dsp:cNvSpPr/>
      </dsp:nvSpPr>
      <dsp:spPr>
        <a:xfrm>
          <a:off x="1586082" y="4320065"/>
          <a:ext cx="1108029" cy="1108029"/>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36000" t="-35000" r="-29000" b="-60000"/>
          </a:stretch>
        </a:blipFill>
        <a:ln w="2857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A52C9-8701-47B9-B9F8-94EA4D37F412}">
      <dsp:nvSpPr>
        <dsp:cNvPr id="0" name=""/>
        <dsp:cNvSpPr/>
      </dsp:nvSpPr>
      <dsp:spPr>
        <a:xfrm>
          <a:off x="0" y="0"/>
          <a:ext cx="10959152" cy="1556697"/>
        </a:xfrm>
        <a:prstGeom prst="roundRect">
          <a:avLst>
            <a:gd name="adj" fmla="val 10000"/>
          </a:avLst>
        </a:prstGeom>
        <a:noFill/>
        <a:ln w="28575" cap="rnd"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u-HU" sz="2400" kern="1200" dirty="0">
              <a:solidFill>
                <a:schemeClr val="bg1"/>
              </a:solidFill>
              <a:latin typeface="Arial" panose="020B0604020202020204" pitchFamily="34" charset="0"/>
              <a:cs typeface="Arial" panose="020B0604020202020204" pitchFamily="34" charset="0"/>
            </a:rPr>
            <a:t>A vendéglátóiparban </a:t>
          </a:r>
          <a:r>
            <a:rPr lang="hu-HU" sz="2400" b="1" kern="1200" dirty="0">
              <a:solidFill>
                <a:schemeClr val="bg1"/>
              </a:solidFill>
              <a:latin typeface="Arial" panose="020B0604020202020204" pitchFamily="34" charset="0"/>
              <a:cs typeface="Arial" panose="020B0604020202020204" pitchFamily="34" charset="0"/>
            </a:rPr>
            <a:t>csak ápoltan, tiszta kézzel, hajjal, tiszta ruhában szabad dolgozni</a:t>
          </a:r>
          <a:r>
            <a:rPr lang="hu-HU" sz="2400" kern="1200" dirty="0">
              <a:solidFill>
                <a:schemeClr val="bg1"/>
              </a:solidFill>
              <a:latin typeface="Arial" panose="020B0604020202020204" pitchFamily="34" charset="0"/>
              <a:cs typeface="Arial" panose="020B0604020202020204" pitchFamily="34" charset="0"/>
            </a:rPr>
            <a:t>.</a:t>
          </a:r>
        </a:p>
      </dsp:txBody>
      <dsp:txXfrm>
        <a:off x="2347500" y="0"/>
        <a:ext cx="8611651" cy="1556697"/>
      </dsp:txXfrm>
    </dsp:sp>
    <dsp:sp modelId="{2812AE57-D76D-4D37-A2F9-BF50DAA6C2CB}">
      <dsp:nvSpPr>
        <dsp:cNvPr id="0" name=""/>
        <dsp:cNvSpPr/>
      </dsp:nvSpPr>
      <dsp:spPr>
        <a:xfrm>
          <a:off x="323136" y="155669"/>
          <a:ext cx="1856896" cy="1245358"/>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23000" t="5000" r="23000" b="-1000"/>
          </a:stretch>
        </a:blipFill>
        <a:ln w="28575"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521FDCF9-A7AC-47B5-AC6B-9AF6EE54A573}">
      <dsp:nvSpPr>
        <dsp:cNvPr id="0" name=""/>
        <dsp:cNvSpPr/>
      </dsp:nvSpPr>
      <dsp:spPr>
        <a:xfrm>
          <a:off x="0" y="1712367"/>
          <a:ext cx="10959152" cy="1556697"/>
        </a:xfrm>
        <a:prstGeom prst="roundRect">
          <a:avLst>
            <a:gd name="adj" fmla="val 10000"/>
          </a:avLst>
        </a:prstGeom>
        <a:noFill/>
        <a:ln w="28575" cap="rnd"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u-HU" sz="2400" b="1" kern="1200" dirty="0">
              <a:solidFill>
                <a:schemeClr val="bg1"/>
              </a:solidFill>
              <a:latin typeface="Arial" panose="020B0604020202020204" pitchFamily="34" charset="0"/>
              <a:cs typeface="Arial" panose="020B0604020202020204" pitchFamily="34" charset="0"/>
            </a:rPr>
            <a:t>Rendszeresen kell kezet mosni fertőtlenítő kéztisztítóval.</a:t>
          </a:r>
          <a:r>
            <a:rPr lang="hu-HU" sz="2400" kern="1200" dirty="0">
              <a:solidFill>
                <a:schemeClr val="bg1"/>
              </a:solidFill>
              <a:latin typeface="Arial" panose="020B0604020202020204" pitchFamily="34" charset="0"/>
              <a:cs typeface="Arial" panose="020B0604020202020204" pitchFamily="34" charset="0"/>
            </a:rPr>
            <a:t> </a:t>
          </a:r>
        </a:p>
        <a:p>
          <a:pPr lvl="0" algn="l" defTabSz="1066800">
            <a:lnSpc>
              <a:spcPct val="90000"/>
            </a:lnSpc>
            <a:spcBef>
              <a:spcPct val="0"/>
            </a:spcBef>
            <a:spcAft>
              <a:spcPct val="35000"/>
            </a:spcAft>
          </a:pPr>
          <a:r>
            <a:rPr lang="hu-HU" sz="2400" kern="1200" dirty="0">
              <a:solidFill>
                <a:schemeClr val="bg1"/>
              </a:solidFill>
              <a:latin typeface="Arial" panose="020B0604020202020204" pitchFamily="34" charset="0"/>
              <a:cs typeface="Arial" panose="020B0604020202020204" pitchFamily="34" charset="0"/>
            </a:rPr>
            <a:t>Így lehet megvédeni az ételt a szennyeződéstől. </a:t>
          </a:r>
        </a:p>
      </dsp:txBody>
      <dsp:txXfrm>
        <a:off x="2347500" y="1712367"/>
        <a:ext cx="8611651" cy="1556697"/>
      </dsp:txXfrm>
    </dsp:sp>
    <dsp:sp modelId="{2DF3D160-AF7B-4470-97CF-7C3BB5C0F565}">
      <dsp:nvSpPr>
        <dsp:cNvPr id="0" name=""/>
        <dsp:cNvSpPr/>
      </dsp:nvSpPr>
      <dsp:spPr>
        <a:xfrm>
          <a:off x="323136" y="1868037"/>
          <a:ext cx="1856896" cy="1245358"/>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0000" r="11000" b="-10000"/>
          </a:stretch>
        </a:blipFill>
        <a:ln w="28575"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E036F8D2-6CAE-420F-86BE-79C4FC025229}">
      <dsp:nvSpPr>
        <dsp:cNvPr id="0" name=""/>
        <dsp:cNvSpPr/>
      </dsp:nvSpPr>
      <dsp:spPr>
        <a:xfrm>
          <a:off x="0" y="3424735"/>
          <a:ext cx="10959152" cy="1556697"/>
        </a:xfrm>
        <a:prstGeom prst="roundRect">
          <a:avLst>
            <a:gd name="adj" fmla="val 10000"/>
          </a:avLst>
        </a:prstGeom>
        <a:noFill/>
        <a:ln w="28575" cap="rnd"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u-HU" sz="2400" b="1" kern="1200" dirty="0">
              <a:solidFill>
                <a:schemeClr val="bg1"/>
              </a:solidFill>
              <a:latin typeface="Arial" panose="020B0604020202020204" pitchFamily="34" charset="0"/>
              <a:cs typeface="Arial" panose="020B0604020202020204" pitchFamily="34" charset="0"/>
            </a:rPr>
            <a:t>A sapka és szükség esetén a szájmaszk megvédi az ételt </a:t>
          </a:r>
          <a:r>
            <a:rPr lang="hu-HU" sz="2400" kern="1200" dirty="0">
              <a:solidFill>
                <a:schemeClr val="bg1"/>
              </a:solidFill>
              <a:latin typeface="Arial" panose="020B0604020202020204" pitchFamily="34" charset="0"/>
              <a:cs typeface="Arial" panose="020B0604020202020204" pitchFamily="34" charset="0"/>
            </a:rPr>
            <a:t>a hajtól, korpától, izzadságtól, nyáltól és orrváladéktól.</a:t>
          </a:r>
        </a:p>
      </dsp:txBody>
      <dsp:txXfrm>
        <a:off x="2347500" y="3424735"/>
        <a:ext cx="8611651" cy="1556697"/>
      </dsp:txXfrm>
    </dsp:sp>
    <dsp:sp modelId="{63A1C2E1-AB78-4EE4-AAC4-ECB1288BB3FF}">
      <dsp:nvSpPr>
        <dsp:cNvPr id="0" name=""/>
        <dsp:cNvSpPr/>
      </dsp:nvSpPr>
      <dsp:spPr>
        <a:xfrm>
          <a:off x="323136" y="3580404"/>
          <a:ext cx="1856896" cy="1245358"/>
        </a:xfrm>
        <a:prstGeom prst="roundRect">
          <a:avLst>
            <a:gd name="adj" fmla="val 10000"/>
          </a:avLst>
        </a:prstGeom>
        <a:blipFill dpi="0" rotWithShape="1">
          <a:blip xmlns:r="http://schemas.openxmlformats.org/officeDocument/2006/relationships" r:embed="rId3"/>
          <a:srcRect/>
          <a:stretch>
            <a:fillRect l="9000" t="-2000" r="10000"/>
          </a:stretch>
        </a:blipFill>
        <a:ln w="28575"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F81E3-3B7E-472A-8C8E-E85D94B03825}">
      <dsp:nvSpPr>
        <dsp:cNvPr id="0" name=""/>
        <dsp:cNvSpPr/>
      </dsp:nvSpPr>
      <dsp:spPr>
        <a:xfrm>
          <a:off x="0" y="0"/>
          <a:ext cx="10162916" cy="2472872"/>
        </a:xfrm>
        <a:prstGeom prst="roundRect">
          <a:avLst>
            <a:gd name="adj" fmla="val 10000"/>
          </a:avLst>
        </a:prstGeom>
        <a:noFill/>
        <a:ln w="28575" cap="rnd"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u-HU" sz="2400" kern="1200" dirty="0">
              <a:solidFill>
                <a:schemeClr val="bg1"/>
              </a:solidFill>
              <a:latin typeface="Arial" panose="020B0604020202020204" pitchFamily="34" charset="0"/>
              <a:cs typeface="Arial" panose="020B0604020202020204" pitchFamily="34" charset="0"/>
            </a:rPr>
            <a:t>A ruházat beborítja a testet.</a:t>
          </a:r>
        </a:p>
        <a:p>
          <a:pPr lvl="0" algn="l" defTabSz="1066800">
            <a:lnSpc>
              <a:spcPct val="90000"/>
            </a:lnSpc>
            <a:spcBef>
              <a:spcPct val="0"/>
            </a:spcBef>
            <a:spcAft>
              <a:spcPct val="35000"/>
            </a:spcAft>
          </a:pPr>
          <a:r>
            <a:rPr lang="hu-HU" sz="2400" kern="1200" dirty="0">
              <a:solidFill>
                <a:schemeClr val="bg1"/>
              </a:solidFill>
              <a:latin typeface="Arial" panose="020B0604020202020204" pitchFamily="34" charset="0"/>
              <a:cs typeface="Arial" panose="020B0604020202020204" pitchFamily="34" charset="0"/>
            </a:rPr>
            <a:t>A kéz és az arc általában szabadon marad.</a:t>
          </a:r>
        </a:p>
        <a:p>
          <a:pPr lvl="0" algn="l" defTabSz="1066800">
            <a:lnSpc>
              <a:spcPct val="90000"/>
            </a:lnSpc>
            <a:spcBef>
              <a:spcPct val="0"/>
            </a:spcBef>
            <a:spcAft>
              <a:spcPct val="35000"/>
            </a:spcAft>
          </a:pPr>
          <a:r>
            <a:rPr lang="hu-HU" sz="2400" b="1" kern="1200" dirty="0">
              <a:solidFill>
                <a:schemeClr val="bg1"/>
              </a:solidFill>
              <a:latin typeface="Arial" panose="020B0604020202020204" pitchFamily="34" charset="0"/>
              <a:cs typeface="Arial" panose="020B0604020202020204" pitchFamily="34" charset="0"/>
            </a:rPr>
            <a:t>Így a kéz és arc érintkezhet az ételekkel.</a:t>
          </a:r>
        </a:p>
        <a:p>
          <a:pPr lvl="0" algn="l" defTabSz="1066800">
            <a:lnSpc>
              <a:spcPct val="90000"/>
            </a:lnSpc>
            <a:spcBef>
              <a:spcPct val="0"/>
            </a:spcBef>
            <a:spcAft>
              <a:spcPct val="35000"/>
            </a:spcAft>
          </a:pPr>
          <a:r>
            <a:rPr lang="hu-HU" sz="2400" b="1" kern="1200" dirty="0">
              <a:solidFill>
                <a:schemeClr val="bg1"/>
              </a:solidFill>
              <a:latin typeface="Arial" panose="020B0604020202020204" pitchFamily="34" charset="0"/>
              <a:cs typeface="Arial" panose="020B0604020202020204" pitchFamily="34" charset="0"/>
            </a:rPr>
            <a:t>A ruha is érintkezhet az ételekkel.</a:t>
          </a:r>
        </a:p>
      </dsp:txBody>
      <dsp:txXfrm>
        <a:off x="2279870" y="0"/>
        <a:ext cx="7883045" cy="2472872"/>
      </dsp:txXfrm>
    </dsp:sp>
    <dsp:sp modelId="{04408CCC-5C64-4AA9-B5D8-E71AC150647B}">
      <dsp:nvSpPr>
        <dsp:cNvPr id="0" name=""/>
        <dsp:cNvSpPr/>
      </dsp:nvSpPr>
      <dsp:spPr>
        <a:xfrm>
          <a:off x="409721" y="257297"/>
          <a:ext cx="1707715" cy="1958277"/>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9000" b="-8000"/>
          </a:stretch>
        </a:blipFill>
        <a:ln w="28575"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BD0751C-B106-48D8-8A49-7E8EADBA6A13}">
      <dsp:nvSpPr>
        <dsp:cNvPr id="0" name=""/>
        <dsp:cNvSpPr/>
      </dsp:nvSpPr>
      <dsp:spPr>
        <a:xfrm>
          <a:off x="0" y="2720159"/>
          <a:ext cx="10162916" cy="2472872"/>
        </a:xfrm>
        <a:prstGeom prst="roundRect">
          <a:avLst>
            <a:gd name="adj" fmla="val 10000"/>
          </a:avLst>
        </a:prstGeom>
        <a:noFill/>
        <a:ln w="28575" cap="rnd"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u-HU" sz="2400" kern="1200" dirty="0">
              <a:solidFill>
                <a:schemeClr val="bg1"/>
              </a:solidFill>
              <a:effectLst/>
              <a:latin typeface="Arial" panose="020B0604020202020204" pitchFamily="34" charset="0"/>
              <a:cs typeface="Arial" panose="020B0604020202020204" pitchFamily="34" charset="0"/>
            </a:rPr>
            <a:t>A ruházat munka közben szennyeződik.</a:t>
          </a:r>
        </a:p>
        <a:p>
          <a:pPr lvl="0" algn="l" defTabSz="1066800">
            <a:lnSpc>
              <a:spcPct val="90000"/>
            </a:lnSpc>
            <a:spcBef>
              <a:spcPct val="0"/>
            </a:spcBef>
            <a:spcAft>
              <a:spcPct val="35000"/>
            </a:spcAft>
          </a:pPr>
          <a:r>
            <a:rPr lang="hu-HU" sz="2400" b="1" kern="1200" dirty="0">
              <a:solidFill>
                <a:schemeClr val="bg1"/>
              </a:solidFill>
              <a:effectLst/>
              <a:latin typeface="Arial" panose="020B0604020202020204" pitchFamily="34" charset="0"/>
              <a:cs typeface="Arial" panose="020B0604020202020204" pitchFamily="34" charset="0"/>
            </a:rPr>
            <a:t>Naponta tiszta munkaruhát kell felvenni.</a:t>
          </a:r>
        </a:p>
        <a:p>
          <a:pPr lvl="0" algn="l" defTabSz="1066800">
            <a:lnSpc>
              <a:spcPct val="90000"/>
            </a:lnSpc>
            <a:spcBef>
              <a:spcPct val="0"/>
            </a:spcBef>
            <a:spcAft>
              <a:spcPct val="35000"/>
            </a:spcAft>
          </a:pPr>
          <a:r>
            <a:rPr lang="hu-HU" sz="2400" b="0" kern="1200" dirty="0">
              <a:solidFill>
                <a:schemeClr val="bg1"/>
              </a:solidFill>
              <a:effectLst/>
              <a:latin typeface="Arial" panose="020B0604020202020204" pitchFamily="34" charset="0"/>
              <a:cs typeface="Arial" panose="020B0604020202020204" pitchFamily="34" charset="0"/>
            </a:rPr>
            <a:t>Nagyon piszkos lehet munka közben.</a:t>
          </a:r>
        </a:p>
        <a:p>
          <a:pPr lvl="0" algn="l" defTabSz="1066800">
            <a:lnSpc>
              <a:spcPct val="90000"/>
            </a:lnSpc>
            <a:spcBef>
              <a:spcPct val="0"/>
            </a:spcBef>
            <a:spcAft>
              <a:spcPct val="35000"/>
            </a:spcAft>
          </a:pPr>
          <a:r>
            <a:rPr lang="hu-HU" sz="2400" b="1" kern="1200" dirty="0">
              <a:solidFill>
                <a:schemeClr val="bg1"/>
              </a:solidFill>
              <a:effectLst/>
              <a:latin typeface="Arial" panose="020B0604020202020204" pitchFamily="34" charset="0"/>
              <a:cs typeface="Arial" panose="020B0604020202020204" pitchFamily="34" charset="0"/>
            </a:rPr>
            <a:t>Ilyenkor azonnal át kell öltözni.</a:t>
          </a:r>
        </a:p>
      </dsp:txBody>
      <dsp:txXfrm>
        <a:off x="2279870" y="2720159"/>
        <a:ext cx="7883045" cy="2472872"/>
      </dsp:txXfrm>
    </dsp:sp>
    <dsp:sp modelId="{5689DEE2-7368-4CFD-BADB-93B840C22388}">
      <dsp:nvSpPr>
        <dsp:cNvPr id="0" name=""/>
        <dsp:cNvSpPr/>
      </dsp:nvSpPr>
      <dsp:spPr>
        <a:xfrm>
          <a:off x="244970" y="2977456"/>
          <a:ext cx="2037217" cy="1958277"/>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2000" t="-20000" r="-6000" b="-23000"/>
          </a:stretch>
        </a:blipFill>
        <a:ln w="28575"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71C07-5875-444F-A49B-4269071DBCFB}">
      <dsp:nvSpPr>
        <dsp:cNvPr id="0" name=""/>
        <dsp:cNvSpPr/>
      </dsp:nvSpPr>
      <dsp:spPr>
        <a:xfrm>
          <a:off x="0" y="0"/>
          <a:ext cx="10404714" cy="4800600"/>
        </a:xfrm>
        <a:prstGeom prst="roundRect">
          <a:avLst>
            <a:gd name="adj" fmla="val 10000"/>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u-HU" sz="2400" kern="1200" dirty="0">
              <a:solidFill>
                <a:schemeClr val="bg1"/>
              </a:solidFill>
              <a:latin typeface="Arial" panose="020B0604020202020204" pitchFamily="34" charset="0"/>
              <a:cs typeface="Arial" panose="020B0604020202020204" pitchFamily="34" charset="0"/>
            </a:rPr>
            <a:t>Nem lehet ugyanabban a ruhában és cipőben dolgozni</a:t>
          </a:r>
        </a:p>
        <a:p>
          <a:pPr lvl="0" algn="l" defTabSz="1066800">
            <a:lnSpc>
              <a:spcPct val="90000"/>
            </a:lnSpc>
            <a:spcBef>
              <a:spcPct val="0"/>
            </a:spcBef>
            <a:spcAft>
              <a:spcPct val="35000"/>
            </a:spcAft>
          </a:pPr>
          <a:r>
            <a:rPr lang="hu-HU" sz="2400" kern="1200" dirty="0">
              <a:solidFill>
                <a:schemeClr val="bg1"/>
              </a:solidFill>
              <a:latin typeface="Arial" panose="020B0604020202020204" pitchFamily="34" charset="0"/>
              <a:cs typeface="Arial" panose="020B0604020202020204" pitchFamily="34" charset="0"/>
            </a:rPr>
            <a:t>az étteremben,</a:t>
          </a:r>
        </a:p>
        <a:p>
          <a:pPr lvl="0" algn="l" defTabSz="1066800">
            <a:lnSpc>
              <a:spcPct val="90000"/>
            </a:lnSpc>
            <a:spcBef>
              <a:spcPct val="0"/>
            </a:spcBef>
            <a:spcAft>
              <a:spcPct val="35000"/>
            </a:spcAft>
          </a:pPr>
          <a:r>
            <a:rPr lang="hu-HU" sz="2400" kern="1200" dirty="0">
              <a:solidFill>
                <a:schemeClr val="bg1"/>
              </a:solidFill>
              <a:latin typeface="Arial" panose="020B0604020202020204" pitchFamily="34" charset="0"/>
              <a:cs typeface="Arial" panose="020B0604020202020204" pitchFamily="34" charset="0"/>
            </a:rPr>
            <a:t>a főzőkonyhában, </a:t>
          </a:r>
        </a:p>
        <a:p>
          <a:pPr lvl="0" algn="l" defTabSz="1066800">
            <a:lnSpc>
              <a:spcPct val="90000"/>
            </a:lnSpc>
            <a:spcBef>
              <a:spcPct val="0"/>
            </a:spcBef>
            <a:spcAft>
              <a:spcPct val="35000"/>
            </a:spcAft>
          </a:pPr>
          <a:r>
            <a:rPr lang="hu-HU" sz="2400" kern="1200" dirty="0">
              <a:solidFill>
                <a:schemeClr val="bg1"/>
              </a:solidFill>
              <a:latin typeface="Arial" panose="020B0604020202020204" pitchFamily="34" charset="0"/>
              <a:cs typeface="Arial" panose="020B0604020202020204" pitchFamily="34" charset="0"/>
            </a:rPr>
            <a:t>az előkészítő konyhában </a:t>
          </a:r>
        </a:p>
        <a:p>
          <a:pPr lvl="0" algn="l" defTabSz="1066800">
            <a:lnSpc>
              <a:spcPct val="90000"/>
            </a:lnSpc>
            <a:spcBef>
              <a:spcPct val="0"/>
            </a:spcBef>
            <a:spcAft>
              <a:spcPct val="35000"/>
            </a:spcAft>
          </a:pPr>
          <a:r>
            <a:rPr lang="hu-HU" sz="2400" kern="1200" dirty="0">
              <a:solidFill>
                <a:schemeClr val="bg1"/>
              </a:solidFill>
              <a:latin typeface="Arial" panose="020B0604020202020204" pitchFamily="34" charset="0"/>
              <a:cs typeface="Arial" panose="020B0604020202020204" pitchFamily="34" charset="0"/>
            </a:rPr>
            <a:t>vagy a hulladékkezelőben.</a:t>
          </a:r>
        </a:p>
        <a:p>
          <a:pPr lvl="0" algn="l" defTabSz="1066800">
            <a:lnSpc>
              <a:spcPct val="90000"/>
            </a:lnSpc>
            <a:spcBef>
              <a:spcPct val="0"/>
            </a:spcBef>
            <a:spcAft>
              <a:spcPct val="35000"/>
            </a:spcAft>
          </a:pPr>
          <a:endParaRPr lang="hu-HU" sz="2400" kern="1200" dirty="0">
            <a:solidFill>
              <a:schemeClr val="bg1"/>
            </a:solidFill>
            <a:latin typeface="Arial" panose="020B0604020202020204" pitchFamily="34" charset="0"/>
            <a:cs typeface="Arial" panose="020B0604020202020204" pitchFamily="34" charset="0"/>
          </a:endParaRPr>
        </a:p>
        <a:p>
          <a:pPr lvl="0" algn="l" defTabSz="1066800">
            <a:lnSpc>
              <a:spcPct val="90000"/>
            </a:lnSpc>
            <a:spcBef>
              <a:spcPct val="0"/>
            </a:spcBef>
            <a:spcAft>
              <a:spcPct val="35000"/>
            </a:spcAft>
          </a:pPr>
          <a:r>
            <a:rPr lang="hu-HU" sz="2400" b="1" kern="1200" dirty="0">
              <a:solidFill>
                <a:schemeClr val="bg1"/>
              </a:solidFill>
              <a:latin typeface="Arial" panose="020B0604020202020204" pitchFamily="34" charset="0"/>
              <a:cs typeface="Arial" panose="020B0604020202020204" pitchFamily="34" charset="0"/>
            </a:rPr>
            <a:t>Ha az egyik helyen végeztünk, át kell öltözni.</a:t>
          </a:r>
        </a:p>
        <a:p>
          <a:pPr lvl="0" algn="l" defTabSz="1066800">
            <a:lnSpc>
              <a:spcPct val="90000"/>
            </a:lnSpc>
            <a:spcBef>
              <a:spcPct val="0"/>
            </a:spcBef>
            <a:spcAft>
              <a:spcPct val="35000"/>
            </a:spcAft>
          </a:pPr>
          <a:r>
            <a:rPr lang="hu-HU" sz="2400" b="1" kern="1200" dirty="0">
              <a:solidFill>
                <a:schemeClr val="bg1"/>
              </a:solidFill>
              <a:latin typeface="Arial" panose="020B0604020202020204" pitchFamily="34" charset="0"/>
              <a:cs typeface="Arial" panose="020B0604020202020204" pitchFamily="34" charset="0"/>
            </a:rPr>
            <a:t>Ezután mehetünk át a másik helyiségbe.</a:t>
          </a:r>
        </a:p>
      </dsp:txBody>
      <dsp:txXfrm>
        <a:off x="2561003" y="0"/>
        <a:ext cx="7843712" cy="4800600"/>
      </dsp:txXfrm>
    </dsp:sp>
    <dsp:sp modelId="{3050AFEF-EAD8-4003-8E04-9AE367242984}">
      <dsp:nvSpPr>
        <dsp:cNvPr id="0" name=""/>
        <dsp:cNvSpPr/>
      </dsp:nvSpPr>
      <dsp:spPr>
        <a:xfrm>
          <a:off x="0" y="1280857"/>
          <a:ext cx="2441008" cy="2183504"/>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7000" r="2000" b="-4000"/>
          </a:stretch>
        </a:blipFill>
        <a:ln w="9525" cap="rnd"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8EB18-D833-480D-AA0D-80F766DBCF96}">
      <dsp:nvSpPr>
        <dsp:cNvPr id="0" name=""/>
        <dsp:cNvSpPr/>
      </dsp:nvSpPr>
      <dsp:spPr>
        <a:xfrm>
          <a:off x="-6222526" y="-952236"/>
          <a:ext cx="7409337" cy="7409337"/>
        </a:xfrm>
        <a:prstGeom prst="blockArc">
          <a:avLst>
            <a:gd name="adj1" fmla="val 18900000"/>
            <a:gd name="adj2" fmla="val 2700000"/>
            <a:gd name="adj3" fmla="val 292"/>
          </a:avLst>
        </a:pr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54CE22-4996-4E52-9AF1-3C779AA85FDB}">
      <dsp:nvSpPr>
        <dsp:cNvPr id="0" name=""/>
        <dsp:cNvSpPr/>
      </dsp:nvSpPr>
      <dsp:spPr>
        <a:xfrm>
          <a:off x="764075" y="550486"/>
          <a:ext cx="10562415" cy="1100972"/>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3897" tIns="60960" rIns="60960" bIns="60960" numCol="1" spcCol="1270" anchor="ctr" anchorCtr="0">
          <a:noAutofit/>
        </a:bodyPr>
        <a:lstStyle/>
        <a:p>
          <a:pPr lvl="0" algn="l" defTabSz="1066800">
            <a:lnSpc>
              <a:spcPct val="90000"/>
            </a:lnSpc>
            <a:spcBef>
              <a:spcPct val="0"/>
            </a:spcBef>
            <a:spcAft>
              <a:spcPct val="35000"/>
            </a:spcAft>
          </a:pPr>
          <a:r>
            <a:rPr lang="hu-HU" sz="2400" kern="1200" dirty="0">
              <a:solidFill>
                <a:schemeClr val="bg1"/>
              </a:solidFill>
              <a:latin typeface="Arial" panose="020B0604020202020204" pitchFamily="34" charset="0"/>
              <a:cs typeface="Arial" panose="020B0604020202020204" pitchFamily="34" charset="0"/>
            </a:rPr>
            <a:t>A munkaruhát rendszeresen, </a:t>
          </a:r>
          <a:r>
            <a:rPr lang="hu-HU" sz="2400" b="1" kern="1200" dirty="0">
              <a:solidFill>
                <a:schemeClr val="bg1"/>
              </a:solidFill>
              <a:latin typeface="Arial" panose="020B0604020202020204" pitchFamily="34" charset="0"/>
              <a:cs typeface="Arial" panose="020B0604020202020204" pitchFamily="34" charset="0"/>
            </a:rPr>
            <a:t>1‒2 naponta ki kell mosni</a:t>
          </a:r>
          <a:r>
            <a:rPr lang="hu-HU" sz="2400" kern="1200" dirty="0">
              <a:solidFill>
                <a:schemeClr val="bg1"/>
              </a:solidFill>
              <a:latin typeface="Arial" panose="020B0604020202020204" pitchFamily="34" charset="0"/>
              <a:cs typeface="Arial" panose="020B0604020202020204" pitchFamily="34" charset="0"/>
            </a:rPr>
            <a:t>. </a:t>
          </a:r>
        </a:p>
      </dsp:txBody>
      <dsp:txXfrm>
        <a:off x="764075" y="550486"/>
        <a:ext cx="10562415" cy="1100972"/>
      </dsp:txXfrm>
    </dsp:sp>
    <dsp:sp modelId="{23992AD0-38D1-411E-9F35-0B9AA85D128A}">
      <dsp:nvSpPr>
        <dsp:cNvPr id="0" name=""/>
        <dsp:cNvSpPr/>
      </dsp:nvSpPr>
      <dsp:spPr>
        <a:xfrm>
          <a:off x="75967" y="412864"/>
          <a:ext cx="1376216" cy="1376216"/>
        </a:xfrm>
        <a:prstGeom prst="ellipse">
          <a:avLst/>
        </a:prstGeom>
        <a:gradFill rotWithShape="0">
          <a:gsLst>
            <a:gs pos="0">
              <a:schemeClr val="lt1">
                <a:hueOff val="0"/>
                <a:satOff val="0"/>
                <a:lumOff val="0"/>
                <a:alphaOff val="0"/>
                <a:tint val="64000"/>
                <a:lumMod val="118000"/>
              </a:schemeClr>
            </a:gs>
            <a:gs pos="100000">
              <a:schemeClr val="lt1">
                <a:hueOff val="0"/>
                <a:satOff val="0"/>
                <a:lumOff val="0"/>
                <a:alphaOff val="0"/>
                <a:tint val="92000"/>
                <a:alpha val="100000"/>
                <a:lumMod val="110000"/>
              </a:schemeClr>
            </a:gs>
          </a:gsLst>
          <a:lin ang="5400000" scaled="0"/>
        </a:gradFill>
        <a:ln w="9525" cap="rnd"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C393BDE-7FD9-48F4-A9C5-25D75C442567}">
      <dsp:nvSpPr>
        <dsp:cNvPr id="0" name=""/>
        <dsp:cNvSpPr/>
      </dsp:nvSpPr>
      <dsp:spPr>
        <a:xfrm>
          <a:off x="1164278" y="1958454"/>
          <a:ext cx="10162212" cy="1587955"/>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3897" tIns="60960" rIns="60960" bIns="60960" numCol="1" spcCol="1270" anchor="ctr" anchorCtr="0">
          <a:noAutofit/>
        </a:bodyPr>
        <a:lstStyle/>
        <a:p>
          <a:pPr lvl="0" algn="l" defTabSz="1066800">
            <a:lnSpc>
              <a:spcPct val="100000"/>
            </a:lnSpc>
            <a:spcBef>
              <a:spcPct val="0"/>
            </a:spcBef>
            <a:spcAft>
              <a:spcPct val="35000"/>
            </a:spcAft>
          </a:pPr>
          <a:r>
            <a:rPr lang="hu-HU" sz="2400" b="1" kern="1200" dirty="0">
              <a:solidFill>
                <a:schemeClr val="bg1"/>
              </a:solidFill>
              <a:latin typeface="Arial" panose="020B0604020202020204" pitchFamily="34" charset="0"/>
              <a:cs typeface="Arial" panose="020B0604020202020204" pitchFamily="34" charset="0"/>
            </a:rPr>
            <a:t>Ha</a:t>
          </a:r>
          <a:r>
            <a:rPr lang="hu-HU" sz="2400" kern="1200" dirty="0">
              <a:solidFill>
                <a:schemeClr val="bg1"/>
              </a:solidFill>
              <a:latin typeface="Arial" panose="020B0604020202020204" pitchFamily="34" charset="0"/>
              <a:cs typeface="Arial" panose="020B0604020202020204" pitchFamily="34" charset="0"/>
            </a:rPr>
            <a:t> munka közben </a:t>
          </a:r>
          <a:r>
            <a:rPr lang="hu-HU" sz="2400" b="1" kern="1200" dirty="0">
              <a:solidFill>
                <a:schemeClr val="bg1"/>
              </a:solidFill>
              <a:latin typeface="Arial" panose="020B0604020202020204" pitchFamily="34" charset="0"/>
              <a:cs typeface="Arial" panose="020B0604020202020204" pitchFamily="34" charset="0"/>
            </a:rPr>
            <a:t>szennyeződik a ruha</a:t>
          </a:r>
          <a:r>
            <a:rPr lang="hu-HU" sz="2400" kern="1200" dirty="0">
              <a:solidFill>
                <a:schemeClr val="bg1"/>
              </a:solidFill>
              <a:latin typeface="Arial" panose="020B0604020202020204" pitchFamily="34" charset="0"/>
              <a:cs typeface="Arial" panose="020B0604020202020204" pitchFamily="34" charset="0"/>
            </a:rPr>
            <a:t>,</a:t>
          </a:r>
        </a:p>
        <a:p>
          <a:pPr lvl="0" algn="l" defTabSz="1066800">
            <a:lnSpc>
              <a:spcPct val="100000"/>
            </a:lnSpc>
            <a:spcBef>
              <a:spcPct val="0"/>
            </a:spcBef>
            <a:spcAft>
              <a:spcPct val="35000"/>
            </a:spcAft>
          </a:pPr>
          <a:r>
            <a:rPr lang="hu-HU" sz="2400" b="1" kern="1200" dirty="0">
              <a:solidFill>
                <a:schemeClr val="bg1"/>
              </a:solidFill>
              <a:latin typeface="Arial" panose="020B0604020202020204" pitchFamily="34" charset="0"/>
              <a:cs typeface="Arial" panose="020B0604020202020204" pitchFamily="34" charset="0"/>
            </a:rPr>
            <a:t>munka után azonnal ki kell mosni.</a:t>
          </a:r>
        </a:p>
        <a:p>
          <a:pPr lvl="0" algn="l" defTabSz="1066800">
            <a:lnSpc>
              <a:spcPct val="100000"/>
            </a:lnSpc>
            <a:spcBef>
              <a:spcPct val="0"/>
            </a:spcBef>
            <a:spcAft>
              <a:spcPct val="35000"/>
            </a:spcAft>
          </a:pPr>
          <a:r>
            <a:rPr lang="hu-HU" sz="2400" b="0" kern="1200" dirty="0">
              <a:solidFill>
                <a:schemeClr val="bg1"/>
              </a:solidFill>
              <a:latin typeface="Arial" panose="020B0604020202020204" pitchFamily="34" charset="0"/>
              <a:cs typeface="Arial" panose="020B0604020202020204" pitchFamily="34" charset="0"/>
            </a:rPr>
            <a:t>Például ha ráömlött valami.</a:t>
          </a:r>
          <a:endParaRPr lang="hu-HU" sz="2400" b="1" kern="1200" dirty="0">
            <a:solidFill>
              <a:schemeClr val="bg1"/>
            </a:solidFill>
            <a:latin typeface="Arial" panose="020B0604020202020204" pitchFamily="34" charset="0"/>
            <a:cs typeface="Arial" panose="020B0604020202020204" pitchFamily="34" charset="0"/>
          </a:endParaRPr>
        </a:p>
      </dsp:txBody>
      <dsp:txXfrm>
        <a:off x="1164278" y="1958454"/>
        <a:ext cx="10162212" cy="1587955"/>
      </dsp:txXfrm>
    </dsp:sp>
    <dsp:sp modelId="{BD7E65F3-6617-4B65-8FD9-B104CD587637}">
      <dsp:nvSpPr>
        <dsp:cNvPr id="0" name=""/>
        <dsp:cNvSpPr/>
      </dsp:nvSpPr>
      <dsp:spPr>
        <a:xfrm>
          <a:off x="476170" y="2064324"/>
          <a:ext cx="1376216" cy="1376216"/>
        </a:xfrm>
        <a:prstGeom prst="ellipse">
          <a:avLst/>
        </a:prstGeom>
        <a:gradFill rotWithShape="0">
          <a:gsLst>
            <a:gs pos="0">
              <a:schemeClr val="lt1">
                <a:hueOff val="0"/>
                <a:satOff val="0"/>
                <a:lumOff val="0"/>
                <a:alphaOff val="0"/>
                <a:tint val="64000"/>
                <a:lumMod val="118000"/>
              </a:schemeClr>
            </a:gs>
            <a:gs pos="100000">
              <a:schemeClr val="lt1">
                <a:hueOff val="0"/>
                <a:satOff val="0"/>
                <a:lumOff val="0"/>
                <a:alphaOff val="0"/>
                <a:tint val="92000"/>
                <a:alpha val="100000"/>
                <a:lumMod val="110000"/>
              </a:schemeClr>
            </a:gs>
          </a:gsLst>
          <a:lin ang="5400000" scaled="0"/>
        </a:gradFill>
        <a:ln w="9525" cap="rnd"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32DBF67-B77B-4EE3-A853-BAB2BA8F3245}">
      <dsp:nvSpPr>
        <dsp:cNvPr id="0" name=""/>
        <dsp:cNvSpPr/>
      </dsp:nvSpPr>
      <dsp:spPr>
        <a:xfrm>
          <a:off x="764075" y="3853404"/>
          <a:ext cx="10562415" cy="1100972"/>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3897" tIns="60960" rIns="60960" bIns="60960" numCol="1" spcCol="1270" anchor="ctr" anchorCtr="0">
          <a:noAutofit/>
        </a:bodyPr>
        <a:lstStyle/>
        <a:p>
          <a:pPr lvl="0" algn="l" defTabSz="1066800">
            <a:lnSpc>
              <a:spcPct val="90000"/>
            </a:lnSpc>
            <a:spcBef>
              <a:spcPct val="0"/>
            </a:spcBef>
            <a:spcAft>
              <a:spcPct val="35000"/>
            </a:spcAft>
          </a:pPr>
          <a:r>
            <a:rPr lang="hu-HU" sz="2400" kern="1200" dirty="0">
              <a:solidFill>
                <a:schemeClr val="bg1"/>
              </a:solidFill>
              <a:latin typeface="Arial" panose="020B0604020202020204" pitchFamily="34" charset="0"/>
              <a:cs typeface="Arial" panose="020B0604020202020204" pitchFamily="34" charset="0"/>
            </a:rPr>
            <a:t>A tiszta munkaruhát </a:t>
          </a:r>
          <a:r>
            <a:rPr lang="hu-HU" sz="2400" b="1" kern="1200" dirty="0">
              <a:solidFill>
                <a:schemeClr val="bg1"/>
              </a:solidFill>
              <a:latin typeface="Arial" panose="020B0604020202020204" pitchFamily="34" charset="0"/>
              <a:cs typeface="Arial" panose="020B0604020202020204" pitchFamily="34" charset="0"/>
            </a:rPr>
            <a:t>zárt műanyag zacskóban kell tárolni</a:t>
          </a:r>
          <a:r>
            <a:rPr lang="hu-HU" sz="2400" kern="1200" dirty="0">
              <a:solidFill>
                <a:schemeClr val="bg1"/>
              </a:solidFill>
              <a:latin typeface="Arial" panose="020B0604020202020204" pitchFamily="34" charset="0"/>
              <a:cs typeface="Arial" panose="020B0604020202020204" pitchFamily="34" charset="0"/>
            </a:rPr>
            <a:t>.</a:t>
          </a:r>
        </a:p>
      </dsp:txBody>
      <dsp:txXfrm>
        <a:off x="764075" y="3853404"/>
        <a:ext cx="10562415" cy="1100972"/>
      </dsp:txXfrm>
    </dsp:sp>
    <dsp:sp modelId="{417B8742-DE9A-4F08-B4EE-C4DC24896352}">
      <dsp:nvSpPr>
        <dsp:cNvPr id="0" name=""/>
        <dsp:cNvSpPr/>
      </dsp:nvSpPr>
      <dsp:spPr>
        <a:xfrm>
          <a:off x="75967" y="3715783"/>
          <a:ext cx="1376216" cy="1376216"/>
        </a:xfrm>
        <a:prstGeom prst="ellipse">
          <a:avLst/>
        </a:prstGeom>
        <a:gradFill rotWithShape="0">
          <a:gsLst>
            <a:gs pos="0">
              <a:schemeClr val="lt1">
                <a:hueOff val="0"/>
                <a:satOff val="0"/>
                <a:lumOff val="0"/>
                <a:alphaOff val="0"/>
                <a:tint val="64000"/>
                <a:lumMod val="118000"/>
              </a:schemeClr>
            </a:gs>
            <a:gs pos="100000">
              <a:schemeClr val="lt1">
                <a:hueOff val="0"/>
                <a:satOff val="0"/>
                <a:lumOff val="0"/>
                <a:alphaOff val="0"/>
                <a:tint val="92000"/>
                <a:alpha val="100000"/>
                <a:lumMod val="110000"/>
              </a:schemeClr>
            </a:gs>
          </a:gsLst>
          <a:lin ang="5400000" scaled="0"/>
        </a:gradFill>
        <a:ln w="9525" cap="rnd"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EE4B2-349F-4D2E-AF48-E6AA1E610C00}" type="datetimeFigureOut">
              <a:rPr lang="hu-HU" smtClean="0"/>
              <a:pPr/>
              <a:t>2022.03.23</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E0679C-EC5D-42C6-ABB3-719536DC6759}" type="slidenum">
              <a:rPr lang="hu-HU" smtClean="0"/>
              <a:pPr/>
              <a:t>‹#›</a:t>
            </a:fld>
            <a:endParaRPr lang="hu-HU"/>
          </a:p>
        </p:txBody>
      </p:sp>
    </p:spTree>
    <p:extLst>
      <p:ext uri="{BB962C8B-B14F-4D97-AF65-F5344CB8AC3E}">
        <p14:creationId xmlns:p14="http://schemas.microsoft.com/office/powerpoint/2010/main" val="2266431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A6E0679C-EC5D-42C6-ABB3-719536DC6759}" type="slidenum">
              <a:rPr lang="hu-HU" smtClean="0"/>
              <a:pPr/>
              <a:t>1</a:t>
            </a:fld>
            <a:endParaRPr lang="hu-HU"/>
          </a:p>
        </p:txBody>
      </p:sp>
    </p:spTree>
    <p:extLst>
      <p:ext uri="{BB962C8B-B14F-4D97-AF65-F5344CB8AC3E}">
        <p14:creationId xmlns:p14="http://schemas.microsoft.com/office/powerpoint/2010/main" val="339355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Munkakörtől függően elvégzendő szűrővizsgálatok: laborvizsgálatok tüdőszűrés, bőrgyógyászati vizsgálat, székletvizsgálat.</a:t>
            </a:r>
          </a:p>
          <a:p>
            <a:r>
              <a:rPr lang="hu-HU" sz="1200" kern="1200" dirty="0">
                <a:solidFill>
                  <a:schemeClr val="tx1"/>
                </a:solidFill>
                <a:effectLst/>
                <a:latin typeface="+mn-lt"/>
                <a:ea typeface="+mn-ea"/>
                <a:cs typeface="+mn-cs"/>
              </a:rPr>
              <a:t>Nem dolgozhat a vendéglátásban az, aki az alábbi betegségekben szenved:</a:t>
            </a:r>
          </a:p>
          <a:p>
            <a:pPr lvl="0"/>
            <a:r>
              <a:rPr lang="hu-HU" sz="1200" kern="1200" dirty="0">
                <a:solidFill>
                  <a:schemeClr val="tx1"/>
                </a:solidFill>
                <a:effectLst/>
                <a:latin typeface="+mn-lt"/>
                <a:ea typeface="+mn-ea"/>
                <a:cs typeface="+mn-cs"/>
              </a:rPr>
              <a:t>fertőző tüdőbetegség;</a:t>
            </a:r>
          </a:p>
          <a:p>
            <a:pPr lvl="0"/>
            <a:r>
              <a:rPr lang="hu-HU" sz="1200" kern="1200" dirty="0">
                <a:solidFill>
                  <a:schemeClr val="tx1"/>
                </a:solidFill>
                <a:effectLst/>
                <a:latin typeface="+mn-lt"/>
                <a:ea typeface="+mn-ea"/>
                <a:cs typeface="+mn-cs"/>
              </a:rPr>
              <a:t>fertőző hasmenés, hányás;</a:t>
            </a:r>
          </a:p>
          <a:p>
            <a:pPr lvl="0"/>
            <a:r>
              <a:rPr lang="hu-HU" sz="1200" kern="1200" dirty="0">
                <a:solidFill>
                  <a:schemeClr val="tx1"/>
                </a:solidFill>
                <a:effectLst/>
                <a:latin typeface="+mn-lt"/>
                <a:ea typeface="+mn-ea"/>
                <a:cs typeface="+mn-cs"/>
              </a:rPr>
              <a:t>fertőző bőrbetegség esetén.</a:t>
            </a:r>
          </a:p>
        </p:txBody>
      </p:sp>
      <p:sp>
        <p:nvSpPr>
          <p:cNvPr id="4" name="Dia számának helye 3"/>
          <p:cNvSpPr>
            <a:spLocks noGrp="1"/>
          </p:cNvSpPr>
          <p:nvPr>
            <p:ph type="sldNum" sz="quarter" idx="5"/>
          </p:nvPr>
        </p:nvSpPr>
        <p:spPr/>
        <p:txBody>
          <a:bodyPr/>
          <a:lstStyle/>
          <a:p>
            <a:fld id="{A6E0679C-EC5D-42C6-ABB3-719536DC6759}" type="slidenum">
              <a:rPr lang="hu-HU" smtClean="0"/>
              <a:pPr/>
              <a:t>14</a:t>
            </a:fld>
            <a:endParaRPr lang="hu-HU"/>
          </a:p>
        </p:txBody>
      </p:sp>
    </p:spTree>
    <p:extLst>
      <p:ext uri="{BB962C8B-B14F-4D97-AF65-F5344CB8AC3E}">
        <p14:creationId xmlns:p14="http://schemas.microsoft.com/office/powerpoint/2010/main" val="2471331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i="1" kern="1200" dirty="0">
                <a:solidFill>
                  <a:schemeClr val="tx1"/>
                </a:solidFill>
                <a:effectLst/>
                <a:latin typeface="+mn-lt"/>
                <a:ea typeface="+mn-ea"/>
                <a:cs typeface="+mn-cs"/>
              </a:rPr>
              <a:t>A dolgozók egészségi állapota</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Beteg emberek nem dolgozhatnak se élelmiszerrel, se konyhai eszközökkel. Ha valaki megfázik, köhög vagy influenzás, nem dolgozhat addig, amíg meg nem gyógyul. Ha valaki fertőző betegség hordozója (rajta nem látszik, de megfertőzhet másokat), egyáltalán nem dolgozhat élelmiszerrel.</a:t>
            </a:r>
          </a:p>
          <a:p>
            <a:r>
              <a:rPr lang="hu-HU" sz="1200" kern="1200" dirty="0">
                <a:solidFill>
                  <a:schemeClr val="tx1"/>
                </a:solidFill>
                <a:effectLst/>
                <a:latin typeface="+mn-lt"/>
                <a:ea typeface="+mn-ea"/>
                <a:cs typeface="+mn-cs"/>
              </a:rPr>
              <a:t>Az élelmiszer előállításban dolgozóknak rendszeres orvosi vizsgálatra kell menniük. Az orvos igazolja, hogy egészségesek. Az erre alkalmas, hozzáértő orvos az úgynevezett </a:t>
            </a:r>
            <a:r>
              <a:rPr lang="hu-HU" sz="1200" b="1" i="1" kern="1200" dirty="0">
                <a:solidFill>
                  <a:schemeClr val="tx1"/>
                </a:solidFill>
                <a:effectLst/>
                <a:latin typeface="+mn-lt"/>
                <a:ea typeface="+mn-ea"/>
                <a:cs typeface="+mn-cs"/>
              </a:rPr>
              <a:t>foglalkozás-egészségügyi orvos</a:t>
            </a:r>
            <a:r>
              <a:rPr lang="hu-HU" sz="1200" kern="1200" dirty="0">
                <a:solidFill>
                  <a:schemeClr val="tx1"/>
                </a:solidFill>
                <a:effectLst/>
                <a:latin typeface="+mn-lt"/>
                <a:ea typeface="+mn-ea"/>
                <a:cs typeface="+mn-cs"/>
              </a:rPr>
              <a:t>. </a:t>
            </a:r>
          </a:p>
        </p:txBody>
      </p:sp>
      <p:sp>
        <p:nvSpPr>
          <p:cNvPr id="4" name="Dia számának helye 3"/>
          <p:cNvSpPr>
            <a:spLocks noGrp="1"/>
          </p:cNvSpPr>
          <p:nvPr>
            <p:ph type="sldNum" sz="quarter" idx="5"/>
          </p:nvPr>
        </p:nvSpPr>
        <p:spPr/>
        <p:txBody>
          <a:bodyPr/>
          <a:lstStyle/>
          <a:p>
            <a:fld id="{A6E0679C-EC5D-42C6-ABB3-719536DC6759}" type="slidenum">
              <a:rPr lang="hu-HU" smtClean="0"/>
              <a:pPr/>
              <a:t>15</a:t>
            </a:fld>
            <a:endParaRPr lang="hu-HU"/>
          </a:p>
        </p:txBody>
      </p:sp>
    </p:spTree>
    <p:extLst>
      <p:ext uri="{BB962C8B-B14F-4D97-AF65-F5344CB8AC3E}">
        <p14:creationId xmlns:p14="http://schemas.microsoft.com/office/powerpoint/2010/main" val="2982224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Ha valaki a munkája során vagy szabadsága alatt megbetegszik, munkába visszajövetele előtt orvosi vizsgálatra kell mennie.</a:t>
            </a:r>
          </a:p>
        </p:txBody>
      </p:sp>
      <p:sp>
        <p:nvSpPr>
          <p:cNvPr id="4" name="Dia számának helye 3"/>
          <p:cNvSpPr>
            <a:spLocks noGrp="1"/>
          </p:cNvSpPr>
          <p:nvPr>
            <p:ph type="sldNum" sz="quarter" idx="5"/>
          </p:nvPr>
        </p:nvSpPr>
        <p:spPr/>
        <p:txBody>
          <a:bodyPr/>
          <a:lstStyle/>
          <a:p>
            <a:fld id="{A6E0679C-EC5D-42C6-ABB3-719536DC6759}" type="slidenum">
              <a:rPr lang="hu-HU" smtClean="0"/>
              <a:pPr/>
              <a:t>16</a:t>
            </a:fld>
            <a:endParaRPr lang="hu-HU"/>
          </a:p>
        </p:txBody>
      </p:sp>
    </p:spTree>
    <p:extLst>
      <p:ext uri="{BB962C8B-B14F-4D97-AF65-F5344CB8AC3E}">
        <p14:creationId xmlns:p14="http://schemas.microsoft.com/office/powerpoint/2010/main" val="762846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i="1" kern="1200" dirty="0">
                <a:solidFill>
                  <a:schemeClr val="tx1"/>
                </a:solidFill>
                <a:effectLst/>
                <a:latin typeface="+mn-lt"/>
                <a:ea typeface="+mn-ea"/>
                <a:cs typeface="+mn-cs"/>
              </a:rPr>
              <a:t>A kéz higiéniája, kézmosás</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 konyhai higiénia alapja a kéz tisztasága. Gyakori és alapos kézmosásra van szükség. A konyhában a kezünket használjuk, hozzáérünk az élelmiszerekhez. Így, kezünkről szennyezőanyagok vagy mikroorganizmusok kerülhetnek ételbe.</a:t>
            </a:r>
          </a:p>
          <a:p>
            <a:r>
              <a:rPr lang="hu-HU" sz="1200" kern="1200" dirty="0">
                <a:solidFill>
                  <a:schemeClr val="tx1"/>
                </a:solidFill>
                <a:effectLst/>
                <a:latin typeface="+mn-lt"/>
                <a:ea typeface="+mn-ea"/>
                <a:cs typeface="+mn-cs"/>
              </a:rPr>
              <a:t>A helyes kézmosás szabályait ismerni kell és be kell tartani! </a:t>
            </a:r>
          </a:p>
          <a:p>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5"/>
          </p:nvPr>
        </p:nvSpPr>
        <p:spPr/>
        <p:txBody>
          <a:bodyPr/>
          <a:lstStyle/>
          <a:p>
            <a:fld id="{A6E0679C-EC5D-42C6-ABB3-719536DC6759}" type="slidenum">
              <a:rPr lang="hu-HU" smtClean="0"/>
              <a:pPr/>
              <a:t>18</a:t>
            </a:fld>
            <a:endParaRPr lang="hu-HU"/>
          </a:p>
        </p:txBody>
      </p:sp>
    </p:spTree>
    <p:extLst>
      <p:ext uri="{BB962C8B-B14F-4D97-AF65-F5344CB8AC3E}">
        <p14:creationId xmlns:p14="http://schemas.microsoft.com/office/powerpoint/2010/main" val="2808204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Az olyan tisztítószerek, mint a hagyományos folyékony szappan megtisztítják a bőrt, eltávolítják a baktériumokat és más, a kezünkön élő mikroorganizmusokat. Viszont nem pusztítják el a mikroorganizmusokat.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Ha el akarjuk pusztítani a kezünkön élő mikroorganizmusokat, fertőtlenítő szappannal kell kezet mosnunk. A fertőtlenítő szappan lehet folyékony vagy szilárd. A fertőtlenítők olyan vegyi anyagok, amik elpusztítják a mikroorganizmusokat.</a:t>
            </a:r>
          </a:p>
          <a:p>
            <a:r>
              <a:rPr lang="hu-HU" sz="1200" kern="1200" dirty="0">
                <a:solidFill>
                  <a:schemeClr val="tx1"/>
                </a:solidFill>
                <a:effectLst/>
                <a:latin typeface="+mn-lt"/>
                <a:ea typeface="+mn-ea"/>
                <a:cs typeface="+mn-cs"/>
              </a:rPr>
              <a:t>A mikroorganizmusok természetes módon élnek olyan nyers ételeken, mint például földes zöldségek vagy magok. Az emberek étele a mikroorganizmusoknak is a kedvenc tápláléka. Ezek a parányi élőlények nem csak ételen, hanem bármilyen más anyagon is élhetnek. Például a konyha falán vagy padlóján, a munkafelületen és edényeken, még a porszemeken is. Élhetnek a bőrünkön, a szánkban vagy a hajunkon. Tehát amikor étellel dolgozunk, a kezünkről is átkerülnek az ételre, illetve más ételekről, eszközökről, edényekről, és hulladékról a kezünkre juthatnak anélkül, hogy látnánk őket. </a:t>
            </a:r>
          </a:p>
          <a:p>
            <a:r>
              <a:rPr lang="hu-HU" sz="1200" kern="1200" dirty="0">
                <a:solidFill>
                  <a:schemeClr val="tx1"/>
                </a:solidFill>
                <a:effectLst/>
                <a:latin typeface="+mn-lt"/>
                <a:ea typeface="+mn-ea"/>
                <a:cs typeface="+mn-cs"/>
              </a:rPr>
              <a:t>Ha a kezünket megnéznénk mikroszkóppal, akkor láthatnánk rajta a baktériumokat és gombákat. </a:t>
            </a:r>
          </a:p>
          <a:p>
            <a:r>
              <a:rPr lang="hu-HU" sz="1200" kern="1200" dirty="0">
                <a:solidFill>
                  <a:schemeClr val="tx1"/>
                </a:solidFill>
                <a:effectLst/>
                <a:latin typeface="+mn-lt"/>
                <a:ea typeface="+mn-ea"/>
                <a:cs typeface="+mn-cs"/>
              </a:rPr>
              <a:t>Kezünkkel elvégezhetjük azt a kísérletet, hogy rátenyerelünk egy laboratóriumi táptalajra, akkor a táptalajon egy csomó mikroorganizmus fog kinőni, ahogy ezt a kép mutatja.</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kern="1200" dirty="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5"/>
          </p:nvPr>
        </p:nvSpPr>
        <p:spPr/>
        <p:txBody>
          <a:bodyPr/>
          <a:lstStyle/>
          <a:p>
            <a:fld id="{A6E0679C-EC5D-42C6-ABB3-719536DC6759}" type="slidenum">
              <a:rPr lang="hu-HU" smtClean="0"/>
              <a:pPr/>
              <a:t>19</a:t>
            </a:fld>
            <a:endParaRPr lang="hu-HU"/>
          </a:p>
        </p:txBody>
      </p:sp>
    </p:spTree>
    <p:extLst>
      <p:ext uri="{BB962C8B-B14F-4D97-AF65-F5344CB8AC3E}">
        <p14:creationId xmlns:p14="http://schemas.microsoft.com/office/powerpoint/2010/main" val="101919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 kézmosás szabályai: </a:t>
            </a:r>
          </a:p>
          <a:p>
            <a:pPr lvl="0"/>
            <a:r>
              <a:rPr lang="hu-HU" sz="1200" kern="1200" dirty="0">
                <a:solidFill>
                  <a:schemeClr val="tx1"/>
                </a:solidFill>
                <a:effectLst/>
                <a:latin typeface="+mn-lt"/>
                <a:ea typeface="+mn-ea"/>
                <a:cs typeface="+mn-cs"/>
              </a:rPr>
              <a:t>Kezet kell mosni: a munka megkezdése előtt, két feladat között, WC használat és orrfújás vagy tüsszentés után.</a:t>
            </a:r>
          </a:p>
          <a:p>
            <a:pPr lvl="0"/>
            <a:r>
              <a:rPr lang="hu-HU" sz="1200" kern="1200" dirty="0">
                <a:solidFill>
                  <a:schemeClr val="tx1"/>
                </a:solidFill>
                <a:effectLst/>
                <a:latin typeface="+mn-lt"/>
                <a:ea typeface="+mn-ea"/>
                <a:cs typeface="+mn-cs"/>
              </a:rPr>
              <a:t>A munkában nem szabad gyűrűt viselni.</a:t>
            </a:r>
          </a:p>
          <a:p>
            <a:pPr lvl="0"/>
            <a:r>
              <a:rPr lang="hu-HU" sz="1200" kern="1200" dirty="0">
                <a:solidFill>
                  <a:schemeClr val="tx1"/>
                </a:solidFill>
                <a:effectLst/>
                <a:latin typeface="+mn-lt"/>
                <a:ea typeface="+mn-ea"/>
                <a:cs typeface="+mn-cs"/>
              </a:rPr>
              <a:t>A fertőtlenítő szappant a munkahely biztosítja. Előírt mennyiségben kell használni.</a:t>
            </a:r>
          </a:p>
          <a:p>
            <a:r>
              <a:rPr lang="hu-HU" sz="1200" kern="1200" dirty="0">
                <a:solidFill>
                  <a:schemeClr val="tx1"/>
                </a:solidFill>
                <a:effectLst/>
                <a:latin typeface="+mn-lt"/>
                <a:ea typeface="+mn-ea"/>
                <a:cs typeface="+mn-cs"/>
              </a:rPr>
              <a:t>Kézmosás után hasznos és szükséges a csapot is megtisztítani, hogy a következő személyt megóvjuk a fertőzésektől.</a:t>
            </a:r>
            <a:endParaRPr lang="hu-HU" dirty="0"/>
          </a:p>
        </p:txBody>
      </p:sp>
      <p:sp>
        <p:nvSpPr>
          <p:cNvPr id="4" name="Dia számának helye 3"/>
          <p:cNvSpPr>
            <a:spLocks noGrp="1"/>
          </p:cNvSpPr>
          <p:nvPr>
            <p:ph type="sldNum" sz="quarter" idx="5"/>
          </p:nvPr>
        </p:nvSpPr>
        <p:spPr/>
        <p:txBody>
          <a:bodyPr/>
          <a:lstStyle/>
          <a:p>
            <a:fld id="{A6E0679C-EC5D-42C6-ABB3-719536DC6759}" type="slidenum">
              <a:rPr lang="hu-HU" smtClean="0"/>
              <a:pPr/>
              <a:t>20</a:t>
            </a:fld>
            <a:endParaRPr lang="hu-HU"/>
          </a:p>
        </p:txBody>
      </p:sp>
    </p:spTree>
    <p:extLst>
      <p:ext uri="{BB962C8B-B14F-4D97-AF65-F5344CB8AC3E}">
        <p14:creationId xmlns:p14="http://schemas.microsoft.com/office/powerpoint/2010/main" val="4148379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A6E0679C-EC5D-42C6-ABB3-719536DC6759}" type="slidenum">
              <a:rPr lang="hu-HU" smtClean="0"/>
              <a:pPr/>
              <a:t>22</a:t>
            </a:fld>
            <a:endParaRPr lang="hu-HU"/>
          </a:p>
        </p:txBody>
      </p:sp>
    </p:spTree>
    <p:extLst>
      <p:ext uri="{BB962C8B-B14F-4D97-AF65-F5344CB8AC3E}">
        <p14:creationId xmlns:p14="http://schemas.microsoft.com/office/powerpoint/2010/main" val="3993524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A munkahelyi testi higiénia alapja, hogy a dolgozó otthon is figyel a testápolásra.</a:t>
            </a:r>
          </a:p>
          <a:p>
            <a:endParaRPr lang="hu-HU" dirty="0"/>
          </a:p>
        </p:txBody>
      </p:sp>
      <p:sp>
        <p:nvSpPr>
          <p:cNvPr id="4" name="Dia számának helye 3"/>
          <p:cNvSpPr>
            <a:spLocks noGrp="1"/>
          </p:cNvSpPr>
          <p:nvPr>
            <p:ph type="sldNum" sz="quarter" idx="5"/>
          </p:nvPr>
        </p:nvSpPr>
        <p:spPr/>
        <p:txBody>
          <a:bodyPr/>
          <a:lstStyle/>
          <a:p>
            <a:fld id="{A6E0679C-EC5D-42C6-ABB3-719536DC6759}" type="slidenum">
              <a:rPr lang="hu-HU" smtClean="0"/>
              <a:pPr/>
              <a:t>23</a:t>
            </a:fld>
            <a:endParaRPr lang="hu-HU"/>
          </a:p>
        </p:txBody>
      </p:sp>
    </p:spTree>
    <p:extLst>
      <p:ext uri="{BB962C8B-B14F-4D97-AF65-F5344CB8AC3E}">
        <p14:creationId xmlns:p14="http://schemas.microsoft.com/office/powerpoint/2010/main" val="3307788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 következő szabályokat kell betartani:</a:t>
            </a:r>
          </a:p>
          <a:p>
            <a:pPr lvl="0"/>
            <a:r>
              <a:rPr lang="hu-HU" sz="1200" kern="1200" dirty="0">
                <a:solidFill>
                  <a:schemeClr val="tx1"/>
                </a:solidFill>
                <a:effectLst/>
                <a:latin typeface="+mn-lt"/>
                <a:ea typeface="+mn-ea"/>
                <a:cs typeface="+mn-cs"/>
              </a:rPr>
              <a:t>A napi zuhanyzás vagy fürdés során a test minden részét alaposan meg kell mosni.</a:t>
            </a:r>
          </a:p>
          <a:p>
            <a:pPr lvl="0"/>
            <a:r>
              <a:rPr lang="hu-HU" sz="1200" kern="1200" dirty="0">
                <a:solidFill>
                  <a:schemeClr val="tx1"/>
                </a:solidFill>
                <a:effectLst/>
                <a:latin typeface="+mn-lt"/>
                <a:ea typeface="+mn-ea"/>
                <a:cs typeface="+mn-cs"/>
              </a:rPr>
              <a:t>Rendszeresen hajat kell mosni. Ha a hajunk hullik vagy korpás, azt megfelelő szerekkel kezelni kell. Az egészséges, összefogott haj nem kerül bele az ételbe.</a:t>
            </a:r>
          </a:p>
          <a:p>
            <a:pPr lvl="0"/>
            <a:r>
              <a:rPr lang="hu-HU" sz="1200" kern="1200" dirty="0">
                <a:solidFill>
                  <a:schemeClr val="tx1"/>
                </a:solidFill>
                <a:effectLst/>
                <a:latin typeface="+mn-lt"/>
                <a:ea typeface="+mn-ea"/>
                <a:cs typeface="+mn-cs"/>
              </a:rPr>
              <a:t>A bajuszt és a szakállat ápolni kell: rendszeresen mosd meg és vágd le. Az ápolt arcszőrzet nem kerül bele az ételbe.</a:t>
            </a:r>
          </a:p>
          <a:p>
            <a:pPr lvl="0"/>
            <a:r>
              <a:rPr lang="hu-HU" sz="1200" kern="1200" dirty="0">
                <a:solidFill>
                  <a:schemeClr val="tx1"/>
                </a:solidFill>
                <a:effectLst/>
                <a:latin typeface="+mn-lt"/>
                <a:ea typeface="+mn-ea"/>
                <a:cs typeface="+mn-cs"/>
              </a:rPr>
              <a:t>Aki konyhán dolgozik, ne használjon körömlakkot.</a:t>
            </a:r>
          </a:p>
          <a:p>
            <a:pPr lvl="0"/>
            <a:r>
              <a:rPr lang="hu-HU" sz="1200" kern="1200" dirty="0">
                <a:solidFill>
                  <a:schemeClr val="tx1"/>
                </a:solidFill>
                <a:effectLst/>
                <a:latin typeface="+mn-lt"/>
                <a:ea typeface="+mn-ea"/>
                <a:cs typeface="+mn-cs"/>
              </a:rPr>
              <a:t>Legalább reggel és este fogat kell mosni.</a:t>
            </a:r>
          </a:p>
          <a:p>
            <a:pPr lvl="0"/>
            <a:r>
              <a:rPr lang="hu-HU" sz="1200" kern="1200" dirty="0">
                <a:solidFill>
                  <a:schemeClr val="tx1"/>
                </a:solidFill>
                <a:effectLst/>
                <a:latin typeface="+mn-lt"/>
                <a:ea typeface="+mn-ea"/>
                <a:cs typeface="+mn-cs"/>
              </a:rPr>
              <a:t>Munka után kenjük be a kezünket kézkrémmel. </a:t>
            </a:r>
          </a:p>
          <a:p>
            <a:r>
              <a:rPr lang="hu-HU" sz="1200" kern="1200" dirty="0">
                <a:solidFill>
                  <a:schemeClr val="tx1"/>
                </a:solidFill>
                <a:effectLst/>
                <a:latin typeface="+mn-lt"/>
                <a:ea typeface="+mn-ea"/>
                <a:cs typeface="+mn-cs"/>
              </a:rPr>
              <a:t>Izzadás ellen használjunk dezodort!</a:t>
            </a:r>
            <a:endParaRPr lang="hu-HU" dirty="0"/>
          </a:p>
        </p:txBody>
      </p:sp>
      <p:sp>
        <p:nvSpPr>
          <p:cNvPr id="4" name="Dia számának helye 3"/>
          <p:cNvSpPr>
            <a:spLocks noGrp="1"/>
          </p:cNvSpPr>
          <p:nvPr>
            <p:ph type="sldNum" sz="quarter" idx="5"/>
          </p:nvPr>
        </p:nvSpPr>
        <p:spPr/>
        <p:txBody>
          <a:bodyPr/>
          <a:lstStyle/>
          <a:p>
            <a:fld id="{A6E0679C-EC5D-42C6-ABB3-719536DC6759}" type="slidenum">
              <a:rPr lang="hu-HU" smtClean="0"/>
              <a:pPr/>
              <a:t>24</a:t>
            </a:fld>
            <a:endParaRPr lang="hu-HU"/>
          </a:p>
        </p:txBody>
      </p:sp>
    </p:spTree>
    <p:extLst>
      <p:ext uri="{BB962C8B-B14F-4D97-AF65-F5344CB8AC3E}">
        <p14:creationId xmlns:p14="http://schemas.microsoft.com/office/powerpoint/2010/main" val="2524819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 következő szabályokat kell betartani:</a:t>
            </a:r>
          </a:p>
          <a:p>
            <a:pPr lvl="0"/>
            <a:r>
              <a:rPr lang="hu-HU" sz="1200" kern="1200" dirty="0">
                <a:solidFill>
                  <a:schemeClr val="tx1"/>
                </a:solidFill>
                <a:effectLst/>
                <a:latin typeface="+mn-lt"/>
                <a:ea typeface="+mn-ea"/>
                <a:cs typeface="+mn-cs"/>
              </a:rPr>
              <a:t>A napi zuhanyzás vagy fürdés során a test minden részét alaposan meg kell mosni.</a:t>
            </a:r>
          </a:p>
          <a:p>
            <a:pPr lvl="0"/>
            <a:r>
              <a:rPr lang="hu-HU" sz="1200" kern="1200" dirty="0">
                <a:solidFill>
                  <a:schemeClr val="tx1"/>
                </a:solidFill>
                <a:effectLst/>
                <a:latin typeface="+mn-lt"/>
                <a:ea typeface="+mn-ea"/>
                <a:cs typeface="+mn-cs"/>
              </a:rPr>
              <a:t>Rendszeresen hajat kell mosni. Ha a hajunk hullik vagy korpás, azt megfelelő szerekkel kezelni kell. Az egészséges, összefogott haj nem kerül bele az ételbe.</a:t>
            </a:r>
          </a:p>
          <a:p>
            <a:pPr lvl="0"/>
            <a:r>
              <a:rPr lang="hu-HU" sz="1200" kern="1200" dirty="0">
                <a:solidFill>
                  <a:schemeClr val="tx1"/>
                </a:solidFill>
                <a:effectLst/>
                <a:latin typeface="+mn-lt"/>
                <a:ea typeface="+mn-ea"/>
                <a:cs typeface="+mn-cs"/>
              </a:rPr>
              <a:t>A bajuszt és a szakállat ápolni kell: rendszeresen mosd meg és vágd le. Az ápolt arcszőrzet nem kerül bele az ételbe.</a:t>
            </a:r>
          </a:p>
          <a:p>
            <a:pPr lvl="0"/>
            <a:r>
              <a:rPr lang="hu-HU" sz="1200" kern="1200" dirty="0">
                <a:solidFill>
                  <a:schemeClr val="tx1"/>
                </a:solidFill>
                <a:effectLst/>
                <a:latin typeface="+mn-lt"/>
                <a:ea typeface="+mn-ea"/>
                <a:cs typeface="+mn-cs"/>
              </a:rPr>
              <a:t>A körmöket legalább hetente le kell vágni és minden nap meg kell tisztítani körömkefével. </a:t>
            </a:r>
          </a:p>
          <a:p>
            <a:pPr lvl="0"/>
            <a:r>
              <a:rPr lang="hu-HU" sz="1200" kern="1200" dirty="0">
                <a:solidFill>
                  <a:schemeClr val="tx1"/>
                </a:solidFill>
                <a:effectLst/>
                <a:latin typeface="+mn-lt"/>
                <a:ea typeface="+mn-ea"/>
                <a:cs typeface="+mn-cs"/>
              </a:rPr>
              <a:t>Legalább reggel és este fogat kell mosni.</a:t>
            </a:r>
          </a:p>
          <a:p>
            <a:pPr lvl="0"/>
            <a:r>
              <a:rPr lang="hu-HU" sz="1200" kern="1200" dirty="0">
                <a:solidFill>
                  <a:schemeClr val="tx1"/>
                </a:solidFill>
                <a:effectLst/>
                <a:latin typeface="+mn-lt"/>
                <a:ea typeface="+mn-ea"/>
                <a:cs typeface="+mn-cs"/>
              </a:rPr>
              <a:t>Munka után kenjük be a kezünket kézkrémmel. </a:t>
            </a:r>
          </a:p>
          <a:p>
            <a:r>
              <a:rPr lang="hu-HU" sz="1200" kern="1200" dirty="0">
                <a:solidFill>
                  <a:schemeClr val="tx1"/>
                </a:solidFill>
                <a:effectLst/>
                <a:latin typeface="+mn-lt"/>
                <a:ea typeface="+mn-ea"/>
                <a:cs typeface="+mn-cs"/>
              </a:rPr>
              <a:t>Izzadás ellen használjunk dezodort!</a:t>
            </a:r>
            <a:endParaRPr lang="hu-HU" dirty="0"/>
          </a:p>
        </p:txBody>
      </p:sp>
      <p:sp>
        <p:nvSpPr>
          <p:cNvPr id="4" name="Dia számának helye 3"/>
          <p:cNvSpPr>
            <a:spLocks noGrp="1"/>
          </p:cNvSpPr>
          <p:nvPr>
            <p:ph type="sldNum" sz="quarter" idx="5"/>
          </p:nvPr>
        </p:nvSpPr>
        <p:spPr/>
        <p:txBody>
          <a:bodyPr/>
          <a:lstStyle/>
          <a:p>
            <a:fld id="{A6E0679C-EC5D-42C6-ABB3-719536DC6759}" type="slidenum">
              <a:rPr lang="hu-HU" smtClean="0"/>
              <a:pPr/>
              <a:t>25</a:t>
            </a:fld>
            <a:endParaRPr lang="hu-HU"/>
          </a:p>
        </p:txBody>
      </p:sp>
    </p:spTree>
    <p:extLst>
      <p:ext uri="{BB962C8B-B14F-4D97-AF65-F5344CB8AC3E}">
        <p14:creationId xmlns:p14="http://schemas.microsoft.com/office/powerpoint/2010/main" val="428623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a:t>Ez</a:t>
            </a:r>
            <a:r>
              <a:rPr lang="hu-HU" baseline="0" dirty="0"/>
              <a:t> egy könnyen érthető tananyag, melyet a vendéglátóiparban munkát vállaló értelmi fogyatékos személyek részére készítettünk.</a:t>
            </a:r>
          </a:p>
          <a:p>
            <a:r>
              <a:rPr lang="hu-HU" dirty="0"/>
              <a:t>Használatához tanulási</a:t>
            </a:r>
            <a:r>
              <a:rPr lang="hu-HU" baseline="0" dirty="0"/>
              <a:t> támogatást kell nyújtani a támogató / oktató / mentor szakembernek az értelmi fogyatékos munkavállaló számára.</a:t>
            </a:r>
            <a:endParaRPr lang="en-US" dirty="0"/>
          </a:p>
        </p:txBody>
      </p:sp>
      <p:sp>
        <p:nvSpPr>
          <p:cNvPr id="4" name="Dia számának helye 3"/>
          <p:cNvSpPr>
            <a:spLocks noGrp="1"/>
          </p:cNvSpPr>
          <p:nvPr>
            <p:ph type="sldNum" sz="quarter" idx="10"/>
          </p:nvPr>
        </p:nvSpPr>
        <p:spPr/>
        <p:txBody>
          <a:bodyPr/>
          <a:lstStyle/>
          <a:p>
            <a:fld id="{A6E0679C-EC5D-42C6-ABB3-719536DC6759}" type="slidenum">
              <a:rPr lang="hu-HU" smtClean="0"/>
              <a:pPr/>
              <a:t>2</a:t>
            </a:fld>
            <a:endParaRPr 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i="1" kern="1200" dirty="0">
                <a:solidFill>
                  <a:schemeClr val="tx1"/>
                </a:solidFill>
                <a:effectLst/>
                <a:latin typeface="+mn-lt"/>
                <a:ea typeface="+mn-ea"/>
                <a:cs typeface="+mn-cs"/>
              </a:rPr>
              <a:t>A dolgozó testi higiéniája</a:t>
            </a:r>
            <a:r>
              <a:rPr lang="hu-HU" sz="1200"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Mosdatlanul, ápolatlanul, piszkos kézzel, zsíros hajjal nem lehet a vendéglátóiparban dolgozni. Kezünket rendszeresen mosni kell. Így tudjuk megvédeni az ételt a szennyeződéstől. Sapka, esetleg szájmaszk viselésével megvédhetjük az ételt hajunktól, testnedveinktől.</a:t>
            </a:r>
          </a:p>
        </p:txBody>
      </p:sp>
      <p:sp>
        <p:nvSpPr>
          <p:cNvPr id="4" name="Dia számának helye 3"/>
          <p:cNvSpPr>
            <a:spLocks noGrp="1"/>
          </p:cNvSpPr>
          <p:nvPr>
            <p:ph type="sldNum" sz="quarter" idx="5"/>
          </p:nvPr>
        </p:nvSpPr>
        <p:spPr/>
        <p:txBody>
          <a:bodyPr/>
          <a:lstStyle/>
          <a:p>
            <a:fld id="{A6E0679C-EC5D-42C6-ABB3-719536DC6759}" type="slidenum">
              <a:rPr lang="hu-HU" smtClean="0"/>
              <a:pPr/>
              <a:t>26</a:t>
            </a:fld>
            <a:endParaRPr lang="hu-HU"/>
          </a:p>
        </p:txBody>
      </p:sp>
    </p:spTree>
    <p:extLst>
      <p:ext uri="{BB962C8B-B14F-4D97-AF65-F5344CB8AC3E}">
        <p14:creationId xmlns:p14="http://schemas.microsoft.com/office/powerpoint/2010/main" val="970998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i="1" kern="1200" dirty="0">
                <a:solidFill>
                  <a:schemeClr val="tx1"/>
                </a:solidFill>
                <a:effectLst/>
                <a:latin typeface="+mn-lt"/>
                <a:ea typeface="+mn-ea"/>
                <a:cs typeface="+mn-cs"/>
              </a:rPr>
              <a:t>Megfelelő ruházat</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 A ruházat a dolgozó testének nagy részét beborítja, a kéz és az arc kivételével. Így nem a test, hanem a ruházat érintkezik a környezettel és az élelmiszerekkel. A ruházat munka közben szennyeződik. Naponta tiszta munkaruhát kell felvenni.</a:t>
            </a:r>
          </a:p>
        </p:txBody>
      </p:sp>
      <p:sp>
        <p:nvSpPr>
          <p:cNvPr id="4" name="Dia számának helye 3"/>
          <p:cNvSpPr>
            <a:spLocks noGrp="1"/>
          </p:cNvSpPr>
          <p:nvPr>
            <p:ph type="sldNum" sz="quarter" idx="5"/>
          </p:nvPr>
        </p:nvSpPr>
        <p:spPr/>
        <p:txBody>
          <a:bodyPr/>
          <a:lstStyle/>
          <a:p>
            <a:fld id="{A6E0679C-EC5D-42C6-ABB3-719536DC6759}" type="slidenum">
              <a:rPr lang="hu-HU" smtClean="0"/>
              <a:pPr/>
              <a:t>28</a:t>
            </a:fld>
            <a:endParaRPr lang="hu-HU"/>
          </a:p>
        </p:txBody>
      </p:sp>
    </p:spTree>
    <p:extLst>
      <p:ext uri="{BB962C8B-B14F-4D97-AF65-F5344CB8AC3E}">
        <p14:creationId xmlns:p14="http://schemas.microsoft.com/office/powerpoint/2010/main" val="538895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Nem lehet ugyanabban a ruhában és cipőben dolgozni az étteremben, a főzőkonyhában, az előkészítő konyhában vagy a hulladékkezelőben. </a:t>
            </a:r>
          </a:p>
        </p:txBody>
      </p:sp>
      <p:sp>
        <p:nvSpPr>
          <p:cNvPr id="4" name="Dia számának helye 3"/>
          <p:cNvSpPr>
            <a:spLocks noGrp="1"/>
          </p:cNvSpPr>
          <p:nvPr>
            <p:ph type="sldNum" sz="quarter" idx="5"/>
          </p:nvPr>
        </p:nvSpPr>
        <p:spPr/>
        <p:txBody>
          <a:bodyPr/>
          <a:lstStyle/>
          <a:p>
            <a:fld id="{A6E0679C-EC5D-42C6-ABB3-719536DC6759}" type="slidenum">
              <a:rPr lang="hu-HU" smtClean="0"/>
              <a:pPr/>
              <a:t>29</a:t>
            </a:fld>
            <a:endParaRPr lang="hu-HU"/>
          </a:p>
        </p:txBody>
      </p:sp>
    </p:spTree>
    <p:extLst>
      <p:ext uri="{BB962C8B-B14F-4D97-AF65-F5344CB8AC3E}">
        <p14:creationId xmlns:p14="http://schemas.microsoft.com/office/powerpoint/2010/main" val="1752330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hu-HU" sz="1200" kern="1200" dirty="0">
                <a:solidFill>
                  <a:schemeClr val="tx1"/>
                </a:solidFill>
                <a:effectLst/>
                <a:latin typeface="+mn-lt"/>
                <a:ea typeface="+mn-ea"/>
                <a:cs typeface="+mn-cs"/>
              </a:rPr>
              <a:t>A munkaruhát rendszeresen, 1-2 naponta ki kell mosni. Ha munka közben szennyeződik, pl. ráömlik, vagy </a:t>
            </a:r>
            <a:r>
              <a:rPr lang="hu-HU" sz="1200" kern="1200" dirty="0" err="1">
                <a:solidFill>
                  <a:schemeClr val="tx1"/>
                </a:solidFill>
                <a:effectLst/>
                <a:latin typeface="+mn-lt"/>
                <a:ea typeface="+mn-ea"/>
                <a:cs typeface="+mn-cs"/>
              </a:rPr>
              <a:t>rákenődik</a:t>
            </a:r>
            <a:r>
              <a:rPr lang="hu-HU" sz="1200" kern="1200" dirty="0">
                <a:solidFill>
                  <a:schemeClr val="tx1"/>
                </a:solidFill>
                <a:effectLst/>
                <a:latin typeface="+mn-lt"/>
                <a:ea typeface="+mn-ea"/>
                <a:cs typeface="+mn-cs"/>
              </a:rPr>
              <a:t> valami, munka után azonnal ki kell mosni. A tiszta munkaruhát zárt műanyag zacskóban kell tárolni. </a:t>
            </a:r>
          </a:p>
        </p:txBody>
      </p:sp>
      <p:sp>
        <p:nvSpPr>
          <p:cNvPr id="4" name="Dia számának helye 3"/>
          <p:cNvSpPr>
            <a:spLocks noGrp="1"/>
          </p:cNvSpPr>
          <p:nvPr>
            <p:ph type="sldNum" sz="quarter" idx="5"/>
          </p:nvPr>
        </p:nvSpPr>
        <p:spPr/>
        <p:txBody>
          <a:bodyPr/>
          <a:lstStyle/>
          <a:p>
            <a:fld id="{A6E0679C-EC5D-42C6-ABB3-719536DC6759}" type="slidenum">
              <a:rPr lang="hu-HU" smtClean="0"/>
              <a:pPr/>
              <a:t>30</a:t>
            </a:fld>
            <a:endParaRPr lang="hu-HU"/>
          </a:p>
        </p:txBody>
      </p:sp>
    </p:spTree>
    <p:extLst>
      <p:ext uri="{BB962C8B-B14F-4D97-AF65-F5344CB8AC3E}">
        <p14:creationId xmlns:p14="http://schemas.microsoft.com/office/powerpoint/2010/main" val="1697152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hu-HU" sz="1200" kern="1200" dirty="0">
                <a:solidFill>
                  <a:schemeClr val="tx1"/>
                </a:solidFill>
                <a:effectLst/>
                <a:latin typeface="+mn-lt"/>
                <a:ea typeface="+mn-ea"/>
                <a:cs typeface="+mn-cs"/>
              </a:rPr>
              <a:t>Az utcai ruha nem érhet a tiszta munkaruhához. Külön polcon, külön dobozban vagy külön szekrényben kell tárolni. </a:t>
            </a:r>
          </a:p>
          <a:p>
            <a:pPr lvl="0"/>
            <a:r>
              <a:rPr lang="hu-HU" sz="1200" kern="1200" dirty="0">
                <a:solidFill>
                  <a:schemeClr val="tx1"/>
                </a:solidFill>
                <a:effectLst/>
                <a:latin typeface="+mn-lt"/>
                <a:ea typeface="+mn-ea"/>
                <a:cs typeface="+mn-cs"/>
              </a:rPr>
              <a:t>Ha valaki a konyhán is dolgozik és takarít is, külön-külön ruha kell a konyhai munkához és a takarításhoz. A két munka között át kell öltözni.</a:t>
            </a:r>
          </a:p>
          <a:p>
            <a:pPr lvl="0"/>
            <a:r>
              <a:rPr lang="hu-HU" sz="1200" kern="1200" dirty="0">
                <a:solidFill>
                  <a:schemeClr val="tx1"/>
                </a:solidFill>
                <a:effectLst/>
                <a:latin typeface="+mn-lt"/>
                <a:ea typeface="+mn-ea"/>
                <a:cs typeface="+mn-cs"/>
              </a:rPr>
              <a:t>A konyhán a hosszú hajat mindig össze kell kötni, a hajszálak nem lóghatnak ki a sapka alól.</a:t>
            </a:r>
          </a:p>
        </p:txBody>
      </p:sp>
      <p:sp>
        <p:nvSpPr>
          <p:cNvPr id="4" name="Dia számának helye 3"/>
          <p:cNvSpPr>
            <a:spLocks noGrp="1"/>
          </p:cNvSpPr>
          <p:nvPr>
            <p:ph type="sldNum" sz="quarter" idx="5"/>
          </p:nvPr>
        </p:nvSpPr>
        <p:spPr/>
        <p:txBody>
          <a:bodyPr/>
          <a:lstStyle/>
          <a:p>
            <a:fld id="{A6E0679C-EC5D-42C6-ABB3-719536DC6759}" type="slidenum">
              <a:rPr lang="hu-HU" smtClean="0"/>
              <a:pPr/>
              <a:t>31</a:t>
            </a:fld>
            <a:endParaRPr lang="hu-HU"/>
          </a:p>
        </p:txBody>
      </p:sp>
    </p:spTree>
    <p:extLst>
      <p:ext uri="{BB962C8B-B14F-4D97-AF65-F5344CB8AC3E}">
        <p14:creationId xmlns:p14="http://schemas.microsoft.com/office/powerpoint/2010/main" val="435247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 személyi higiéné része a tiszta munkaruha. A munkaruha a munkakörhöz illeszkedik. </a:t>
            </a:r>
          </a:p>
          <a:p>
            <a:r>
              <a:rPr lang="hu-HU" sz="1200" b="1" i="1" kern="1200" dirty="0">
                <a:solidFill>
                  <a:schemeClr val="tx1"/>
                </a:solidFill>
                <a:effectLst/>
                <a:latin typeface="+mn-lt"/>
                <a:ea typeface="+mn-ea"/>
                <a:cs typeface="+mn-cs"/>
              </a:rPr>
              <a:t>A védőruha</a:t>
            </a:r>
            <a:r>
              <a:rPr lang="hu-HU" sz="1200" kern="1200" dirty="0">
                <a:solidFill>
                  <a:schemeClr val="tx1"/>
                </a:solidFill>
                <a:effectLst/>
                <a:latin typeface="+mn-lt"/>
                <a:ea typeface="+mn-ea"/>
                <a:cs typeface="+mn-cs"/>
              </a:rPr>
              <a:t> a dolgozót védi. Például a csúszásgátló munkavédelmi cipő abban segít, hogy ne </a:t>
            </a:r>
            <a:r>
              <a:rPr lang="hu-HU" sz="1200" kern="1200" dirty="0" err="1">
                <a:solidFill>
                  <a:schemeClr val="tx1"/>
                </a:solidFill>
                <a:effectLst/>
                <a:latin typeface="+mn-lt"/>
                <a:ea typeface="+mn-ea"/>
                <a:cs typeface="+mn-cs"/>
              </a:rPr>
              <a:t>csússzunk</a:t>
            </a:r>
            <a:r>
              <a:rPr lang="hu-HU" sz="1200" kern="1200" dirty="0">
                <a:solidFill>
                  <a:schemeClr val="tx1"/>
                </a:solidFill>
                <a:effectLst/>
                <a:latin typeface="+mn-lt"/>
                <a:ea typeface="+mn-ea"/>
                <a:cs typeface="+mn-cs"/>
              </a:rPr>
              <a:t> el a nedves konyhakövön.</a:t>
            </a:r>
          </a:p>
          <a:p>
            <a:pPr lvl="0"/>
            <a:r>
              <a:rPr lang="hu-HU" sz="1200" b="1" i="1" kern="1200" dirty="0">
                <a:solidFill>
                  <a:schemeClr val="tx1"/>
                </a:solidFill>
                <a:effectLst/>
                <a:latin typeface="+mn-lt"/>
                <a:ea typeface="+mn-ea"/>
                <a:cs typeface="+mn-cs"/>
              </a:rPr>
              <a:t>A munkaruha</a:t>
            </a:r>
            <a:r>
              <a:rPr lang="hu-HU" sz="1200" kern="1200" dirty="0">
                <a:solidFill>
                  <a:schemeClr val="tx1"/>
                </a:solidFill>
                <a:effectLst/>
                <a:latin typeface="+mn-lt"/>
                <a:ea typeface="+mn-ea"/>
                <a:cs typeface="+mn-cs"/>
              </a:rPr>
              <a:t> az élelmiszert védi a szennyeződésektől. Munkaruha a sapka vagy kendő (11. ábra), a szakácskabát és a kötény (12. ábra). A konyhai munkához olyan további, könnyen mosható és kényelmes ruhadarabok kellenek, például póló és nadrág.</a:t>
            </a:r>
          </a:p>
        </p:txBody>
      </p:sp>
      <p:sp>
        <p:nvSpPr>
          <p:cNvPr id="4" name="Dia számának helye 3"/>
          <p:cNvSpPr>
            <a:spLocks noGrp="1"/>
          </p:cNvSpPr>
          <p:nvPr>
            <p:ph type="sldNum" sz="quarter" idx="5"/>
          </p:nvPr>
        </p:nvSpPr>
        <p:spPr/>
        <p:txBody>
          <a:bodyPr/>
          <a:lstStyle/>
          <a:p>
            <a:fld id="{A6E0679C-EC5D-42C6-ABB3-719536DC6759}" type="slidenum">
              <a:rPr lang="hu-HU" smtClean="0"/>
              <a:pPr/>
              <a:t>32</a:t>
            </a:fld>
            <a:endParaRPr lang="hu-HU"/>
          </a:p>
        </p:txBody>
      </p:sp>
    </p:spTree>
    <p:extLst>
      <p:ext uri="{BB962C8B-B14F-4D97-AF65-F5344CB8AC3E}">
        <p14:creationId xmlns:p14="http://schemas.microsoft.com/office/powerpoint/2010/main" val="2935340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 személyi higiéné része a tiszta munkaruha. A munkaruha a munkakörhöz illeszkedik. </a:t>
            </a:r>
          </a:p>
          <a:p>
            <a:r>
              <a:rPr lang="hu-HU" sz="1200" b="1" i="1" kern="1200" dirty="0">
                <a:solidFill>
                  <a:schemeClr val="tx1"/>
                </a:solidFill>
                <a:effectLst/>
                <a:latin typeface="+mn-lt"/>
                <a:ea typeface="+mn-ea"/>
                <a:cs typeface="+mn-cs"/>
              </a:rPr>
              <a:t>A védőruha</a:t>
            </a:r>
            <a:r>
              <a:rPr lang="hu-HU" sz="1200" kern="1200" dirty="0">
                <a:solidFill>
                  <a:schemeClr val="tx1"/>
                </a:solidFill>
                <a:effectLst/>
                <a:latin typeface="+mn-lt"/>
                <a:ea typeface="+mn-ea"/>
                <a:cs typeface="+mn-cs"/>
              </a:rPr>
              <a:t> a dolgozót védi. Például a csúszásgátló munkavédelmi cipő abban segít, hogy ne </a:t>
            </a:r>
            <a:r>
              <a:rPr lang="hu-HU" sz="1200" kern="1200" dirty="0" err="1">
                <a:solidFill>
                  <a:schemeClr val="tx1"/>
                </a:solidFill>
                <a:effectLst/>
                <a:latin typeface="+mn-lt"/>
                <a:ea typeface="+mn-ea"/>
                <a:cs typeface="+mn-cs"/>
              </a:rPr>
              <a:t>csússzunk</a:t>
            </a:r>
            <a:r>
              <a:rPr lang="hu-HU" sz="1200" kern="1200" dirty="0">
                <a:solidFill>
                  <a:schemeClr val="tx1"/>
                </a:solidFill>
                <a:effectLst/>
                <a:latin typeface="+mn-lt"/>
                <a:ea typeface="+mn-ea"/>
                <a:cs typeface="+mn-cs"/>
              </a:rPr>
              <a:t> el a nedves konyhakövön.</a:t>
            </a:r>
          </a:p>
          <a:p>
            <a:pPr lvl="0"/>
            <a:r>
              <a:rPr lang="hu-HU" sz="1200" b="1" i="1" kern="1200" dirty="0">
                <a:solidFill>
                  <a:schemeClr val="tx1"/>
                </a:solidFill>
                <a:effectLst/>
                <a:latin typeface="+mn-lt"/>
                <a:ea typeface="+mn-ea"/>
                <a:cs typeface="+mn-cs"/>
              </a:rPr>
              <a:t>A munkaruha</a:t>
            </a:r>
            <a:r>
              <a:rPr lang="hu-HU" sz="1200" kern="1200" dirty="0">
                <a:solidFill>
                  <a:schemeClr val="tx1"/>
                </a:solidFill>
                <a:effectLst/>
                <a:latin typeface="+mn-lt"/>
                <a:ea typeface="+mn-ea"/>
                <a:cs typeface="+mn-cs"/>
              </a:rPr>
              <a:t> az élelmiszert védi a szennyeződésektől. Munkaruha a sapka vagy kendő (11. ábra), a szakácskabát és a kötény (12. ábra). A konyhai munkához olyan további, könnyen mosható és kényelmes ruhadarabok kellenek, például póló és nadrág.</a:t>
            </a:r>
          </a:p>
        </p:txBody>
      </p:sp>
      <p:sp>
        <p:nvSpPr>
          <p:cNvPr id="4" name="Dia számának helye 3"/>
          <p:cNvSpPr>
            <a:spLocks noGrp="1"/>
          </p:cNvSpPr>
          <p:nvPr>
            <p:ph type="sldNum" sz="quarter" idx="5"/>
          </p:nvPr>
        </p:nvSpPr>
        <p:spPr/>
        <p:txBody>
          <a:bodyPr/>
          <a:lstStyle/>
          <a:p>
            <a:fld id="{A6E0679C-EC5D-42C6-ABB3-719536DC6759}" type="slidenum">
              <a:rPr lang="hu-HU" smtClean="0"/>
              <a:pPr/>
              <a:t>33</a:t>
            </a:fld>
            <a:endParaRPr lang="hu-HU"/>
          </a:p>
        </p:txBody>
      </p:sp>
    </p:spTree>
    <p:extLst>
      <p:ext uri="{BB962C8B-B14F-4D97-AF65-F5344CB8AC3E}">
        <p14:creationId xmlns:p14="http://schemas.microsoft.com/office/powerpoint/2010/main" val="244914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A6E0679C-EC5D-42C6-ABB3-719536DC6759}" type="slidenum">
              <a:rPr lang="hu-HU" smtClean="0"/>
              <a:pPr/>
              <a:t>34</a:t>
            </a:fld>
            <a:endParaRPr lang="hu-HU"/>
          </a:p>
        </p:txBody>
      </p:sp>
    </p:spTree>
    <p:extLst>
      <p:ext uri="{BB962C8B-B14F-4D97-AF65-F5344CB8AC3E}">
        <p14:creationId xmlns:p14="http://schemas.microsoft.com/office/powerpoint/2010/main" val="1152089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A6E0679C-EC5D-42C6-ABB3-719536DC6759}" type="slidenum">
              <a:rPr lang="hu-HU" smtClean="0"/>
              <a:pPr/>
              <a:t>35</a:t>
            </a:fld>
            <a:endParaRPr lang="hu-HU"/>
          </a:p>
        </p:txBody>
      </p:sp>
    </p:spTree>
    <p:extLst>
      <p:ext uri="{BB962C8B-B14F-4D97-AF65-F5344CB8AC3E}">
        <p14:creationId xmlns:p14="http://schemas.microsoft.com/office/powerpoint/2010/main" val="2033160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A6E0679C-EC5D-42C6-ABB3-719536DC6759}" type="slidenum">
              <a:rPr lang="hu-HU" smtClean="0"/>
              <a:pPr/>
              <a:t>36</a:t>
            </a:fld>
            <a:endParaRPr lang="hu-HU"/>
          </a:p>
        </p:txBody>
      </p:sp>
    </p:spTree>
    <p:extLst>
      <p:ext uri="{BB962C8B-B14F-4D97-AF65-F5344CB8AC3E}">
        <p14:creationId xmlns:p14="http://schemas.microsoft.com/office/powerpoint/2010/main" val="1025057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Vendéglátóipar kifejezés alatt a szállodák, éttermek, kávézók, büfék működtetését, ételek készítését és felszolgálását értjük. </a:t>
            </a:r>
          </a:p>
          <a:p>
            <a:r>
              <a:rPr lang="hu-HU" sz="1200" kern="1200" dirty="0">
                <a:solidFill>
                  <a:schemeClr val="tx1"/>
                </a:solidFill>
                <a:effectLst/>
                <a:latin typeface="+mn-lt"/>
                <a:ea typeface="+mn-ea"/>
                <a:cs typeface="+mn-cs"/>
              </a:rPr>
              <a:t>A vendégeknek készülő ételek nem lehetnek szennyezettek vagy fertőzöttek. A szennyezett vagy </a:t>
            </a:r>
            <a:r>
              <a:rPr lang="hu-HU" sz="1200" kern="1200">
                <a:solidFill>
                  <a:schemeClr val="tx1"/>
                </a:solidFill>
                <a:effectLst/>
                <a:latin typeface="+mn-lt"/>
                <a:ea typeface="+mn-ea"/>
                <a:cs typeface="+mn-cs"/>
              </a:rPr>
              <a:t>fertőzött ételek </a:t>
            </a:r>
            <a:r>
              <a:rPr lang="hu-HU" sz="1200" kern="1200" dirty="0">
                <a:solidFill>
                  <a:schemeClr val="tx1"/>
                </a:solidFill>
                <a:effectLst/>
                <a:latin typeface="+mn-lt"/>
                <a:ea typeface="+mn-ea"/>
                <a:cs typeface="+mn-cs"/>
              </a:rPr>
              <a:t>a vendégek megbetegedését okozhatják.</a:t>
            </a:r>
            <a:endParaRPr lang="hu-HU" dirty="0"/>
          </a:p>
        </p:txBody>
      </p:sp>
      <p:sp>
        <p:nvSpPr>
          <p:cNvPr id="4" name="Dia számának helye 3"/>
          <p:cNvSpPr>
            <a:spLocks noGrp="1"/>
          </p:cNvSpPr>
          <p:nvPr>
            <p:ph type="sldNum" sz="quarter" idx="5"/>
          </p:nvPr>
        </p:nvSpPr>
        <p:spPr/>
        <p:txBody>
          <a:bodyPr/>
          <a:lstStyle/>
          <a:p>
            <a:fld id="{A6E0679C-EC5D-42C6-ABB3-719536DC6759}" type="slidenum">
              <a:rPr lang="hu-HU" smtClean="0"/>
              <a:pPr/>
              <a:t>4</a:t>
            </a:fld>
            <a:endParaRPr lang="hu-HU"/>
          </a:p>
        </p:txBody>
      </p:sp>
    </p:spTree>
    <p:extLst>
      <p:ext uri="{BB962C8B-B14F-4D97-AF65-F5344CB8AC3E}">
        <p14:creationId xmlns:p14="http://schemas.microsoft.com/office/powerpoint/2010/main" val="3250833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 vendéglátó munkahelyeken szabályok írják elő, hogy milyen ruhában kell dolgozni, például a felszolgálóknak</a:t>
            </a:r>
            <a:endParaRPr lang="hu-HU" dirty="0"/>
          </a:p>
        </p:txBody>
      </p:sp>
      <p:sp>
        <p:nvSpPr>
          <p:cNvPr id="4" name="Dia számának helye 3"/>
          <p:cNvSpPr>
            <a:spLocks noGrp="1"/>
          </p:cNvSpPr>
          <p:nvPr>
            <p:ph type="sldNum" sz="quarter" idx="5"/>
          </p:nvPr>
        </p:nvSpPr>
        <p:spPr/>
        <p:txBody>
          <a:bodyPr/>
          <a:lstStyle/>
          <a:p>
            <a:fld id="{A6E0679C-EC5D-42C6-ABB3-719536DC6759}" type="slidenum">
              <a:rPr lang="hu-HU" smtClean="0"/>
              <a:pPr/>
              <a:t>37</a:t>
            </a:fld>
            <a:endParaRPr lang="hu-HU"/>
          </a:p>
        </p:txBody>
      </p:sp>
    </p:spTree>
    <p:extLst>
      <p:ext uri="{BB962C8B-B14F-4D97-AF65-F5344CB8AC3E}">
        <p14:creationId xmlns:p14="http://schemas.microsoft.com/office/powerpoint/2010/main" val="3462234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i="1" kern="1200" dirty="0">
                <a:solidFill>
                  <a:schemeClr val="tx1"/>
                </a:solidFill>
                <a:effectLst/>
                <a:latin typeface="+mn-lt"/>
                <a:ea typeface="+mn-ea"/>
                <a:cs typeface="+mn-cs"/>
              </a:rPr>
              <a:t>A viselkedés</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 viselkedés és a hozzáállás még az </a:t>
            </a:r>
            <a:r>
              <a:rPr lang="hu-HU" sz="1200" kern="1200" dirty="0" err="1">
                <a:solidFill>
                  <a:schemeClr val="tx1"/>
                </a:solidFill>
                <a:effectLst/>
                <a:latin typeface="+mn-lt"/>
                <a:ea typeface="+mn-ea"/>
                <a:cs typeface="+mn-cs"/>
              </a:rPr>
              <a:t>előzőeknél</a:t>
            </a:r>
            <a:r>
              <a:rPr lang="hu-HU" sz="1200" kern="1200" dirty="0">
                <a:solidFill>
                  <a:schemeClr val="tx1"/>
                </a:solidFill>
                <a:effectLst/>
                <a:latin typeface="+mn-lt"/>
                <a:ea typeface="+mn-ea"/>
                <a:cs typeface="+mn-cs"/>
              </a:rPr>
              <a:t> is fontosabb az ételek szennyeződésének és fertőzésének elkerülésében. A szabályok betartása, a körültekintő munkavégzés, és a folyamatos tanulás segít abban, hogy megvédjük az ételeket és saját testi épségünket munka közben. </a:t>
            </a:r>
          </a:p>
        </p:txBody>
      </p:sp>
      <p:sp>
        <p:nvSpPr>
          <p:cNvPr id="4" name="Dia számának helye 3"/>
          <p:cNvSpPr>
            <a:spLocks noGrp="1"/>
          </p:cNvSpPr>
          <p:nvPr>
            <p:ph type="sldNum" sz="quarter" idx="5"/>
          </p:nvPr>
        </p:nvSpPr>
        <p:spPr/>
        <p:txBody>
          <a:bodyPr/>
          <a:lstStyle/>
          <a:p>
            <a:fld id="{A6E0679C-EC5D-42C6-ABB3-719536DC6759}" type="slidenum">
              <a:rPr lang="hu-HU" smtClean="0"/>
              <a:pPr/>
              <a:t>39</a:t>
            </a:fld>
            <a:endParaRPr lang="hu-HU"/>
          </a:p>
        </p:txBody>
      </p:sp>
    </p:spTree>
    <p:extLst>
      <p:ext uri="{BB962C8B-B14F-4D97-AF65-F5344CB8AC3E}">
        <p14:creationId xmlns:p14="http://schemas.microsoft.com/office/powerpoint/2010/main" val="26174373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 dolgozó helyes magatartása azt jelenti, hogy:</a:t>
            </a:r>
          </a:p>
          <a:p>
            <a:r>
              <a:rPr lang="hu-HU" sz="1200" kern="1200" dirty="0">
                <a:solidFill>
                  <a:schemeClr val="tx1"/>
                </a:solidFill>
                <a:effectLst/>
                <a:latin typeface="+mn-lt"/>
                <a:ea typeface="+mn-ea"/>
                <a:cs typeface="+mn-cs"/>
              </a:rPr>
              <a:t>1. megérti, megtanulja és betartja a szabályokat; </a:t>
            </a:r>
          </a:p>
          <a:p>
            <a:r>
              <a:rPr lang="hu-HU" sz="1200" kern="1200" dirty="0">
                <a:solidFill>
                  <a:schemeClr val="tx1"/>
                </a:solidFill>
                <a:effectLst/>
                <a:latin typeface="+mn-lt"/>
                <a:ea typeface="+mn-ea"/>
                <a:cs typeface="+mn-cs"/>
              </a:rPr>
              <a:t>2. figyel a környezet és az ételek tisztaságára, jó minőségére.</a:t>
            </a:r>
          </a:p>
          <a:p>
            <a:endParaRPr lang="hu-HU" dirty="0"/>
          </a:p>
        </p:txBody>
      </p:sp>
      <p:sp>
        <p:nvSpPr>
          <p:cNvPr id="4" name="Dia számának helye 3"/>
          <p:cNvSpPr>
            <a:spLocks noGrp="1"/>
          </p:cNvSpPr>
          <p:nvPr>
            <p:ph type="sldNum" sz="quarter" idx="5"/>
          </p:nvPr>
        </p:nvSpPr>
        <p:spPr/>
        <p:txBody>
          <a:bodyPr/>
          <a:lstStyle/>
          <a:p>
            <a:fld id="{A6E0679C-EC5D-42C6-ABB3-719536DC6759}" type="slidenum">
              <a:rPr lang="hu-HU" smtClean="0"/>
              <a:pPr/>
              <a:t>40</a:t>
            </a:fld>
            <a:endParaRPr lang="hu-HU"/>
          </a:p>
        </p:txBody>
      </p:sp>
    </p:spTree>
    <p:extLst>
      <p:ext uri="{BB962C8B-B14F-4D97-AF65-F5344CB8AC3E}">
        <p14:creationId xmlns:p14="http://schemas.microsoft.com/office/powerpoint/2010/main" val="226633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hu-HU" sz="1200" kern="1200" dirty="0">
                <a:solidFill>
                  <a:schemeClr val="tx1"/>
                </a:solidFill>
                <a:effectLst/>
                <a:latin typeface="+mn-lt"/>
                <a:ea typeface="+mn-ea"/>
                <a:cs typeface="+mn-cs"/>
              </a:rPr>
              <a:t>A munkahelyen kipihenten, felkészülten kell megjelenni.</a:t>
            </a:r>
          </a:p>
          <a:p>
            <a:pPr lvl="0"/>
            <a:r>
              <a:rPr lang="hu-HU" sz="1200" kern="1200" dirty="0">
                <a:solidFill>
                  <a:schemeClr val="tx1"/>
                </a:solidFill>
                <a:effectLst/>
                <a:latin typeface="+mn-lt"/>
                <a:ea typeface="+mn-ea"/>
                <a:cs typeface="+mn-cs"/>
              </a:rPr>
              <a:t>Tisztán, ápoltan kell a munkába menni.</a:t>
            </a:r>
          </a:p>
          <a:p>
            <a:pPr lvl="0"/>
            <a:r>
              <a:rPr lang="hu-HU" sz="1200" kern="1200" dirty="0">
                <a:solidFill>
                  <a:schemeClr val="tx1"/>
                </a:solidFill>
                <a:effectLst/>
                <a:latin typeface="+mn-lt"/>
                <a:ea typeface="+mn-ea"/>
                <a:cs typeface="+mn-cs"/>
              </a:rPr>
              <a:t>Tiszta munkaruhát kell magunkkal vinni és munka előtt átöltözni.</a:t>
            </a:r>
          </a:p>
          <a:p>
            <a:pPr lvl="0"/>
            <a:r>
              <a:rPr lang="hu-HU" sz="1200" kern="1200" dirty="0">
                <a:solidFill>
                  <a:schemeClr val="tx1"/>
                </a:solidFill>
                <a:effectLst/>
                <a:latin typeface="+mn-lt"/>
                <a:ea typeface="+mn-ea"/>
                <a:cs typeface="+mn-cs"/>
              </a:rPr>
              <a:t>A munkát mindig munkaruhában kell végezni. A munkaruha különbözik az utcai ruhától.</a:t>
            </a:r>
          </a:p>
        </p:txBody>
      </p:sp>
      <p:sp>
        <p:nvSpPr>
          <p:cNvPr id="4" name="Dia számának helye 3"/>
          <p:cNvSpPr>
            <a:spLocks noGrp="1"/>
          </p:cNvSpPr>
          <p:nvPr>
            <p:ph type="sldNum" sz="quarter" idx="5"/>
          </p:nvPr>
        </p:nvSpPr>
        <p:spPr/>
        <p:txBody>
          <a:bodyPr/>
          <a:lstStyle/>
          <a:p>
            <a:fld id="{A6E0679C-EC5D-42C6-ABB3-719536DC6759}" type="slidenum">
              <a:rPr lang="hu-HU" smtClean="0"/>
              <a:pPr/>
              <a:t>41</a:t>
            </a:fld>
            <a:endParaRPr lang="hu-HU"/>
          </a:p>
        </p:txBody>
      </p:sp>
    </p:spTree>
    <p:extLst>
      <p:ext uri="{BB962C8B-B14F-4D97-AF65-F5344CB8AC3E}">
        <p14:creationId xmlns:p14="http://schemas.microsoft.com/office/powerpoint/2010/main" val="38716064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Ha egy dolgozó betegnek érzi magát, el kell mennie az orvoshoz. Ha az orvos igazolja a betegséget, például influenzát, akkor a dolgozónak nem szabad étel közelébe mennie. Ha az orvos nem tiltja el a munkától, a biztonság kedvéért szájmaszkot kell viselnie </a:t>
            </a:r>
            <a:endParaRPr lang="hu-HU" dirty="0"/>
          </a:p>
        </p:txBody>
      </p:sp>
      <p:sp>
        <p:nvSpPr>
          <p:cNvPr id="4" name="Dia számának helye 3"/>
          <p:cNvSpPr>
            <a:spLocks noGrp="1"/>
          </p:cNvSpPr>
          <p:nvPr>
            <p:ph type="sldNum" sz="quarter" idx="5"/>
          </p:nvPr>
        </p:nvSpPr>
        <p:spPr/>
        <p:txBody>
          <a:bodyPr/>
          <a:lstStyle/>
          <a:p>
            <a:fld id="{A6E0679C-EC5D-42C6-ABB3-719536DC6759}" type="slidenum">
              <a:rPr lang="hu-HU" smtClean="0"/>
              <a:pPr/>
              <a:t>42</a:t>
            </a:fld>
            <a:endParaRPr lang="hu-HU"/>
          </a:p>
        </p:txBody>
      </p:sp>
    </p:spTree>
    <p:extLst>
      <p:ext uri="{BB962C8B-B14F-4D97-AF65-F5344CB8AC3E}">
        <p14:creationId xmlns:p14="http://schemas.microsoft.com/office/powerpoint/2010/main" val="19910342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Az ételre tüsszenteni, köhögni, ráköpni, tilos. Köhögéskor, tüsszentéskor nedvek és baktériumok távoznak az orrból és a szájból, ahogy az a 16. ábrán látszik. Ha tüsszenteni vagy köhögni kell, el kell távolodni az ételtől. Ha hirtelen jön a tüsszentés, vagy köhögés, ellépünk az ételtől és karhajlatunkkal fogjuk fel a tüsszentéssel távozó permetet.</a:t>
            </a:r>
            <a:endParaRPr lang="hu-HU" dirty="0"/>
          </a:p>
        </p:txBody>
      </p:sp>
      <p:sp>
        <p:nvSpPr>
          <p:cNvPr id="4" name="Dia számának helye 3"/>
          <p:cNvSpPr>
            <a:spLocks noGrp="1"/>
          </p:cNvSpPr>
          <p:nvPr>
            <p:ph type="sldNum" sz="quarter" idx="5"/>
          </p:nvPr>
        </p:nvSpPr>
        <p:spPr/>
        <p:txBody>
          <a:bodyPr/>
          <a:lstStyle/>
          <a:p>
            <a:fld id="{A6E0679C-EC5D-42C6-ABB3-719536DC6759}" type="slidenum">
              <a:rPr lang="hu-HU" smtClean="0"/>
              <a:pPr/>
              <a:t>43</a:t>
            </a:fld>
            <a:endParaRPr lang="hu-HU"/>
          </a:p>
        </p:txBody>
      </p:sp>
    </p:spTree>
    <p:extLst>
      <p:ext uri="{BB962C8B-B14F-4D97-AF65-F5344CB8AC3E}">
        <p14:creationId xmlns:p14="http://schemas.microsoft.com/office/powerpoint/2010/main" val="1094839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hu-HU" sz="1200" kern="1200" dirty="0">
                <a:solidFill>
                  <a:schemeClr val="tx1"/>
                </a:solidFill>
                <a:effectLst/>
                <a:latin typeface="+mn-lt"/>
                <a:ea typeface="+mn-ea"/>
                <a:cs typeface="+mn-cs"/>
              </a:rPr>
              <a:t>Ha olyan étellel dolgozunk, ami nincs becsomagolva, kerüljük a beszélgetést. Beszélgetés során testnedvek és mikroorganizmusok távoznak a </a:t>
            </a:r>
            <a:r>
              <a:rPr lang="hu-HU" sz="1200" kern="1200" dirty="0" err="1">
                <a:solidFill>
                  <a:schemeClr val="tx1"/>
                </a:solidFill>
                <a:effectLst/>
                <a:latin typeface="+mn-lt"/>
                <a:ea typeface="+mn-ea"/>
                <a:cs typeface="+mn-cs"/>
              </a:rPr>
              <a:t>szánkból</a:t>
            </a:r>
            <a:r>
              <a:rPr lang="hu-HU" sz="1200" kern="1200" dirty="0">
                <a:solidFill>
                  <a:schemeClr val="tx1"/>
                </a:solidFill>
                <a:effectLst/>
                <a:latin typeface="+mn-lt"/>
                <a:ea typeface="+mn-ea"/>
                <a:cs typeface="+mn-cs"/>
              </a:rPr>
              <a:t>.</a:t>
            </a:r>
          </a:p>
          <a:p>
            <a:pPr lvl="0"/>
            <a:r>
              <a:rPr lang="hu-HU" sz="1200" kern="1200" dirty="0">
                <a:solidFill>
                  <a:schemeClr val="tx1"/>
                </a:solidFill>
                <a:effectLst/>
                <a:latin typeface="+mn-lt"/>
                <a:ea typeface="+mn-ea"/>
                <a:cs typeface="+mn-cs"/>
              </a:rPr>
              <a:t>Miközben étellel dolgozunk, nem szabad a fülhöz, az orrhoz, a szájhoz, a hajhoz nyúlni. Ha mégis hozzányúl valaki, akkor fertőtlenítőszeres kézmosást kell végezni. </a:t>
            </a:r>
          </a:p>
        </p:txBody>
      </p:sp>
      <p:sp>
        <p:nvSpPr>
          <p:cNvPr id="4" name="Dia számának helye 3"/>
          <p:cNvSpPr>
            <a:spLocks noGrp="1"/>
          </p:cNvSpPr>
          <p:nvPr>
            <p:ph type="sldNum" sz="quarter" idx="5"/>
          </p:nvPr>
        </p:nvSpPr>
        <p:spPr/>
        <p:txBody>
          <a:bodyPr/>
          <a:lstStyle/>
          <a:p>
            <a:fld id="{A6E0679C-EC5D-42C6-ABB3-719536DC6759}" type="slidenum">
              <a:rPr lang="hu-HU" smtClean="0"/>
              <a:pPr/>
              <a:t>44</a:t>
            </a:fld>
            <a:endParaRPr lang="hu-HU"/>
          </a:p>
        </p:txBody>
      </p:sp>
    </p:spTree>
    <p:extLst>
      <p:ext uri="{BB962C8B-B14F-4D97-AF65-F5344CB8AC3E}">
        <p14:creationId xmlns:p14="http://schemas.microsoft.com/office/powerpoint/2010/main" val="1343820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hu-HU" sz="1200" kern="1200" dirty="0">
                <a:solidFill>
                  <a:schemeClr val="tx1"/>
                </a:solidFill>
                <a:effectLst/>
                <a:latin typeface="+mn-lt"/>
                <a:ea typeface="+mn-ea"/>
                <a:cs typeface="+mn-cs"/>
              </a:rPr>
              <a:t>Csak a kijelölt helyen szabad enni, munka közben tilos </a:t>
            </a:r>
            <a:r>
              <a:rPr lang="hu-HU" sz="1200" kern="1200" dirty="0" err="1">
                <a:solidFill>
                  <a:schemeClr val="tx1"/>
                </a:solidFill>
                <a:effectLst/>
                <a:latin typeface="+mn-lt"/>
                <a:ea typeface="+mn-ea"/>
                <a:cs typeface="+mn-cs"/>
              </a:rPr>
              <a:t>rágózni</a:t>
            </a:r>
            <a:r>
              <a:rPr lang="hu-HU" sz="1200" kern="1200" dirty="0">
                <a:solidFill>
                  <a:schemeClr val="tx1"/>
                </a:solidFill>
                <a:effectLst/>
                <a:latin typeface="+mn-lt"/>
                <a:ea typeface="+mn-ea"/>
                <a:cs typeface="+mn-cs"/>
              </a:rPr>
              <a:t> vagy cukorkát szopogatni.</a:t>
            </a:r>
          </a:p>
          <a:p>
            <a:pPr lvl="0"/>
            <a:r>
              <a:rPr lang="hu-HU" sz="1200" kern="1200" dirty="0">
                <a:solidFill>
                  <a:schemeClr val="tx1"/>
                </a:solidFill>
                <a:effectLst/>
                <a:latin typeface="+mn-lt"/>
                <a:ea typeface="+mn-ea"/>
                <a:cs typeface="+mn-cs"/>
              </a:rPr>
              <a:t>Munka közben tilos a dohányzás, dohányozni csak az erre kijelölt helyen szabad. Utána kezet kell mosni. </a:t>
            </a:r>
          </a:p>
          <a:p>
            <a:pPr lvl="0"/>
            <a:r>
              <a:rPr lang="hu-HU" sz="1200" kern="1200" dirty="0">
                <a:solidFill>
                  <a:schemeClr val="tx1"/>
                </a:solidFill>
                <a:effectLst/>
                <a:latin typeface="+mn-lt"/>
                <a:ea typeface="+mn-ea"/>
                <a:cs typeface="+mn-cs"/>
              </a:rPr>
              <a:t>A konyhába tilos házi állatot bevinni.</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A munkahelyen telefonálni, </a:t>
            </a:r>
            <a:r>
              <a:rPr lang="hu-HU" sz="1200" kern="1200" dirty="0" err="1">
                <a:solidFill>
                  <a:schemeClr val="tx1"/>
                </a:solidFill>
                <a:effectLst/>
                <a:latin typeface="+mn-lt"/>
                <a:ea typeface="+mn-ea"/>
                <a:cs typeface="+mn-cs"/>
              </a:rPr>
              <a:t>chatelni</a:t>
            </a:r>
            <a:r>
              <a:rPr lang="hu-HU" sz="1200" kern="1200" dirty="0">
                <a:solidFill>
                  <a:schemeClr val="tx1"/>
                </a:solidFill>
                <a:effectLst/>
                <a:latin typeface="+mn-lt"/>
                <a:ea typeface="+mn-ea"/>
                <a:cs typeface="+mn-cs"/>
              </a:rPr>
              <a:t> vagy játszani tilos!</a:t>
            </a:r>
          </a:p>
          <a:p>
            <a:endParaRPr lang="hu-HU" dirty="0"/>
          </a:p>
        </p:txBody>
      </p:sp>
      <p:sp>
        <p:nvSpPr>
          <p:cNvPr id="4" name="Dia számának helye 3"/>
          <p:cNvSpPr>
            <a:spLocks noGrp="1"/>
          </p:cNvSpPr>
          <p:nvPr>
            <p:ph type="sldNum" sz="quarter" idx="5"/>
          </p:nvPr>
        </p:nvSpPr>
        <p:spPr/>
        <p:txBody>
          <a:bodyPr/>
          <a:lstStyle/>
          <a:p>
            <a:fld id="{A6E0679C-EC5D-42C6-ABB3-719536DC6759}" type="slidenum">
              <a:rPr lang="hu-HU" smtClean="0"/>
              <a:pPr/>
              <a:t>45</a:t>
            </a:fld>
            <a:endParaRPr lang="hu-HU"/>
          </a:p>
        </p:txBody>
      </p:sp>
    </p:spTree>
    <p:extLst>
      <p:ext uri="{BB962C8B-B14F-4D97-AF65-F5344CB8AC3E}">
        <p14:creationId xmlns:p14="http://schemas.microsoft.com/office/powerpoint/2010/main" val="41054776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hu-HU" sz="1200" kern="1200" dirty="0">
                <a:solidFill>
                  <a:schemeClr val="tx1"/>
                </a:solidFill>
                <a:effectLst/>
                <a:latin typeface="+mn-lt"/>
                <a:ea typeface="+mn-ea"/>
                <a:cs typeface="+mn-cs"/>
              </a:rPr>
              <a:t>Csak a munkához szükséges tárgyakat, eszközöket szabad bevinni a konyhába, vagy más munkaterületre. </a:t>
            </a:r>
          </a:p>
          <a:p>
            <a:pPr lvl="0"/>
            <a:r>
              <a:rPr lang="hu-HU" sz="1200" kern="1200" dirty="0">
                <a:solidFill>
                  <a:schemeClr val="tx1"/>
                </a:solidFill>
                <a:effectLst/>
                <a:latin typeface="+mn-lt"/>
                <a:ea typeface="+mn-ea"/>
                <a:cs typeface="+mn-cs"/>
              </a:rPr>
              <a:t>Gyűrű, fülbevaló, karóra, a munkaruha alól kilógó nyaklánc viselése, körömlakk és műköröm használata tilos.</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FONTOS!  A munkahelyeken lehetnek még más szabályok is, azokat is be kell tartani.</a:t>
            </a:r>
          </a:p>
        </p:txBody>
      </p:sp>
      <p:sp>
        <p:nvSpPr>
          <p:cNvPr id="4" name="Dia számának helye 3"/>
          <p:cNvSpPr>
            <a:spLocks noGrp="1"/>
          </p:cNvSpPr>
          <p:nvPr>
            <p:ph type="sldNum" sz="quarter" idx="5"/>
          </p:nvPr>
        </p:nvSpPr>
        <p:spPr/>
        <p:txBody>
          <a:bodyPr/>
          <a:lstStyle/>
          <a:p>
            <a:fld id="{A6E0679C-EC5D-42C6-ABB3-719536DC6759}" type="slidenum">
              <a:rPr lang="hu-HU" smtClean="0"/>
              <a:pPr/>
              <a:t>46</a:t>
            </a:fld>
            <a:endParaRPr lang="hu-HU"/>
          </a:p>
        </p:txBody>
      </p:sp>
    </p:spTree>
    <p:extLst>
      <p:ext uri="{BB962C8B-B14F-4D97-AF65-F5344CB8AC3E}">
        <p14:creationId xmlns:p14="http://schemas.microsoft.com/office/powerpoint/2010/main" val="34370386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en-US"/>
          </a:p>
        </p:txBody>
      </p:sp>
      <p:sp>
        <p:nvSpPr>
          <p:cNvPr id="4" name="Dia számának helye 3"/>
          <p:cNvSpPr>
            <a:spLocks noGrp="1"/>
          </p:cNvSpPr>
          <p:nvPr>
            <p:ph type="sldNum" sz="quarter" idx="10"/>
          </p:nvPr>
        </p:nvSpPr>
        <p:spPr/>
        <p:txBody>
          <a:bodyPr/>
          <a:lstStyle/>
          <a:p>
            <a:fld id="{A6E0679C-EC5D-42C6-ABB3-719536DC6759}" type="slidenum">
              <a:rPr lang="hu-HU" smtClean="0"/>
              <a:pPr/>
              <a:t>47</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 </a:t>
            </a:r>
            <a:r>
              <a:rPr lang="hu-HU" sz="1200" b="1" i="1" kern="1200" dirty="0">
                <a:solidFill>
                  <a:schemeClr val="tx1"/>
                </a:solidFill>
                <a:effectLst/>
                <a:latin typeface="+mn-lt"/>
                <a:ea typeface="+mn-ea"/>
                <a:cs typeface="+mn-cs"/>
              </a:rPr>
              <a:t>higiénia</a:t>
            </a:r>
            <a:r>
              <a:rPr lang="hu-HU" sz="1200" kern="1200" dirty="0">
                <a:solidFill>
                  <a:schemeClr val="tx1"/>
                </a:solidFill>
                <a:effectLst/>
                <a:latin typeface="+mn-lt"/>
                <a:ea typeface="+mn-ea"/>
                <a:cs typeface="+mn-cs"/>
              </a:rPr>
              <a:t> saját magunk és környezetünk tisztántartásának gyakorlata, hogy megőrizzük egészségünket és megelőzzük a betegségek terjedését.</a:t>
            </a:r>
          </a:p>
          <a:p>
            <a:r>
              <a:rPr lang="hu-HU" sz="1200" kern="1200" dirty="0">
                <a:solidFill>
                  <a:schemeClr val="tx1"/>
                </a:solidFill>
                <a:effectLst/>
                <a:latin typeface="+mn-lt"/>
                <a:ea typeface="+mn-ea"/>
                <a:cs typeface="+mn-cs"/>
              </a:rPr>
              <a:t>A </a:t>
            </a:r>
            <a:r>
              <a:rPr lang="hu-HU" sz="1200" b="1" i="1" kern="1200" dirty="0">
                <a:solidFill>
                  <a:schemeClr val="tx1"/>
                </a:solidFill>
                <a:effectLst/>
                <a:latin typeface="+mn-lt"/>
                <a:ea typeface="+mn-ea"/>
                <a:cs typeface="+mn-cs"/>
              </a:rPr>
              <a:t>személyi higiéné </a:t>
            </a:r>
            <a:r>
              <a:rPr lang="hu-HU" sz="1200" kern="1200" dirty="0">
                <a:solidFill>
                  <a:schemeClr val="tx1"/>
                </a:solidFill>
                <a:effectLst/>
                <a:latin typeface="+mn-lt"/>
                <a:ea typeface="+mn-ea"/>
                <a:cs typeface="+mn-cs"/>
              </a:rPr>
              <a:t>saját testünk tisztántartását jelenti. A tisztaság azt jelenti, hogy valami tiszta vagy tisztán tartjuk.</a:t>
            </a:r>
          </a:p>
          <a:p>
            <a:r>
              <a:rPr lang="hu-HU" sz="1200" kern="1200" dirty="0">
                <a:solidFill>
                  <a:schemeClr val="tx1"/>
                </a:solidFill>
                <a:effectLst/>
                <a:latin typeface="+mn-lt"/>
                <a:ea typeface="+mn-ea"/>
                <a:cs typeface="+mn-cs"/>
              </a:rPr>
              <a:t>A főzésben és </a:t>
            </a:r>
            <a:r>
              <a:rPr lang="hu-HU" sz="1200" b="1" i="1" kern="1200" dirty="0">
                <a:solidFill>
                  <a:schemeClr val="tx1"/>
                </a:solidFill>
                <a:effectLst/>
                <a:latin typeface="+mn-lt"/>
                <a:ea typeface="+mn-ea"/>
                <a:cs typeface="+mn-cs"/>
              </a:rPr>
              <a:t>ételkészítésben való higiénia</a:t>
            </a:r>
            <a:r>
              <a:rPr lang="hu-HU" sz="1200" kern="1200" dirty="0">
                <a:solidFill>
                  <a:schemeClr val="tx1"/>
                </a:solidFill>
                <a:effectLst/>
                <a:latin typeface="+mn-lt"/>
                <a:ea typeface="+mn-ea"/>
                <a:cs typeface="+mn-cs"/>
              </a:rPr>
              <a:t> célja, hogy megelőzze az ételek szennyeződését, az ételmérgezést és a betegségek terjedését ételek, emberek és állatok között.</a:t>
            </a:r>
          </a:p>
          <a:p>
            <a:r>
              <a:rPr lang="hu-HU" sz="1200" kern="1200" dirty="0">
                <a:solidFill>
                  <a:schemeClr val="tx1"/>
                </a:solidFill>
                <a:effectLst/>
                <a:latin typeface="+mn-lt"/>
                <a:ea typeface="+mn-ea"/>
                <a:cs typeface="+mn-cs"/>
              </a:rPr>
              <a:t>A vendéglátásban használt </a:t>
            </a:r>
            <a:r>
              <a:rPr lang="hu-HU" sz="1200" b="1" i="1" kern="1200" dirty="0">
                <a:solidFill>
                  <a:schemeClr val="tx1"/>
                </a:solidFill>
                <a:effectLst/>
                <a:latin typeface="+mn-lt"/>
                <a:ea typeface="+mn-ea"/>
                <a:cs typeface="+mn-cs"/>
              </a:rPr>
              <a:t>higiéniai gyakorlatok</a:t>
            </a:r>
            <a:r>
              <a:rPr lang="hu-HU" sz="1200" kern="1200" dirty="0">
                <a:solidFill>
                  <a:schemeClr val="tx1"/>
                </a:solidFill>
                <a:effectLst/>
                <a:latin typeface="+mn-lt"/>
                <a:ea typeface="+mn-ea"/>
                <a:cs typeface="+mn-cs"/>
              </a:rPr>
              <a:t> kiterjednek az ételek biztonságos kezelésére, tárolására, készítésére, felszolgálására és elfogyasztására. A személyi higiéné kulcsfontosságú az élelmiszerbbiztonságban.</a:t>
            </a:r>
          </a:p>
        </p:txBody>
      </p:sp>
      <p:sp>
        <p:nvSpPr>
          <p:cNvPr id="4" name="Dia számának helye 3"/>
          <p:cNvSpPr>
            <a:spLocks noGrp="1"/>
          </p:cNvSpPr>
          <p:nvPr>
            <p:ph type="sldNum" sz="quarter" idx="5"/>
          </p:nvPr>
        </p:nvSpPr>
        <p:spPr/>
        <p:txBody>
          <a:bodyPr/>
          <a:lstStyle/>
          <a:p>
            <a:fld id="{A6E0679C-EC5D-42C6-ABB3-719536DC6759}" type="slidenum">
              <a:rPr lang="hu-HU" smtClean="0"/>
              <a:pPr/>
              <a:t>5</a:t>
            </a:fld>
            <a:endParaRPr lang="hu-HU"/>
          </a:p>
        </p:txBody>
      </p:sp>
    </p:spTree>
    <p:extLst>
      <p:ext uri="{BB962C8B-B14F-4D97-AF65-F5344CB8AC3E}">
        <p14:creationId xmlns:p14="http://schemas.microsoft.com/office/powerpoint/2010/main" val="3546087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 </a:t>
            </a:r>
            <a:r>
              <a:rPr lang="hu-HU" sz="1200" b="1" i="1" kern="1200" dirty="0">
                <a:solidFill>
                  <a:schemeClr val="tx1"/>
                </a:solidFill>
                <a:effectLst/>
                <a:latin typeface="+mn-lt"/>
                <a:ea typeface="+mn-ea"/>
                <a:cs typeface="+mn-cs"/>
              </a:rPr>
              <a:t>higiénia</a:t>
            </a:r>
            <a:r>
              <a:rPr lang="hu-HU" sz="1200" kern="1200" dirty="0">
                <a:solidFill>
                  <a:schemeClr val="tx1"/>
                </a:solidFill>
                <a:effectLst/>
                <a:latin typeface="+mn-lt"/>
                <a:ea typeface="+mn-ea"/>
                <a:cs typeface="+mn-cs"/>
              </a:rPr>
              <a:t> saját magunk és környezetünk tisztántartásának gyakorlata, hogy megőrizzük egészségünket és megelőzzük a betegségek terjedését.</a:t>
            </a:r>
          </a:p>
          <a:p>
            <a:r>
              <a:rPr lang="hu-HU" sz="1200" kern="1200" dirty="0">
                <a:solidFill>
                  <a:schemeClr val="tx1"/>
                </a:solidFill>
                <a:effectLst/>
                <a:latin typeface="+mn-lt"/>
                <a:ea typeface="+mn-ea"/>
                <a:cs typeface="+mn-cs"/>
              </a:rPr>
              <a:t>A </a:t>
            </a:r>
            <a:r>
              <a:rPr lang="hu-HU" sz="1200" b="1" i="1" kern="1200" dirty="0">
                <a:solidFill>
                  <a:schemeClr val="tx1"/>
                </a:solidFill>
                <a:effectLst/>
                <a:latin typeface="+mn-lt"/>
                <a:ea typeface="+mn-ea"/>
                <a:cs typeface="+mn-cs"/>
              </a:rPr>
              <a:t>személyi higiéné </a:t>
            </a:r>
            <a:r>
              <a:rPr lang="hu-HU" sz="1200" kern="1200" dirty="0">
                <a:solidFill>
                  <a:schemeClr val="tx1"/>
                </a:solidFill>
                <a:effectLst/>
                <a:latin typeface="+mn-lt"/>
                <a:ea typeface="+mn-ea"/>
                <a:cs typeface="+mn-cs"/>
              </a:rPr>
              <a:t>saját testünk tisztántartását jelenti. A tisztaság azt jelenti, hogy valami tiszta vagy tisztán tartjuk.</a:t>
            </a:r>
          </a:p>
          <a:p>
            <a:r>
              <a:rPr lang="hu-HU" sz="1200" kern="1200" dirty="0">
                <a:solidFill>
                  <a:schemeClr val="tx1"/>
                </a:solidFill>
                <a:effectLst/>
                <a:latin typeface="+mn-lt"/>
                <a:ea typeface="+mn-ea"/>
                <a:cs typeface="+mn-cs"/>
              </a:rPr>
              <a:t>A főzésben és </a:t>
            </a:r>
            <a:r>
              <a:rPr lang="hu-HU" sz="1200" b="1" i="1" kern="1200" dirty="0">
                <a:solidFill>
                  <a:schemeClr val="tx1"/>
                </a:solidFill>
                <a:effectLst/>
                <a:latin typeface="+mn-lt"/>
                <a:ea typeface="+mn-ea"/>
                <a:cs typeface="+mn-cs"/>
              </a:rPr>
              <a:t>ételkészítésben való higiénia</a:t>
            </a:r>
            <a:r>
              <a:rPr lang="hu-HU" sz="1200" kern="1200" dirty="0">
                <a:solidFill>
                  <a:schemeClr val="tx1"/>
                </a:solidFill>
                <a:effectLst/>
                <a:latin typeface="+mn-lt"/>
                <a:ea typeface="+mn-ea"/>
                <a:cs typeface="+mn-cs"/>
              </a:rPr>
              <a:t> célja, hogy megelőzze az ételek szennyeződését, az ételmérgezést és a betegségek terjedését ételek, emberek és állatok között.</a:t>
            </a:r>
          </a:p>
          <a:p>
            <a:r>
              <a:rPr lang="hu-HU" sz="1200" kern="1200" dirty="0">
                <a:solidFill>
                  <a:schemeClr val="tx1"/>
                </a:solidFill>
                <a:effectLst/>
                <a:latin typeface="+mn-lt"/>
                <a:ea typeface="+mn-ea"/>
                <a:cs typeface="+mn-cs"/>
              </a:rPr>
              <a:t>A vendéglátásban használt </a:t>
            </a:r>
            <a:r>
              <a:rPr lang="hu-HU" sz="1200" b="1" i="1" kern="1200" dirty="0">
                <a:solidFill>
                  <a:schemeClr val="tx1"/>
                </a:solidFill>
                <a:effectLst/>
                <a:latin typeface="+mn-lt"/>
                <a:ea typeface="+mn-ea"/>
                <a:cs typeface="+mn-cs"/>
              </a:rPr>
              <a:t>higiéniai gyakorlatok</a:t>
            </a:r>
            <a:r>
              <a:rPr lang="hu-HU" sz="1200" kern="1200" dirty="0">
                <a:solidFill>
                  <a:schemeClr val="tx1"/>
                </a:solidFill>
                <a:effectLst/>
                <a:latin typeface="+mn-lt"/>
                <a:ea typeface="+mn-ea"/>
                <a:cs typeface="+mn-cs"/>
              </a:rPr>
              <a:t> kiterjednek az ételek biztonságos kezelésére, tárolására, készítésére, felszolgálására és elfogyasztására. A személyi higiéné kulcsfontosságú az élelmiszerbbiztonságban.</a:t>
            </a:r>
          </a:p>
        </p:txBody>
      </p:sp>
      <p:sp>
        <p:nvSpPr>
          <p:cNvPr id="4" name="Dia számának helye 3"/>
          <p:cNvSpPr>
            <a:spLocks noGrp="1"/>
          </p:cNvSpPr>
          <p:nvPr>
            <p:ph type="sldNum" sz="quarter" idx="5"/>
          </p:nvPr>
        </p:nvSpPr>
        <p:spPr/>
        <p:txBody>
          <a:bodyPr/>
          <a:lstStyle/>
          <a:p>
            <a:fld id="{A6E0679C-EC5D-42C6-ABB3-719536DC6759}" type="slidenum">
              <a:rPr lang="hu-HU" smtClean="0"/>
              <a:pPr/>
              <a:t>6</a:t>
            </a:fld>
            <a:endParaRPr lang="hu-HU"/>
          </a:p>
        </p:txBody>
      </p:sp>
    </p:spTree>
    <p:extLst>
      <p:ext uri="{BB962C8B-B14F-4D97-AF65-F5344CB8AC3E}">
        <p14:creationId xmlns:p14="http://schemas.microsoft.com/office/powerpoint/2010/main" val="1169036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hu-HU" sz="1200" kern="1200" dirty="0">
                <a:solidFill>
                  <a:schemeClr val="tx1"/>
                </a:solidFill>
                <a:effectLst/>
                <a:latin typeface="+mn-lt"/>
                <a:ea typeface="+mn-ea"/>
                <a:cs typeface="+mn-cs"/>
              </a:rPr>
              <a:t>Az étel szennyeződhet idegen anyagoktól: portól, hajszálaktól, kavicsoktól, konyhai gépekből kieső alkatrészektől vagy falfestéktől. </a:t>
            </a:r>
          </a:p>
          <a:p>
            <a:pPr lvl="0"/>
            <a:r>
              <a:rPr lang="hu-HU" sz="1200" kern="1200" dirty="0">
                <a:solidFill>
                  <a:schemeClr val="tx1"/>
                </a:solidFill>
                <a:effectLst/>
                <a:latin typeface="+mn-lt"/>
                <a:ea typeface="+mn-ea"/>
                <a:cs typeface="+mn-cs"/>
              </a:rPr>
              <a:t>Az étel szennyeződhet vegyi anyagoktól: mosogatószer, tisztítószer, tartósítószer vagy túl nagy mennyiségű adalékanyagtól. </a:t>
            </a:r>
          </a:p>
          <a:p>
            <a:r>
              <a:rPr lang="hu-HU" sz="1200" kern="1200" dirty="0">
                <a:solidFill>
                  <a:schemeClr val="tx1"/>
                </a:solidFill>
                <a:effectLst/>
                <a:latin typeface="+mn-lt"/>
                <a:ea typeface="+mn-ea"/>
                <a:cs typeface="+mn-cs"/>
              </a:rPr>
              <a:t>Az alapanyag vagy a kész étel mikroorganizmusoktól fertőződhet meg.</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A </a:t>
            </a:r>
            <a:r>
              <a:rPr lang="hu-HU" sz="1200" b="1" i="1" kern="1200" dirty="0">
                <a:solidFill>
                  <a:schemeClr val="tx1"/>
                </a:solidFill>
                <a:effectLst/>
                <a:latin typeface="+mn-lt"/>
                <a:ea typeface="+mn-ea"/>
                <a:cs typeface="+mn-cs"/>
              </a:rPr>
              <a:t>mikroorganizmusok</a:t>
            </a:r>
            <a:r>
              <a:rPr lang="hu-HU" sz="1200" kern="1200" dirty="0">
                <a:solidFill>
                  <a:schemeClr val="tx1"/>
                </a:solidFill>
                <a:effectLst/>
                <a:latin typeface="+mn-lt"/>
                <a:ea typeface="+mn-ea"/>
                <a:cs typeface="+mn-cs"/>
              </a:rPr>
              <a:t> – mint például baktériumok vagy penész, szabad szemmel nem látható apró élőlények. Szinte bárhol élhetnek, például növényeken, ételen, konyhai eszközökön vagy az ember bőrén. Mikroszkóp használatával lehet őket látni. Ha elszaporodnak, láthatjuk a nagy kolóniáikat. Egy kolónia több millió mikroorganizmusból áll.</a:t>
            </a:r>
          </a:p>
          <a:p>
            <a:endParaRPr lang="hu-HU" dirty="0"/>
          </a:p>
        </p:txBody>
      </p:sp>
      <p:sp>
        <p:nvSpPr>
          <p:cNvPr id="4" name="Dia számának helye 3"/>
          <p:cNvSpPr>
            <a:spLocks noGrp="1"/>
          </p:cNvSpPr>
          <p:nvPr>
            <p:ph type="sldNum" sz="quarter" idx="5"/>
          </p:nvPr>
        </p:nvSpPr>
        <p:spPr/>
        <p:txBody>
          <a:bodyPr/>
          <a:lstStyle/>
          <a:p>
            <a:fld id="{A6E0679C-EC5D-42C6-ABB3-719536DC6759}" type="slidenum">
              <a:rPr lang="hu-HU" smtClean="0"/>
              <a:pPr/>
              <a:t>8</a:t>
            </a:fld>
            <a:endParaRPr lang="hu-HU"/>
          </a:p>
        </p:txBody>
      </p:sp>
    </p:spTree>
    <p:extLst>
      <p:ext uri="{BB962C8B-B14F-4D97-AF65-F5344CB8AC3E}">
        <p14:creationId xmlns:p14="http://schemas.microsoft.com/office/powerpoint/2010/main" val="1185890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hu-HU" sz="1200" kern="1200" dirty="0">
                <a:solidFill>
                  <a:schemeClr val="tx1"/>
                </a:solidFill>
                <a:effectLst/>
                <a:latin typeface="+mn-lt"/>
                <a:ea typeface="+mn-ea"/>
                <a:cs typeface="+mn-cs"/>
              </a:rPr>
              <a:t>A káros mikroorganizmusok az ételbe többféleképpen kerülhetnek:</a:t>
            </a:r>
            <a:endParaRPr lang="hu-HU" sz="10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Állott, romlott vagy rosszul tárolt alapanyagtól,</a:t>
            </a:r>
            <a:endParaRPr lang="hu-HU" sz="10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Rendetlen környezettől, piszkos edényektől, konyhai eszközöktől,</a:t>
            </a:r>
            <a:endParaRPr lang="hu-HU" sz="10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Az élelmiszerrel érintkező dolgozó piszkos ruházatától,</a:t>
            </a:r>
            <a:endParaRPr lang="hu-HU" sz="10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A dolgozó testéből eredő szennyeződéstől. Például:</a:t>
            </a:r>
            <a:endParaRPr lang="hu-HU" sz="1000" kern="1200" dirty="0">
              <a:solidFill>
                <a:schemeClr val="tx1"/>
              </a:solidFill>
              <a:effectLst/>
              <a:latin typeface="+mn-lt"/>
              <a:ea typeface="+mn-ea"/>
              <a:cs typeface="+mn-cs"/>
            </a:endParaRPr>
          </a:p>
          <a:p>
            <a:pPr lvl="1"/>
            <a:r>
              <a:rPr lang="hu-HU" sz="1200" kern="1200" dirty="0">
                <a:solidFill>
                  <a:schemeClr val="tx1"/>
                </a:solidFill>
                <a:effectLst/>
                <a:latin typeface="+mn-lt"/>
                <a:ea typeface="+mn-ea"/>
                <a:cs typeface="+mn-cs"/>
              </a:rPr>
              <a:t>piszkos kézzel nyúl az ételhez,</a:t>
            </a:r>
            <a:endParaRPr lang="hu-HU" sz="1000" kern="1200" dirty="0">
              <a:solidFill>
                <a:schemeClr val="tx1"/>
              </a:solidFill>
              <a:effectLst/>
              <a:latin typeface="+mn-lt"/>
              <a:ea typeface="+mn-ea"/>
              <a:cs typeface="+mn-cs"/>
            </a:endParaRPr>
          </a:p>
          <a:p>
            <a:pPr lvl="1"/>
            <a:r>
              <a:rPr lang="hu-HU" sz="1200" kern="1200" dirty="0">
                <a:solidFill>
                  <a:schemeClr val="tx1"/>
                </a:solidFill>
                <a:effectLst/>
                <a:latin typeface="+mn-lt"/>
                <a:ea typeface="+mn-ea"/>
                <a:cs typeface="+mn-cs"/>
              </a:rPr>
              <a:t>belehull a haja, belecsöpög az izzadsága,</a:t>
            </a:r>
            <a:endParaRPr lang="hu-HU" sz="1000" kern="1200" dirty="0">
              <a:solidFill>
                <a:schemeClr val="tx1"/>
              </a:solidFill>
              <a:effectLst/>
              <a:latin typeface="+mn-lt"/>
              <a:ea typeface="+mn-ea"/>
              <a:cs typeface="+mn-cs"/>
            </a:endParaRPr>
          </a:p>
          <a:p>
            <a:pPr lvl="1"/>
            <a:r>
              <a:rPr lang="hu-HU" sz="1200" kern="1200" dirty="0">
                <a:solidFill>
                  <a:schemeClr val="tx1"/>
                </a:solidFill>
                <a:effectLst/>
                <a:latin typeface="+mn-lt"/>
                <a:ea typeface="+mn-ea"/>
                <a:cs typeface="+mn-cs"/>
              </a:rPr>
              <a:t>köhög, tüsszent az élelmiszer közelében. </a:t>
            </a:r>
            <a:endParaRPr lang="hu-HU" sz="1000" kern="1200" dirty="0">
              <a:solidFill>
                <a:schemeClr val="tx1"/>
              </a:solidFill>
              <a:effectLst/>
              <a:latin typeface="+mn-lt"/>
              <a:ea typeface="+mn-ea"/>
              <a:cs typeface="+mn-cs"/>
            </a:endParaRPr>
          </a:p>
        </p:txBody>
      </p:sp>
      <p:sp>
        <p:nvSpPr>
          <p:cNvPr id="4" name="Dia számának helye 3"/>
          <p:cNvSpPr>
            <a:spLocks noGrp="1"/>
          </p:cNvSpPr>
          <p:nvPr>
            <p:ph type="sldNum" sz="quarter" idx="5"/>
          </p:nvPr>
        </p:nvSpPr>
        <p:spPr/>
        <p:txBody>
          <a:bodyPr/>
          <a:lstStyle/>
          <a:p>
            <a:fld id="{A6E0679C-EC5D-42C6-ABB3-719536DC6759}" type="slidenum">
              <a:rPr lang="hu-HU" smtClean="0"/>
              <a:pPr/>
              <a:t>9</a:t>
            </a:fld>
            <a:endParaRPr lang="hu-HU"/>
          </a:p>
        </p:txBody>
      </p:sp>
    </p:spTree>
    <p:extLst>
      <p:ext uri="{BB962C8B-B14F-4D97-AF65-F5344CB8AC3E}">
        <p14:creationId xmlns:p14="http://schemas.microsoft.com/office/powerpoint/2010/main" val="4287159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en-US"/>
          </a:p>
        </p:txBody>
      </p:sp>
      <p:sp>
        <p:nvSpPr>
          <p:cNvPr id="4" name="Dia számának helye 3"/>
          <p:cNvSpPr>
            <a:spLocks noGrp="1"/>
          </p:cNvSpPr>
          <p:nvPr>
            <p:ph type="sldNum" sz="quarter" idx="10"/>
          </p:nvPr>
        </p:nvSpPr>
        <p:spPr/>
        <p:txBody>
          <a:bodyPr/>
          <a:lstStyle/>
          <a:p>
            <a:fld id="{A6E0679C-EC5D-42C6-ABB3-719536DC6759}" type="slidenum">
              <a:rPr lang="hu-HU" smtClean="0"/>
              <a:pPr/>
              <a:t>10</a:t>
            </a:fld>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dirty="0">
                <a:effectLst/>
              </a:rPr>
              <a:t>A vendéglátóiparban a munkába állás feltétele a foglalkozás-egészségügyi vizsgálat.  Ennek során az orvos felméri és igazolja, hogy a dolgozó egészséges, és dolgozhat ételekkel. Ezt szűrővizsgálatok és korábbi orvosi papírok alapján állapítja meg. </a:t>
            </a:r>
            <a:r>
              <a:rPr lang="hu-HU" sz="1200" kern="1200" dirty="0">
                <a:solidFill>
                  <a:schemeClr val="tx1"/>
                </a:solidFill>
                <a:effectLst/>
                <a:latin typeface="+mn-lt"/>
                <a:ea typeface="+mn-ea"/>
                <a:cs typeface="+mn-cs"/>
              </a:rPr>
              <a:t>Az igazolást csak üzemorvos vagy foglalkozás-egészségügyi orvos adhatja ki.</a:t>
            </a:r>
          </a:p>
          <a:p>
            <a:r>
              <a:rPr lang="hu-HU" sz="1200"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A foglalkozás-egészségügyi vizsgálat két célja, hogy az orvos megállapítsa, hogy:</a:t>
            </a:r>
          </a:p>
          <a:p>
            <a:pPr lvl="0"/>
            <a:r>
              <a:rPr lang="hu-HU" sz="1200" kern="1200" dirty="0">
                <a:solidFill>
                  <a:schemeClr val="tx1"/>
                </a:solidFill>
                <a:effectLst/>
                <a:latin typeface="+mn-lt"/>
                <a:ea typeface="+mn-ea"/>
                <a:cs typeface="+mn-cs"/>
              </a:rPr>
              <a:t>a tervezett munka nem veszélyes a dolgozó egészségére; </a:t>
            </a:r>
          </a:p>
          <a:p>
            <a:pPr lvl="0"/>
            <a:r>
              <a:rPr lang="hu-HU" sz="1200" kern="1200" dirty="0">
                <a:solidFill>
                  <a:schemeClr val="tx1"/>
                </a:solidFill>
                <a:effectLst/>
                <a:latin typeface="+mn-lt"/>
                <a:ea typeface="+mn-ea"/>
                <a:cs typeface="+mn-cs"/>
              </a:rPr>
              <a:t>a dolgozó nem beteg, azaz nem jelent fertőzésveszélyt az élelmiszerekre vagy más emberekre. </a:t>
            </a:r>
          </a:p>
          <a:p>
            <a:r>
              <a:rPr lang="hu-HU" sz="1200" kern="1200" dirty="0">
                <a:solidFill>
                  <a:schemeClr val="tx1"/>
                </a:solidFill>
                <a:effectLst/>
                <a:latin typeface="+mn-lt"/>
                <a:ea typeface="+mn-ea"/>
                <a:cs typeface="+mn-cs"/>
              </a:rPr>
              <a:t>A foglalkozás-egészségügyi orvoshoz el kell menni munkába lépés előtt, később pedig évente egyszer.</a:t>
            </a:r>
            <a:endParaRPr lang="hu-HU" dirty="0"/>
          </a:p>
        </p:txBody>
      </p:sp>
      <p:sp>
        <p:nvSpPr>
          <p:cNvPr id="4" name="Dia számának helye 3"/>
          <p:cNvSpPr>
            <a:spLocks noGrp="1"/>
          </p:cNvSpPr>
          <p:nvPr>
            <p:ph type="sldNum" sz="quarter" idx="5"/>
          </p:nvPr>
        </p:nvSpPr>
        <p:spPr/>
        <p:txBody>
          <a:bodyPr/>
          <a:lstStyle/>
          <a:p>
            <a:fld id="{A6E0679C-EC5D-42C6-ABB3-719536DC6759}" type="slidenum">
              <a:rPr lang="hu-HU" smtClean="0"/>
              <a:pPr/>
              <a:t>13</a:t>
            </a:fld>
            <a:endParaRPr lang="hu-HU"/>
          </a:p>
        </p:txBody>
      </p:sp>
    </p:spTree>
    <p:extLst>
      <p:ext uri="{BB962C8B-B14F-4D97-AF65-F5344CB8AC3E}">
        <p14:creationId xmlns:p14="http://schemas.microsoft.com/office/powerpoint/2010/main" val="962530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hu-HU"/>
              <a:t>Mintacím szerkesztése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4509A250-FF31-4206-8172-F9D3106AACB1}" type="datetimeFigureOut">
              <a:rPr lang="en-US" dirty="0"/>
              <a:pPr/>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hu-HU"/>
              <a:t>Mintacím szerkesztése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4" name="Date Placeholder 3"/>
          <p:cNvSpPr>
            <a:spLocks noGrp="1"/>
          </p:cNvSpPr>
          <p:nvPr>
            <p:ph type="dt" sz="half" idx="10"/>
          </p:nvPr>
        </p:nvSpPr>
        <p:spPr/>
        <p:txBody>
          <a:bodyPr/>
          <a:lstStyle/>
          <a:p>
            <a:fld id="{4509A250-FF31-4206-8172-F9D3106AACB1}" type="datetimeFigureOut">
              <a:rPr lang="en-US" dirty="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hu-HU"/>
              <a:t>Mintacím szerkesztése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hu-HU"/>
              <a:t>Mintaszöveg szerkesztése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4" name="Date Placeholder 3"/>
          <p:cNvSpPr>
            <a:spLocks noGrp="1"/>
          </p:cNvSpPr>
          <p:nvPr>
            <p:ph type="dt" sz="half" idx="10"/>
          </p:nvPr>
        </p:nvSpPr>
        <p:spPr/>
        <p:txBody>
          <a:bodyPr/>
          <a:lstStyle/>
          <a:p>
            <a:fld id="{4509A250-FF31-4206-8172-F9D3106AACB1}" type="datetimeFigureOut">
              <a:rPr lang="en-US" dirty="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4509A250-FF31-4206-8172-F9D3106AACB1}" type="datetimeFigureOut">
              <a:rPr lang="en-US" dirty="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hasá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u-HU"/>
              <a:t>Mintacím szerkesztése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3/23/2022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képhasá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u-HU"/>
              <a:t>Mintacím szerkesztése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3/23/2022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nchor="t" anchorCtr="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hu-HU"/>
              <a:t>Mintacím szerkesztése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9796027F-7875-4030-9381-8BD8C4F21935}" type="datetimeFigureOut">
              <a:rPr lang="en-US" dirty="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3/23/2022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3/23/2022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3/23/2022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hu-HU"/>
              <a:t>Mintacím szerkesztése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7" name="Date Placeholder 4"/>
          <p:cNvSpPr>
            <a:spLocks noGrp="1"/>
          </p:cNvSpPr>
          <p:nvPr>
            <p:ph type="dt" sz="half" idx="10"/>
          </p:nvPr>
        </p:nvSpPr>
        <p:spPr/>
        <p:txBody>
          <a:bodyPr/>
          <a:lstStyle/>
          <a:p>
            <a:fld id="{4509A250-FF31-4206-8172-F9D3106AACB1}" type="datetimeFigureOut">
              <a:rPr lang="en-US" dirty="0"/>
              <a:pPr/>
              <a:t>3/23/2022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hu-HU"/>
              <a:t>Mintacím szerkesztése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4509A250-FF31-4206-8172-F9D3106AACB1}" type="datetimeFigureOut">
              <a:rPr lang="en-US" dirty="0"/>
              <a:pPr/>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hu-HU"/>
              <a:t>Mintacím szerkesztése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3/23/2022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8.svg"/><Relationship Id="rId3" Type="http://schemas.openxmlformats.org/officeDocument/2006/relationships/image" Target="../media/image7.jpeg"/><Relationship Id="rId7" Type="http://schemas.openxmlformats.org/officeDocument/2006/relationships/image" Target="../media/image23.svg"/><Relationship Id="rId12"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25.sv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36.png"/><Relationship Id="rId5" Type="http://schemas.openxmlformats.org/officeDocument/2006/relationships/diagramQuickStyle" Target="../diagrams/quickStyle3.xml"/><Relationship Id="rId10" Type="http://schemas.openxmlformats.org/officeDocument/2006/relationships/image" Target="../media/image7.jpeg"/><Relationship Id="rId4" Type="http://schemas.openxmlformats.org/officeDocument/2006/relationships/diagramLayout" Target="../diagrams/layout3.xml"/><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jpeg"/><Relationship Id="rId7" Type="http://schemas.openxmlformats.org/officeDocument/2006/relationships/diagramColors" Target="../diagrams/colors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7.jpeg"/><Relationship Id="rId7" Type="http://schemas.openxmlformats.org/officeDocument/2006/relationships/diagramColors" Target="../diagrams/colors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7.jpeg"/><Relationship Id="rId7" Type="http://schemas.openxmlformats.org/officeDocument/2006/relationships/diagramColors" Target="../diagrams/colors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7.jpeg"/><Relationship Id="rId7" Type="http://schemas.openxmlformats.org/officeDocument/2006/relationships/diagramColors" Target="../diagrams/colors1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5.emf"/><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4.jpe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5.emf"/><Relationship Id="rId4" Type="http://schemas.openxmlformats.org/officeDocument/2006/relationships/image" Target="../media/image58.emf"/></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2.emf"/></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7.jpeg"/><Relationship Id="rId7" Type="http://schemas.openxmlformats.org/officeDocument/2006/relationships/diagramColors" Target="../diagrams/colors1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6.svg"/><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7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72.jpeg"/><Relationship Id="rId4" Type="http://schemas.openxmlformats.org/officeDocument/2006/relationships/image" Target="../media/image71.jpeg"/></Relationships>
</file>

<file path=ppt/slides/_rels/slide4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jpeg"/><Relationship Id="rId7" Type="http://schemas.openxmlformats.org/officeDocument/2006/relationships/image" Target="../media/image86.sv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90.svg"/><Relationship Id="rId5" Type="http://schemas.openxmlformats.org/officeDocument/2006/relationships/image" Target="../media/image84.svg"/><Relationship Id="rId10" Type="http://schemas.openxmlformats.org/officeDocument/2006/relationships/image" Target="../media/image77.png"/><Relationship Id="rId4" Type="http://schemas.openxmlformats.org/officeDocument/2006/relationships/image" Target="../media/image74.png"/><Relationship Id="rId9" Type="http://schemas.openxmlformats.org/officeDocument/2006/relationships/image" Target="../media/image88.svg"/></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8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8.sv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96.svg"/><Relationship Id="rId4" Type="http://schemas.openxmlformats.org/officeDocument/2006/relationships/image" Target="../media/image82.png"/></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399C9F9-6EB5-455C-B585-1CE996FBCC48}"/>
              </a:ext>
            </a:extLst>
          </p:cNvPr>
          <p:cNvSpPr>
            <a:spLocks noGrp="1"/>
          </p:cNvSpPr>
          <p:nvPr>
            <p:ph type="ctrTitle"/>
          </p:nvPr>
        </p:nvSpPr>
        <p:spPr>
          <a:xfrm>
            <a:off x="2107092" y="1595571"/>
            <a:ext cx="8825658" cy="2206981"/>
          </a:xfrm>
        </p:spPr>
        <p:txBody>
          <a:bodyPr/>
          <a:lstStyle/>
          <a:p>
            <a:pPr algn="ctr"/>
            <a:r>
              <a:rPr lang="hu-HU" sz="4400" b="1" dirty="0">
                <a:solidFill>
                  <a:schemeClr val="bg2"/>
                </a:solidFill>
                <a:latin typeface="Arial" panose="020B0604020202020204" pitchFamily="34" charset="0"/>
                <a:cs typeface="Arial" panose="020B0604020202020204" pitchFamily="34" charset="0"/>
              </a:rPr>
              <a:t>Személyi higiénia, azaz </a:t>
            </a:r>
            <a:br>
              <a:rPr lang="hu-HU" sz="4400" b="1" dirty="0">
                <a:solidFill>
                  <a:schemeClr val="bg2"/>
                </a:solidFill>
                <a:latin typeface="Arial" panose="020B0604020202020204" pitchFamily="34" charset="0"/>
                <a:cs typeface="Arial" panose="020B0604020202020204" pitchFamily="34" charset="0"/>
              </a:rPr>
            </a:br>
            <a:r>
              <a:rPr lang="hu-HU" sz="4400" b="1" dirty="0">
                <a:solidFill>
                  <a:schemeClr val="bg2"/>
                </a:solidFill>
                <a:latin typeface="Arial" panose="020B0604020202020204" pitchFamily="34" charset="0"/>
                <a:cs typeface="Arial" panose="020B0604020202020204" pitchFamily="34" charset="0"/>
              </a:rPr>
              <a:t>a vendéglátóiparban dolgozók egészségessége és tisztasága</a:t>
            </a:r>
          </a:p>
        </p:txBody>
      </p:sp>
      <p:sp>
        <p:nvSpPr>
          <p:cNvPr id="3" name="Alcím 2">
            <a:extLst>
              <a:ext uri="{FF2B5EF4-FFF2-40B4-BE49-F238E27FC236}">
                <a16:creationId xmlns:a16="http://schemas.microsoft.com/office/drawing/2014/main" id="{3F25454F-4DBF-455F-9E04-8DB6DE76CF03}"/>
              </a:ext>
            </a:extLst>
          </p:cNvPr>
          <p:cNvSpPr>
            <a:spLocks noGrp="1"/>
          </p:cNvSpPr>
          <p:nvPr>
            <p:ph type="subTitle" idx="1"/>
          </p:nvPr>
        </p:nvSpPr>
        <p:spPr>
          <a:xfrm>
            <a:off x="1362462" y="4214600"/>
            <a:ext cx="10105845" cy="1364220"/>
          </a:xfrm>
        </p:spPr>
        <p:txBody>
          <a:bodyPr>
            <a:normAutofit fontScale="85000" lnSpcReduction="20000"/>
          </a:bodyPr>
          <a:lstStyle/>
          <a:p>
            <a:pPr algn="ctr"/>
            <a:r>
              <a:rPr lang="hu-HU" sz="3200" dirty="0">
                <a:solidFill>
                  <a:schemeClr val="bg1"/>
                </a:solidFill>
                <a:latin typeface="Arial" panose="020B0604020202020204" pitchFamily="34" charset="0"/>
                <a:cs typeface="Arial" panose="020B0604020202020204" pitchFamily="34" charset="0"/>
              </a:rPr>
              <a:t>Könnyen érthető HACCP</a:t>
            </a:r>
          </a:p>
          <a:p>
            <a:pPr algn="ctr"/>
            <a:r>
              <a:rPr lang="hu-HU" sz="3200" dirty="0">
                <a:solidFill>
                  <a:schemeClr val="bg1"/>
                </a:solidFill>
                <a:latin typeface="Arial" panose="020B0604020202020204" pitchFamily="34" charset="0"/>
                <a:cs typeface="Arial" panose="020B0604020202020204" pitchFamily="34" charset="0"/>
              </a:rPr>
              <a:t>2. fejezet</a:t>
            </a:r>
          </a:p>
          <a:p>
            <a:pPr algn="ctr"/>
            <a:r>
              <a:rPr lang="hu-HU" sz="3200" dirty="0">
                <a:solidFill>
                  <a:schemeClr val="bg1"/>
                </a:solidFill>
                <a:latin typeface="Arial" panose="020B0604020202020204" pitchFamily="34" charset="0"/>
                <a:cs typeface="Arial" panose="020B0604020202020204" pitchFamily="34" charset="0"/>
              </a:rPr>
              <a:t>2020</a:t>
            </a:r>
          </a:p>
        </p:txBody>
      </p:sp>
      <p:pic>
        <p:nvPicPr>
          <p:cNvPr id="5" name="Kép 4">
            <a:extLst>
              <a:ext uri="{FF2B5EF4-FFF2-40B4-BE49-F238E27FC236}">
                <a16:creationId xmlns:a16="http://schemas.microsoft.com/office/drawing/2014/main" id="{3A418357-7B96-40A6-B7BE-29A5B914359D}"/>
              </a:ext>
            </a:extLst>
          </p:cNvPr>
          <p:cNvPicPr>
            <a:picLocks noChangeAspect="1"/>
          </p:cNvPicPr>
          <p:nvPr/>
        </p:nvPicPr>
        <p:blipFill>
          <a:blip r:embed="rId3"/>
          <a:stretch>
            <a:fillRect/>
          </a:stretch>
        </p:blipFill>
        <p:spPr>
          <a:xfrm>
            <a:off x="0" y="6213231"/>
            <a:ext cx="12212117" cy="644769"/>
          </a:xfrm>
          <a:prstGeom prst="rect">
            <a:avLst/>
          </a:prstGeom>
        </p:spPr>
      </p:pic>
      <p:pic>
        <p:nvPicPr>
          <p:cNvPr id="7" name="Kép 6" descr="A képen rajz látható&#10;&#10;Automatikusan generált leírás">
            <a:extLst>
              <a:ext uri="{FF2B5EF4-FFF2-40B4-BE49-F238E27FC236}">
                <a16:creationId xmlns:a16="http://schemas.microsoft.com/office/drawing/2014/main" id="{B6350CB7-D4A0-487C-A63B-35B6032717AD}"/>
              </a:ext>
            </a:extLst>
          </p:cNvPr>
          <p:cNvPicPr>
            <a:picLocks noChangeAspect="1"/>
          </p:cNvPicPr>
          <p:nvPr/>
        </p:nvPicPr>
        <p:blipFill>
          <a:blip r:embed="rId4"/>
          <a:stretch>
            <a:fillRect/>
          </a:stretch>
        </p:blipFill>
        <p:spPr>
          <a:xfrm>
            <a:off x="10368694" y="0"/>
            <a:ext cx="1823306" cy="1710304"/>
          </a:xfrm>
          <a:prstGeom prst="rect">
            <a:avLst/>
          </a:prstGeom>
        </p:spPr>
      </p:pic>
    </p:spTree>
    <p:extLst>
      <p:ext uri="{BB962C8B-B14F-4D97-AF65-F5344CB8AC3E}">
        <p14:creationId xmlns:p14="http://schemas.microsoft.com/office/powerpoint/2010/main" val="831036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DA57455-4ABA-443A-8D2C-57C9EDC949F5}"/>
              </a:ext>
            </a:extLst>
          </p:cNvPr>
          <p:cNvSpPr>
            <a:spLocks noGrp="1"/>
          </p:cNvSpPr>
          <p:nvPr>
            <p:ph idx="1"/>
          </p:nvPr>
        </p:nvSpPr>
        <p:spPr>
          <a:xfrm>
            <a:off x="906237" y="996044"/>
            <a:ext cx="10230335" cy="5301342"/>
          </a:xfrm>
        </p:spPr>
        <p:txBody>
          <a:bodyPr>
            <a:normAutofit/>
          </a:bodyPr>
          <a:lstStyle/>
          <a:p>
            <a:pPr marL="0" indent="0">
              <a:buNone/>
            </a:pPr>
            <a:r>
              <a:rPr lang="hu-HU" sz="2400" b="1" dirty="0">
                <a:solidFill>
                  <a:schemeClr val="bg2"/>
                </a:solidFill>
                <a:latin typeface="Arial" panose="020B0604020202020204" pitchFamily="34" charset="0"/>
                <a:cs typeface="Arial" panose="020B0604020202020204" pitchFamily="34" charset="0"/>
              </a:rPr>
              <a:t>Mire kell ügyelniük a vendéglátásban dolgozóknak, hogy </a:t>
            </a:r>
            <a:br>
              <a:rPr lang="hu-HU" sz="2400" b="1" dirty="0">
                <a:solidFill>
                  <a:schemeClr val="bg2"/>
                </a:solidFill>
                <a:latin typeface="Arial" panose="020B0604020202020204" pitchFamily="34" charset="0"/>
                <a:cs typeface="Arial" panose="020B0604020202020204" pitchFamily="34" charset="0"/>
              </a:rPr>
            </a:br>
            <a:r>
              <a:rPr lang="hu-HU" sz="2400" b="1" dirty="0">
                <a:solidFill>
                  <a:schemeClr val="bg2"/>
                </a:solidFill>
                <a:latin typeface="Arial" panose="020B0604020202020204" pitchFamily="34" charset="0"/>
                <a:cs typeface="Arial" panose="020B0604020202020204" pitchFamily="34" charset="0"/>
              </a:rPr>
              <a:t>elkerüljék az ételek szennyeződését?</a:t>
            </a:r>
          </a:p>
          <a:p>
            <a:pPr marL="0" indent="0">
              <a:buNone/>
            </a:pPr>
            <a:endParaRPr lang="hu-HU" sz="2400" dirty="0">
              <a:solidFill>
                <a:schemeClr val="bg2"/>
              </a:solidFill>
              <a:latin typeface="Arial" panose="020B0604020202020204" pitchFamily="34" charset="0"/>
              <a:cs typeface="Arial" panose="020B0604020202020204" pitchFamily="34" charset="0"/>
            </a:endParaRPr>
          </a:p>
          <a:p>
            <a:r>
              <a:rPr lang="hu-HU" sz="2400" dirty="0">
                <a:solidFill>
                  <a:schemeClr val="bg1"/>
                </a:solidFill>
                <a:latin typeface="Arial" panose="020B0604020202020204" pitchFamily="34" charset="0"/>
                <a:cs typeface="Arial" panose="020B0604020202020204" pitchFamily="34" charset="0"/>
              </a:rPr>
              <a:t>A dolgozó egészségi állapotára,</a:t>
            </a:r>
          </a:p>
          <a:p>
            <a:r>
              <a:rPr lang="hu-HU" sz="2400" dirty="0">
                <a:solidFill>
                  <a:schemeClr val="bg1"/>
                </a:solidFill>
                <a:latin typeface="Arial" panose="020B0604020202020204" pitchFamily="34" charset="0"/>
                <a:cs typeface="Arial" panose="020B0604020202020204" pitchFamily="34" charset="0"/>
              </a:rPr>
              <a:t>A kéz higiéniájára,</a:t>
            </a:r>
          </a:p>
          <a:p>
            <a:r>
              <a:rPr lang="hu-HU" sz="2400" dirty="0">
                <a:solidFill>
                  <a:schemeClr val="bg1"/>
                </a:solidFill>
                <a:latin typeface="Arial" panose="020B0604020202020204" pitchFamily="34" charset="0"/>
                <a:cs typeface="Arial" panose="020B0604020202020204" pitchFamily="34" charset="0"/>
              </a:rPr>
              <a:t>A test higiéniájára,</a:t>
            </a:r>
          </a:p>
          <a:p>
            <a:r>
              <a:rPr lang="hu-HU" sz="2400" dirty="0">
                <a:solidFill>
                  <a:schemeClr val="bg1"/>
                </a:solidFill>
                <a:latin typeface="Arial" panose="020B0604020202020204" pitchFamily="34" charset="0"/>
                <a:cs typeface="Arial" panose="020B0604020202020204" pitchFamily="34" charset="0"/>
              </a:rPr>
              <a:t>A megfelelő védő- és munkaruházatra,</a:t>
            </a:r>
          </a:p>
          <a:p>
            <a:r>
              <a:rPr lang="hu-HU" sz="2400" dirty="0">
                <a:solidFill>
                  <a:schemeClr val="bg1"/>
                </a:solidFill>
                <a:latin typeface="Arial" panose="020B0604020202020204" pitchFamily="34" charset="0"/>
                <a:cs typeface="Arial" panose="020B0604020202020204" pitchFamily="34" charset="0"/>
              </a:rPr>
              <a:t>A dolgozó helyes magatartására.</a:t>
            </a:r>
          </a:p>
        </p:txBody>
      </p:sp>
      <p:pic>
        <p:nvPicPr>
          <p:cNvPr id="4" name="Kép 3" descr="A képen rajz látható&#10;&#10;Automatikusan generált leírás">
            <a:extLst>
              <a:ext uri="{FF2B5EF4-FFF2-40B4-BE49-F238E27FC236}">
                <a16:creationId xmlns:a16="http://schemas.microsoft.com/office/drawing/2014/main" id="{346BD997-2C46-4C2E-97FD-48A3B7D5E283}"/>
              </a:ext>
            </a:extLst>
          </p:cNvPr>
          <p:cNvPicPr>
            <a:picLocks noChangeAspect="1"/>
          </p:cNvPicPr>
          <p:nvPr/>
        </p:nvPicPr>
        <p:blipFill>
          <a:blip r:embed="rId3"/>
          <a:stretch>
            <a:fillRect/>
          </a:stretch>
        </p:blipFill>
        <p:spPr>
          <a:xfrm>
            <a:off x="10947368" y="0"/>
            <a:ext cx="1244631" cy="1167493"/>
          </a:xfrm>
          <a:prstGeom prst="rect">
            <a:avLst/>
          </a:prstGeom>
        </p:spPr>
      </p:pic>
      <p:pic>
        <p:nvPicPr>
          <p:cNvPr id="5" name="Ábra 4" descr="Doktor">
            <a:extLst>
              <a:ext uri="{FF2B5EF4-FFF2-40B4-BE49-F238E27FC236}">
                <a16:creationId xmlns:a16="http://schemas.microsoft.com/office/drawing/2014/main" id="{8A48DAB6-4B0D-4DC5-9015-9BF886A2C85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068012" y="1110805"/>
            <a:ext cx="914400" cy="914400"/>
          </a:xfrm>
          <a:prstGeom prst="rect">
            <a:avLst/>
          </a:prstGeom>
        </p:spPr>
      </p:pic>
      <p:pic>
        <p:nvPicPr>
          <p:cNvPr id="7" name="Ábra 6" descr="Zuhany">
            <a:extLst>
              <a:ext uri="{FF2B5EF4-FFF2-40B4-BE49-F238E27FC236}">
                <a16:creationId xmlns:a16="http://schemas.microsoft.com/office/drawing/2014/main" id="{7DC91E4A-D16F-423A-9451-D5229DC7C16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068012" y="2883321"/>
            <a:ext cx="914400" cy="914400"/>
          </a:xfrm>
          <a:prstGeom prst="rect">
            <a:avLst/>
          </a:prstGeom>
        </p:spPr>
      </p:pic>
      <p:pic>
        <p:nvPicPr>
          <p:cNvPr id="11" name="Ábra 10" descr="Mosdó">
            <a:extLst>
              <a:ext uri="{FF2B5EF4-FFF2-40B4-BE49-F238E27FC236}">
                <a16:creationId xmlns:a16="http://schemas.microsoft.com/office/drawing/2014/main" id="{B3192940-544C-41A1-AF46-54E64B38ECF8}"/>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0068012" y="1971417"/>
            <a:ext cx="914400" cy="914400"/>
          </a:xfrm>
          <a:prstGeom prst="rect">
            <a:avLst/>
          </a:prstGeom>
        </p:spPr>
      </p:pic>
      <p:pic>
        <p:nvPicPr>
          <p:cNvPr id="13" name="Ábra 12" descr="Dohányozni tilos">
            <a:extLst>
              <a:ext uri="{FF2B5EF4-FFF2-40B4-BE49-F238E27FC236}">
                <a16:creationId xmlns:a16="http://schemas.microsoft.com/office/drawing/2014/main" id="{DB5C89CC-6F68-4E57-9E14-26F64D52E154}"/>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0068012" y="4892965"/>
            <a:ext cx="914400" cy="914400"/>
          </a:xfrm>
          <a:prstGeom prst="rect">
            <a:avLst/>
          </a:prstGeom>
        </p:spPr>
      </p:pic>
      <p:pic>
        <p:nvPicPr>
          <p:cNvPr id="15" name="Ábra 14" descr="Séf">
            <a:extLst>
              <a:ext uri="{FF2B5EF4-FFF2-40B4-BE49-F238E27FC236}">
                <a16:creationId xmlns:a16="http://schemas.microsoft.com/office/drawing/2014/main" id="{1CE8644E-F54E-4EE0-894D-F51E1C177E48}"/>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10068012" y="3915780"/>
            <a:ext cx="914400" cy="914400"/>
          </a:xfrm>
          <a:prstGeom prst="rect">
            <a:avLst/>
          </a:prstGeom>
        </p:spPr>
      </p:pic>
    </p:spTree>
    <p:extLst>
      <p:ext uri="{BB962C8B-B14F-4D97-AF65-F5344CB8AC3E}">
        <p14:creationId xmlns:p14="http://schemas.microsoft.com/office/powerpoint/2010/main" val="2076013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1154956" y="2861733"/>
            <a:ext cx="9049615" cy="1915647"/>
          </a:xfrm>
        </p:spPr>
        <p:txBody>
          <a:bodyPr/>
          <a:lstStyle/>
          <a:p>
            <a:r>
              <a:rPr lang="hu-HU" b="1" dirty="0">
                <a:solidFill>
                  <a:schemeClr val="bg1"/>
                </a:solidFill>
                <a:latin typeface="Arial" panose="020B0604020202020204" pitchFamily="34" charset="0"/>
                <a:cs typeface="Arial" panose="020B0604020202020204" pitchFamily="34" charset="0"/>
              </a:rPr>
              <a:t>3. A dolgozó egészségi állapota</a:t>
            </a:r>
          </a:p>
        </p:txBody>
      </p:sp>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2"/>
          <a:stretch>
            <a:fillRect/>
          </a:stretch>
        </p:blipFill>
        <p:spPr>
          <a:xfrm>
            <a:off x="10204571" y="93617"/>
            <a:ext cx="1823306" cy="1710304"/>
          </a:xfrm>
          <a:prstGeom prst="rect">
            <a:avLst/>
          </a:prstGeom>
        </p:spPr>
      </p:pic>
      <p:sp>
        <p:nvSpPr>
          <p:cNvPr id="3" name="Szövegdoboz 2">
            <a:extLst>
              <a:ext uri="{FF2B5EF4-FFF2-40B4-BE49-F238E27FC236}">
                <a16:creationId xmlns:a16="http://schemas.microsoft.com/office/drawing/2014/main" id="{2FA643D7-0A13-417D-9D9F-5089AB3A67A3}"/>
              </a:ext>
            </a:extLst>
          </p:cNvPr>
          <p:cNvSpPr txBox="1"/>
          <p:nvPr/>
        </p:nvSpPr>
        <p:spPr>
          <a:xfrm>
            <a:off x="1154956" y="4859023"/>
            <a:ext cx="8401050" cy="830997"/>
          </a:xfrm>
          <a:prstGeom prst="rect">
            <a:avLst/>
          </a:prstGeom>
          <a:noFill/>
        </p:spPr>
        <p:txBody>
          <a:bodyPr wrap="square" rtlCol="0">
            <a:spAutoFit/>
          </a:bodyPr>
          <a:lstStyle/>
          <a:p>
            <a:r>
              <a:rPr lang="hu-HU" sz="2400" b="1" dirty="0">
                <a:solidFill>
                  <a:schemeClr val="bg2"/>
                </a:solidFill>
                <a:latin typeface="Arial" panose="020B0604020202020204" pitchFamily="34" charset="0"/>
                <a:cs typeface="Arial" panose="020B0604020202020204" pitchFamily="34" charset="0"/>
              </a:rPr>
              <a:t>Mi a foglalkozás-egészségügyi vizsgálat?</a:t>
            </a:r>
          </a:p>
          <a:p>
            <a:r>
              <a:rPr lang="hu-HU" sz="2400" b="1" dirty="0">
                <a:solidFill>
                  <a:schemeClr val="bg2"/>
                </a:solidFill>
                <a:latin typeface="Arial" panose="020B0604020202020204" pitchFamily="34" charset="0"/>
                <a:cs typeface="Arial" panose="020B0604020202020204" pitchFamily="34" charset="0"/>
              </a:rPr>
              <a:t>Miért fontos a dolgozó egészségi állapota?</a:t>
            </a:r>
          </a:p>
        </p:txBody>
      </p:sp>
    </p:spTree>
    <p:extLst>
      <p:ext uri="{BB962C8B-B14F-4D97-AF65-F5344CB8AC3E}">
        <p14:creationId xmlns:p14="http://schemas.microsoft.com/office/powerpoint/2010/main" val="1256733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1217059" y="1522988"/>
            <a:ext cx="9049615" cy="3812023"/>
          </a:xfrm>
        </p:spPr>
        <p:txBody>
          <a:bodyPr anchor="t"/>
          <a:lstStyle/>
          <a:p>
            <a:r>
              <a:rPr lang="hu-HU" sz="2400" b="1" dirty="0">
                <a:solidFill>
                  <a:schemeClr val="bg2"/>
                </a:solidFill>
                <a:latin typeface="Arial" panose="020B0604020202020204" pitchFamily="34" charset="0"/>
                <a:cs typeface="Arial" panose="020B0604020202020204" pitchFamily="34" charset="0"/>
              </a:rPr>
              <a:t>Miért fontos a dolgozó egészségi állapota?</a:t>
            </a:r>
            <a:br>
              <a:rPr lang="hu-HU" sz="2400" b="1" dirty="0">
                <a:solidFill>
                  <a:schemeClr val="bg2"/>
                </a:solidFill>
                <a:latin typeface="Arial" panose="020B0604020202020204" pitchFamily="34" charset="0"/>
                <a:cs typeface="Arial" panose="020B0604020202020204" pitchFamily="34" charset="0"/>
              </a:rPr>
            </a:br>
            <a:r>
              <a:rPr lang="hu-HU" sz="2400" b="1" dirty="0">
                <a:solidFill>
                  <a:schemeClr val="bg2"/>
                </a:solidFill>
                <a:latin typeface="Arial" panose="020B0604020202020204" pitchFamily="34" charset="0"/>
                <a:cs typeface="Arial" panose="020B0604020202020204" pitchFamily="34" charset="0"/>
              </a:rPr>
              <a:t/>
            </a:r>
            <a:br>
              <a:rPr lang="hu-HU" sz="2400" b="1" dirty="0">
                <a:solidFill>
                  <a:schemeClr val="bg2"/>
                </a:solidFill>
                <a:latin typeface="Arial" panose="020B0604020202020204" pitchFamily="34" charset="0"/>
                <a:cs typeface="Arial" panose="020B0604020202020204" pitchFamily="34" charset="0"/>
              </a:rPr>
            </a:br>
            <a:r>
              <a:rPr lang="en-US" sz="2400" dirty="0">
                <a:solidFill>
                  <a:srgbClr val="FF0000"/>
                </a:solidFill>
                <a:latin typeface="Arial" panose="020B0604020202020204" pitchFamily="34" charset="0"/>
                <a:cs typeface="Arial" panose="020B0604020202020204" pitchFamily="34" charset="0"/>
              </a:rPr>
              <a:t> </a:t>
            </a:r>
            <a:r>
              <a:rPr lang="hu-HU" sz="2400" dirty="0">
                <a:solidFill>
                  <a:schemeClr val="bg1"/>
                </a:solidFill>
                <a:latin typeface="Arial" panose="020B0604020202020204" pitchFamily="34" charset="0"/>
                <a:cs typeface="Arial" panose="020B0604020202020204" pitchFamily="34" charset="0"/>
              </a:rPr>
              <a:t>Fertőző mikrobák kerülhetnek az ételbe egy beteg emberről.</a:t>
            </a:r>
            <a:br>
              <a:rPr lang="hu-HU" sz="2400" dirty="0">
                <a:solidFill>
                  <a:schemeClr val="bg1"/>
                </a:solidFill>
                <a:latin typeface="Arial" panose="020B0604020202020204" pitchFamily="34" charset="0"/>
                <a:cs typeface="Arial" panose="020B0604020202020204" pitchFamily="34" charset="0"/>
              </a:rPr>
            </a:br>
            <a:r>
              <a:rPr lang="hu-HU" sz="2400" dirty="0">
                <a:solidFill>
                  <a:schemeClr val="bg1"/>
                </a:solidFill>
                <a:latin typeface="Arial" panose="020B0604020202020204" pitchFamily="34" charset="0"/>
                <a:cs typeface="Arial" panose="020B0604020202020204" pitchFamily="34" charset="0"/>
              </a:rPr>
              <a:t/>
            </a:r>
            <a:br>
              <a:rPr lang="hu-HU" sz="2400" dirty="0">
                <a:solidFill>
                  <a:schemeClr val="bg1"/>
                </a:solidFill>
                <a:latin typeface="Arial" panose="020B0604020202020204" pitchFamily="34" charset="0"/>
                <a:cs typeface="Arial" panose="020B0604020202020204" pitchFamily="34" charset="0"/>
              </a:rPr>
            </a:br>
            <a:r>
              <a:rPr lang="hu-HU" sz="2400" dirty="0">
                <a:solidFill>
                  <a:schemeClr val="bg1"/>
                </a:solidFill>
                <a:latin typeface="Arial" panose="020B0604020202020204" pitchFamily="34" charset="0"/>
                <a:cs typeface="Arial" panose="020B0604020202020204" pitchFamily="34" charset="0"/>
              </a:rPr>
              <a:t>A fertőző mikrobák</a:t>
            </a:r>
            <a:br>
              <a:rPr lang="hu-HU" sz="2400" dirty="0">
                <a:solidFill>
                  <a:schemeClr val="bg1"/>
                </a:solidFill>
                <a:latin typeface="Arial" panose="020B0604020202020204" pitchFamily="34" charset="0"/>
                <a:cs typeface="Arial" panose="020B0604020202020204" pitchFamily="34" charset="0"/>
              </a:rPr>
            </a:br>
            <a:r>
              <a:rPr lang="hu-HU" sz="2400" dirty="0">
                <a:solidFill>
                  <a:schemeClr val="bg1"/>
                </a:solidFill>
                <a:latin typeface="Arial" panose="020B0604020202020204" pitchFamily="34" charset="0"/>
                <a:cs typeface="Arial" panose="020B0604020202020204" pitchFamily="34" charset="0"/>
              </a:rPr>
              <a:t>	a bőrről,</a:t>
            </a:r>
            <a:r>
              <a:rPr lang="en-US" sz="2400" dirty="0">
                <a:solidFill>
                  <a:schemeClr val="bg1"/>
                </a:solidFill>
                <a:latin typeface="Arial" panose="020B0604020202020204" pitchFamily="34" charset="0"/>
                <a:cs typeface="Arial" panose="020B0604020202020204" pitchFamily="34" charset="0"/>
              </a:rPr>
              <a:t> </a:t>
            </a:r>
            <a:r>
              <a:rPr lang="hu-HU" sz="2400" dirty="0">
                <a:solidFill>
                  <a:schemeClr val="bg1"/>
                </a:solidFill>
                <a:latin typeface="Arial" panose="020B0604020202020204" pitchFamily="34" charset="0"/>
                <a:cs typeface="Arial" panose="020B0604020202020204" pitchFamily="34" charset="0"/>
              </a:rPr>
              <a:t/>
            </a:r>
            <a:br>
              <a:rPr lang="hu-HU" sz="2400" dirty="0">
                <a:solidFill>
                  <a:schemeClr val="bg1"/>
                </a:solidFill>
                <a:latin typeface="Arial" panose="020B0604020202020204" pitchFamily="34" charset="0"/>
                <a:cs typeface="Arial" panose="020B0604020202020204" pitchFamily="34" charset="0"/>
              </a:rPr>
            </a:br>
            <a:r>
              <a:rPr lang="hu-HU" sz="2400" dirty="0">
                <a:solidFill>
                  <a:schemeClr val="bg1"/>
                </a:solidFill>
                <a:latin typeface="Arial" panose="020B0604020202020204" pitchFamily="34" charset="0"/>
                <a:cs typeface="Arial" panose="020B0604020202020204" pitchFamily="34" charset="0"/>
              </a:rPr>
              <a:t>	a nyálból,</a:t>
            </a:r>
            <a:br>
              <a:rPr lang="hu-HU" sz="2400" dirty="0">
                <a:solidFill>
                  <a:schemeClr val="bg1"/>
                </a:solidFill>
                <a:latin typeface="Arial" panose="020B0604020202020204" pitchFamily="34" charset="0"/>
                <a:cs typeface="Arial" panose="020B0604020202020204" pitchFamily="34" charset="0"/>
              </a:rPr>
            </a:br>
            <a:r>
              <a:rPr lang="hu-HU" sz="2400" dirty="0">
                <a:solidFill>
                  <a:schemeClr val="bg1"/>
                </a:solidFill>
                <a:latin typeface="Arial" panose="020B0604020202020204" pitchFamily="34" charset="0"/>
                <a:cs typeface="Arial" panose="020B0604020202020204" pitchFamily="34" charset="0"/>
              </a:rPr>
              <a:t>	a tüdőből vagy a torokból,</a:t>
            </a:r>
            <a:r>
              <a:rPr lang="en-US" sz="2400" dirty="0">
                <a:solidFill>
                  <a:schemeClr val="bg1"/>
                </a:solidFill>
                <a:latin typeface="Arial" panose="020B0604020202020204" pitchFamily="34" charset="0"/>
                <a:cs typeface="Arial" panose="020B0604020202020204" pitchFamily="34" charset="0"/>
              </a:rPr>
              <a:t> </a:t>
            </a:r>
            <a:r>
              <a:rPr lang="hu-HU" sz="2400" dirty="0">
                <a:solidFill>
                  <a:schemeClr val="bg1"/>
                </a:solidFill>
                <a:latin typeface="Arial" panose="020B0604020202020204" pitchFamily="34" charset="0"/>
                <a:cs typeface="Arial" panose="020B0604020202020204" pitchFamily="34" charset="0"/>
              </a:rPr>
              <a:t/>
            </a:r>
            <a:br>
              <a:rPr lang="hu-HU" sz="2400" dirty="0">
                <a:solidFill>
                  <a:schemeClr val="bg1"/>
                </a:solidFill>
                <a:latin typeface="Arial" panose="020B0604020202020204" pitchFamily="34" charset="0"/>
                <a:cs typeface="Arial" panose="020B0604020202020204" pitchFamily="34" charset="0"/>
              </a:rPr>
            </a:br>
            <a:r>
              <a:rPr lang="hu-HU" sz="2400" dirty="0">
                <a:solidFill>
                  <a:schemeClr val="bg1"/>
                </a:solidFill>
                <a:latin typeface="Arial" panose="020B0604020202020204" pitchFamily="34" charset="0"/>
                <a:cs typeface="Arial" panose="020B0604020202020204" pitchFamily="34" charset="0"/>
              </a:rPr>
              <a:t>	a fertőzött személy székletéből vagy vizeletéből</a:t>
            </a:r>
            <a:br>
              <a:rPr lang="hu-HU" sz="2400" dirty="0">
                <a:solidFill>
                  <a:schemeClr val="bg1"/>
                </a:solidFill>
                <a:latin typeface="Arial" panose="020B0604020202020204" pitchFamily="34" charset="0"/>
                <a:cs typeface="Arial" panose="020B0604020202020204" pitchFamily="34" charset="0"/>
              </a:rPr>
            </a:br>
            <a:r>
              <a:rPr lang="hu-HU" sz="2400" dirty="0">
                <a:solidFill>
                  <a:schemeClr val="bg1"/>
                </a:solidFill>
                <a:latin typeface="Arial" panose="020B0604020202020204" pitchFamily="34" charset="0"/>
                <a:cs typeface="Arial" panose="020B0604020202020204" pitchFamily="34" charset="0"/>
              </a:rPr>
              <a:t>kerülhetnek az ételbe. </a:t>
            </a:r>
            <a:r>
              <a:rPr lang="en-US" sz="2400" dirty="0">
                <a:solidFill>
                  <a:schemeClr val="bg1"/>
                </a:solidFill>
                <a:latin typeface="Arial" panose="020B0604020202020204" pitchFamily="34" charset="0"/>
                <a:cs typeface="Arial" panose="020B0604020202020204" pitchFamily="34" charset="0"/>
              </a:rPr>
              <a:t> </a:t>
            </a:r>
            <a:r>
              <a:rPr lang="hu-HU" sz="2400" dirty="0">
                <a:solidFill>
                  <a:srgbClr val="FF0000"/>
                </a:solidFill>
                <a:latin typeface="Arial" panose="020B0604020202020204" pitchFamily="34" charset="0"/>
                <a:cs typeface="Arial" panose="020B0604020202020204" pitchFamily="34" charset="0"/>
              </a:rPr>
              <a:t/>
            </a:r>
            <a:br>
              <a:rPr lang="hu-HU" sz="2400" dirty="0">
                <a:solidFill>
                  <a:srgbClr val="FF0000"/>
                </a:solidFill>
                <a:latin typeface="Arial" panose="020B0604020202020204" pitchFamily="34" charset="0"/>
                <a:cs typeface="Arial" panose="020B0604020202020204" pitchFamily="34" charset="0"/>
              </a:rPr>
            </a:br>
            <a:r>
              <a:rPr lang="hu-HU" b="1" dirty="0">
                <a:solidFill>
                  <a:schemeClr val="bg2"/>
                </a:solidFill>
                <a:latin typeface="Arial" panose="020B0604020202020204" pitchFamily="34" charset="0"/>
                <a:cs typeface="Arial" panose="020B0604020202020204" pitchFamily="34" charset="0"/>
              </a:rPr>
              <a:t/>
            </a:r>
            <a:br>
              <a:rPr lang="hu-HU" b="1" dirty="0">
                <a:solidFill>
                  <a:schemeClr val="bg2"/>
                </a:solidFill>
                <a:latin typeface="Arial" panose="020B0604020202020204" pitchFamily="34" charset="0"/>
                <a:cs typeface="Arial" panose="020B0604020202020204" pitchFamily="34" charset="0"/>
              </a:rPr>
            </a:br>
            <a:endParaRPr lang="hu-HU" b="1" dirty="0">
              <a:solidFill>
                <a:schemeClr val="bg1"/>
              </a:solidFill>
              <a:latin typeface="Arial" panose="020B0604020202020204" pitchFamily="34" charset="0"/>
              <a:cs typeface="Arial" panose="020B0604020202020204" pitchFamily="34" charset="0"/>
            </a:endParaRPr>
          </a:p>
        </p:txBody>
      </p:sp>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2"/>
          <a:stretch>
            <a:fillRect/>
          </a:stretch>
        </p:blipFill>
        <p:spPr>
          <a:xfrm>
            <a:off x="10204571" y="93617"/>
            <a:ext cx="1823306" cy="1710304"/>
          </a:xfrm>
          <a:prstGeom prst="rect">
            <a:avLst/>
          </a:prstGeom>
        </p:spPr>
      </p:pic>
    </p:spTree>
    <p:extLst>
      <p:ext uri="{BB962C8B-B14F-4D97-AF65-F5344CB8AC3E}">
        <p14:creationId xmlns:p14="http://schemas.microsoft.com/office/powerpoint/2010/main" val="1502790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DABB13D0-3716-47D8-90BF-AAAB68EBCC72}"/>
              </a:ext>
            </a:extLst>
          </p:cNvPr>
          <p:cNvSpPr>
            <a:spLocks noGrp="1"/>
          </p:cNvSpPr>
          <p:nvPr>
            <p:ph idx="1"/>
          </p:nvPr>
        </p:nvSpPr>
        <p:spPr>
          <a:xfrm>
            <a:off x="416380" y="1734003"/>
            <a:ext cx="8888361" cy="4552034"/>
          </a:xfrm>
        </p:spPr>
        <p:txBody>
          <a:bodyPr>
            <a:noAutofit/>
          </a:bodyPr>
          <a:lstStyle/>
          <a:p>
            <a:pPr marL="0" indent="0">
              <a:spcBef>
                <a:spcPts val="0"/>
              </a:spcBef>
              <a:buNone/>
            </a:pPr>
            <a:endParaRPr lang="hu-HU" sz="2400" b="1" dirty="0">
              <a:solidFill>
                <a:schemeClr val="accent1"/>
              </a:solidFill>
              <a:latin typeface="Arial" panose="020B0604020202020204" pitchFamily="34" charset="0"/>
              <a:cs typeface="Arial" panose="020B0604020202020204" pitchFamily="34" charset="0"/>
            </a:endParaRPr>
          </a:p>
          <a:p>
            <a:pPr marL="0" indent="0">
              <a:spcBef>
                <a:spcPts val="0"/>
              </a:spcBef>
              <a:spcAft>
                <a:spcPts val="1200"/>
              </a:spcAft>
              <a:buNone/>
            </a:pPr>
            <a:r>
              <a:rPr lang="hu-HU" sz="2400" dirty="0">
                <a:solidFill>
                  <a:schemeClr val="bg1"/>
                </a:solidFill>
                <a:latin typeface="Arial" panose="020B0604020202020204" pitchFamily="34" charset="0"/>
                <a:cs typeface="Arial" panose="020B0604020202020204" pitchFamily="34" charset="0"/>
              </a:rPr>
              <a:t>A foglalkozás-egészségügyi vizsgálatnak </a:t>
            </a:r>
            <a:r>
              <a:rPr lang="hu-HU" sz="2400" b="1" dirty="0">
                <a:solidFill>
                  <a:schemeClr val="bg1"/>
                </a:solidFill>
                <a:latin typeface="Arial" panose="020B0604020202020204" pitchFamily="34" charset="0"/>
                <a:cs typeface="Arial" panose="020B0604020202020204" pitchFamily="34" charset="0"/>
              </a:rPr>
              <a:t>két célja van:</a:t>
            </a:r>
          </a:p>
          <a:p>
            <a:pPr marL="457200" indent="-457200">
              <a:spcBef>
                <a:spcPts val="0"/>
              </a:spcBef>
              <a:buAutoNum type="arabicPeriod"/>
            </a:pPr>
            <a:r>
              <a:rPr lang="hu-HU" sz="2400" dirty="0">
                <a:solidFill>
                  <a:schemeClr val="bg1"/>
                </a:solidFill>
                <a:latin typeface="Arial" panose="020B0604020202020204" pitchFamily="34" charset="0"/>
                <a:cs typeface="Arial" panose="020B0604020202020204" pitchFamily="34" charset="0"/>
              </a:rPr>
              <a:t>Az orvos felméri és igazolja, hogy a dolgozó egészséges. Csak egészséges dolgozó dolgozhat ételekkel.</a:t>
            </a:r>
          </a:p>
          <a:p>
            <a:pPr marL="457200" indent="-457200">
              <a:spcBef>
                <a:spcPts val="0"/>
              </a:spcBef>
              <a:buAutoNum type="arabicPeriod"/>
            </a:pPr>
            <a:endParaRPr lang="hu-HU" sz="2400" dirty="0">
              <a:solidFill>
                <a:schemeClr val="bg1"/>
              </a:solidFill>
              <a:latin typeface="Arial" panose="020B0604020202020204" pitchFamily="34" charset="0"/>
              <a:cs typeface="Arial" panose="020B0604020202020204" pitchFamily="34" charset="0"/>
            </a:endParaRPr>
          </a:p>
          <a:p>
            <a:pPr marL="457200" indent="-457200">
              <a:spcBef>
                <a:spcPts val="0"/>
              </a:spcBef>
              <a:buFont typeface="Wingdings 3" charset="2"/>
              <a:buAutoNum type="arabicPeriod"/>
            </a:pPr>
            <a:r>
              <a:rPr lang="hu-HU" sz="2400" dirty="0">
                <a:solidFill>
                  <a:schemeClr val="bg1"/>
                </a:solidFill>
                <a:latin typeface="Arial" panose="020B0604020202020204" pitchFamily="34" charset="0"/>
                <a:cs typeface="Arial" panose="020B0604020202020204" pitchFamily="34" charset="0"/>
              </a:rPr>
              <a:t>Az orvos megállapítja, hogy a tervezett munka </a:t>
            </a:r>
            <a:br>
              <a:rPr lang="hu-HU" sz="2400" dirty="0">
                <a:solidFill>
                  <a:schemeClr val="bg1"/>
                </a:solidFill>
                <a:latin typeface="Arial" panose="020B0604020202020204" pitchFamily="34" charset="0"/>
                <a:cs typeface="Arial" panose="020B0604020202020204" pitchFamily="34" charset="0"/>
              </a:rPr>
            </a:br>
            <a:r>
              <a:rPr lang="hu-HU" sz="2400" dirty="0">
                <a:solidFill>
                  <a:schemeClr val="bg1"/>
                </a:solidFill>
                <a:latin typeface="Arial" panose="020B0604020202020204" pitchFamily="34" charset="0"/>
                <a:cs typeface="Arial" panose="020B0604020202020204" pitchFamily="34" charset="0"/>
              </a:rPr>
              <a:t>nem veszélyes-e a dolgozó egészségére.</a:t>
            </a:r>
          </a:p>
          <a:p>
            <a:pPr marL="0" indent="0">
              <a:spcBef>
                <a:spcPts val="0"/>
              </a:spcBef>
              <a:buNone/>
            </a:pPr>
            <a:endParaRPr lang="hu-HU" sz="2400" b="1" dirty="0">
              <a:solidFill>
                <a:schemeClr val="bg1"/>
              </a:solidFill>
              <a:latin typeface="Arial" panose="020B0604020202020204" pitchFamily="34" charset="0"/>
              <a:cs typeface="Arial" panose="020B0604020202020204" pitchFamily="34" charset="0"/>
            </a:endParaRPr>
          </a:p>
          <a:p>
            <a:pPr marL="0" indent="0">
              <a:spcBef>
                <a:spcPts val="0"/>
              </a:spcBef>
              <a:buNone/>
            </a:pPr>
            <a:r>
              <a:rPr lang="hu-HU" sz="2400" dirty="0">
                <a:solidFill>
                  <a:schemeClr val="bg1"/>
                </a:solidFill>
                <a:latin typeface="Arial" panose="020B0604020202020204" pitchFamily="34" charset="0"/>
                <a:cs typeface="Arial" panose="020B0604020202020204" pitchFamily="34" charset="0"/>
              </a:rPr>
              <a:t>Az igazolást </a:t>
            </a:r>
            <a:r>
              <a:rPr lang="hu-HU" sz="2400" b="1" dirty="0">
                <a:solidFill>
                  <a:schemeClr val="bg1"/>
                </a:solidFill>
                <a:latin typeface="Arial" panose="020B0604020202020204" pitchFamily="34" charset="0"/>
                <a:cs typeface="Arial" panose="020B0604020202020204" pitchFamily="34" charset="0"/>
              </a:rPr>
              <a:t>üzemorvos</a:t>
            </a:r>
            <a:r>
              <a:rPr lang="hu-HU" sz="2400" dirty="0">
                <a:solidFill>
                  <a:schemeClr val="bg1"/>
                </a:solidFill>
                <a:latin typeface="Arial" panose="020B0604020202020204" pitchFamily="34" charset="0"/>
                <a:cs typeface="Arial" panose="020B0604020202020204" pitchFamily="34" charset="0"/>
              </a:rPr>
              <a:t> vagy </a:t>
            </a:r>
            <a:br>
              <a:rPr lang="hu-HU" sz="2400" dirty="0">
                <a:solidFill>
                  <a:schemeClr val="bg1"/>
                </a:solidFill>
                <a:latin typeface="Arial" panose="020B0604020202020204" pitchFamily="34" charset="0"/>
                <a:cs typeface="Arial" panose="020B0604020202020204" pitchFamily="34" charset="0"/>
              </a:rPr>
            </a:br>
            <a:r>
              <a:rPr lang="hu-HU" sz="2400" b="1" dirty="0">
                <a:solidFill>
                  <a:schemeClr val="bg1"/>
                </a:solidFill>
                <a:latin typeface="Arial" panose="020B0604020202020204" pitchFamily="34" charset="0"/>
                <a:cs typeface="Arial" panose="020B0604020202020204" pitchFamily="34" charset="0"/>
              </a:rPr>
              <a:t>foglalkozás-egészségügyi orvos</a:t>
            </a:r>
            <a:r>
              <a:rPr lang="hu-HU" sz="2400" dirty="0">
                <a:solidFill>
                  <a:schemeClr val="bg1"/>
                </a:solidFill>
                <a:latin typeface="Arial" panose="020B0604020202020204" pitchFamily="34" charset="0"/>
                <a:cs typeface="Arial" panose="020B0604020202020204" pitchFamily="34" charset="0"/>
              </a:rPr>
              <a:t> adhatja ki.</a:t>
            </a:r>
          </a:p>
        </p:txBody>
      </p:sp>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3"/>
          <a:stretch>
            <a:fillRect/>
          </a:stretch>
        </p:blipFill>
        <p:spPr>
          <a:xfrm>
            <a:off x="10956470" y="0"/>
            <a:ext cx="1235529" cy="1158955"/>
          </a:xfrm>
          <a:prstGeom prst="rect">
            <a:avLst/>
          </a:prstGeom>
        </p:spPr>
      </p:pic>
      <p:sp>
        <p:nvSpPr>
          <p:cNvPr id="19" name="Rectangle 1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22" name="Téglalap 21"/>
          <p:cNvSpPr/>
          <p:nvPr/>
        </p:nvSpPr>
        <p:spPr>
          <a:xfrm>
            <a:off x="506186" y="616083"/>
            <a:ext cx="10360478"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hu-HU" sz="2400" dirty="0">
                <a:solidFill>
                  <a:schemeClr val="bg1"/>
                </a:solidFill>
                <a:latin typeface="Arial" panose="020B0604020202020204" pitchFamily="34" charset="0"/>
                <a:cs typeface="Arial" panose="020B0604020202020204" pitchFamily="34" charset="0"/>
              </a:rPr>
              <a:t>Munkába lépés előtt el kell menni </a:t>
            </a:r>
            <a:r>
              <a:rPr lang="hu-HU" sz="2400" b="1" dirty="0">
                <a:solidFill>
                  <a:schemeClr val="bg1"/>
                </a:solidFill>
                <a:latin typeface="Arial" panose="020B0604020202020204" pitchFamily="34" charset="0"/>
                <a:cs typeface="Arial" panose="020B0604020202020204" pitchFamily="34" charset="0"/>
              </a:rPr>
              <a:t>foglalkozás-egészségügyi vizsgálat</a:t>
            </a:r>
            <a:r>
              <a:rPr lang="hu-HU" sz="2400" dirty="0">
                <a:solidFill>
                  <a:schemeClr val="bg1"/>
                </a:solidFill>
                <a:latin typeface="Arial" panose="020B0604020202020204" pitchFamily="34" charset="0"/>
                <a:cs typeface="Arial" panose="020B0604020202020204" pitchFamily="34" charset="0"/>
              </a:rPr>
              <a:t>ra.</a:t>
            </a:r>
          </a:p>
          <a:p>
            <a:endParaRPr lang="hu-HU" sz="2400" dirty="0">
              <a:solidFill>
                <a:schemeClr val="bg1"/>
              </a:solidFill>
              <a:latin typeface="Arial" panose="020B0604020202020204" pitchFamily="34" charset="0"/>
              <a:cs typeface="Arial" panose="020B0604020202020204" pitchFamily="34" charset="0"/>
            </a:endParaRPr>
          </a:p>
          <a:p>
            <a:r>
              <a:rPr lang="hu-HU" sz="2400" dirty="0">
                <a:solidFill>
                  <a:schemeClr val="bg1"/>
                </a:solidFill>
                <a:latin typeface="Arial" panose="020B0604020202020204" pitchFamily="34" charset="0"/>
                <a:cs typeface="Arial" panose="020B0604020202020204" pitchFamily="34" charset="0"/>
              </a:rPr>
              <a:t>Ezt a vizsgálatot évente egyszer meg kell ismételni. </a:t>
            </a:r>
          </a:p>
        </p:txBody>
      </p:sp>
      <p:pic>
        <p:nvPicPr>
          <p:cNvPr id="11" name="Kép 10" descr="C:\Users\Admin\Downloads\foglalkozas-egeszsegugyi igazolas_ures.jpg">
            <a:extLst>
              <a:ext uri="{FF2B5EF4-FFF2-40B4-BE49-F238E27FC236}">
                <a16:creationId xmlns:a16="http://schemas.microsoft.com/office/drawing/2014/main" id="{100638AE-59B0-47FA-AAB4-C256991985B5}"/>
              </a:ext>
            </a:extLst>
          </p:cNvPr>
          <p:cNvPicPr/>
          <p:nvPr/>
        </p:nvPicPr>
        <p:blipFill>
          <a:blip r:embed="rId4" cstate="print"/>
          <a:srcRect/>
          <a:stretch>
            <a:fillRect/>
          </a:stretch>
        </p:blipFill>
        <p:spPr bwMode="auto">
          <a:xfrm>
            <a:off x="7307036" y="3057161"/>
            <a:ext cx="4884964" cy="3257549"/>
          </a:xfrm>
          <a:prstGeom prst="rect">
            <a:avLst/>
          </a:prstGeom>
          <a:noFill/>
          <a:ln w="9525">
            <a:noFill/>
            <a:miter lim="800000"/>
            <a:headEnd/>
            <a:tailEnd/>
          </a:ln>
        </p:spPr>
      </p:pic>
      <p:sp>
        <p:nvSpPr>
          <p:cNvPr id="12" name="Téglalap 11">
            <a:extLst>
              <a:ext uri="{FF2B5EF4-FFF2-40B4-BE49-F238E27FC236}">
                <a16:creationId xmlns:a16="http://schemas.microsoft.com/office/drawing/2014/main" id="{5E3628E4-2719-4CE4-B455-CE2A28DE47FA}"/>
              </a:ext>
            </a:extLst>
          </p:cNvPr>
          <p:cNvSpPr/>
          <p:nvPr/>
        </p:nvSpPr>
        <p:spPr>
          <a:xfrm>
            <a:off x="7440309" y="6457890"/>
            <a:ext cx="4751691" cy="400110"/>
          </a:xfrm>
          <a:prstGeom prst="rect">
            <a:avLst/>
          </a:prstGeom>
        </p:spPr>
        <p:txBody>
          <a:bodyPr wrap="square">
            <a:spAutoFit/>
          </a:bodyPr>
          <a:lstStyle/>
          <a:p>
            <a:pPr algn="ctr"/>
            <a:r>
              <a:rPr lang="hu-HU" sz="2000" b="1" dirty="0">
                <a:solidFill>
                  <a:schemeClr val="bg2"/>
                </a:solidFill>
                <a:latin typeface="Arial" panose="020B0604020202020204" pitchFamily="34" charset="0"/>
                <a:cs typeface="Arial" panose="020B0604020202020204" pitchFamily="34" charset="0"/>
              </a:rPr>
              <a:t>Foglalkozás-egészségügyi igazolás</a:t>
            </a:r>
          </a:p>
        </p:txBody>
      </p:sp>
    </p:spTree>
    <p:extLst>
      <p:ext uri="{BB962C8B-B14F-4D97-AF65-F5344CB8AC3E}">
        <p14:creationId xmlns:p14="http://schemas.microsoft.com/office/powerpoint/2010/main" val="2666016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artalom helye 2"/>
          <p:cNvSpPr>
            <a:spLocks noGrp="1"/>
          </p:cNvSpPr>
          <p:nvPr>
            <p:ph idx="1"/>
          </p:nvPr>
        </p:nvSpPr>
        <p:spPr>
          <a:xfrm>
            <a:off x="363619" y="4183196"/>
            <a:ext cx="10557638" cy="2561553"/>
          </a:xfrm>
          <a:noFill/>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hu-HU" sz="2400" b="1" dirty="0">
                <a:solidFill>
                  <a:schemeClr val="bg1"/>
                </a:solidFill>
                <a:latin typeface="Arial" panose="020B0604020202020204" pitchFamily="34" charset="0"/>
                <a:cs typeface="Arial" panose="020B0604020202020204" pitchFamily="34" charset="0"/>
              </a:rPr>
              <a:t>Szűrővizsgálatok fajtái: </a:t>
            </a:r>
          </a:p>
          <a:p>
            <a:pPr marL="1884363" lvl="3" indent="-271463">
              <a:buFont typeface="Wingdings" panose="05000000000000000000" pitchFamily="2" charset="2"/>
              <a:buChar char="v"/>
            </a:pPr>
            <a:r>
              <a:rPr lang="hu-HU" sz="2400" dirty="0">
                <a:solidFill>
                  <a:schemeClr val="bg1"/>
                </a:solidFill>
                <a:latin typeface="Arial" panose="020B0604020202020204" pitchFamily="34" charset="0"/>
                <a:cs typeface="Arial" panose="020B0604020202020204" pitchFamily="34" charset="0"/>
              </a:rPr>
              <a:t>laborvizsgálatok </a:t>
            </a:r>
          </a:p>
          <a:p>
            <a:pPr marL="1884363" lvl="3" indent="-271463">
              <a:buFont typeface="Wingdings" panose="05000000000000000000" pitchFamily="2" charset="2"/>
              <a:buChar char="v"/>
            </a:pPr>
            <a:r>
              <a:rPr lang="hu-HU" sz="2400" dirty="0">
                <a:solidFill>
                  <a:schemeClr val="bg1"/>
                </a:solidFill>
                <a:latin typeface="Arial" panose="020B0604020202020204" pitchFamily="34" charset="0"/>
                <a:cs typeface="Arial" panose="020B0604020202020204" pitchFamily="34" charset="0"/>
              </a:rPr>
              <a:t>tüdőszűrés </a:t>
            </a:r>
          </a:p>
          <a:p>
            <a:pPr marL="1884363" lvl="3" indent="-271463">
              <a:buFont typeface="Wingdings" panose="05000000000000000000" pitchFamily="2" charset="2"/>
              <a:buChar char="v"/>
            </a:pPr>
            <a:r>
              <a:rPr lang="hu-HU" sz="2400" dirty="0">
                <a:solidFill>
                  <a:schemeClr val="bg1"/>
                </a:solidFill>
                <a:latin typeface="Arial" panose="020B0604020202020204" pitchFamily="34" charset="0"/>
                <a:cs typeface="Arial" panose="020B0604020202020204" pitchFamily="34" charset="0"/>
              </a:rPr>
              <a:t>bőrgyógyászati vizsgálat</a:t>
            </a:r>
          </a:p>
          <a:p>
            <a:pPr marL="1884363" lvl="3" indent="-271463">
              <a:buFont typeface="Wingdings" panose="05000000000000000000" pitchFamily="2" charset="2"/>
              <a:buChar char="v"/>
            </a:pPr>
            <a:r>
              <a:rPr lang="hu-HU" sz="2400" dirty="0">
                <a:solidFill>
                  <a:schemeClr val="bg1"/>
                </a:solidFill>
                <a:latin typeface="Arial" panose="020B0604020202020204" pitchFamily="34" charset="0"/>
                <a:cs typeface="Arial" panose="020B0604020202020204" pitchFamily="34" charset="0"/>
              </a:rPr>
              <a:t>székletvizsgálat</a:t>
            </a:r>
          </a:p>
        </p:txBody>
      </p:sp>
      <p:sp>
        <p:nvSpPr>
          <p:cNvPr id="4" name="Téglalap 3"/>
          <p:cNvSpPr/>
          <p:nvPr/>
        </p:nvSpPr>
        <p:spPr>
          <a:xfrm>
            <a:off x="230189" y="252367"/>
            <a:ext cx="10691068" cy="26930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hu-HU" sz="2400" b="1" dirty="0">
                <a:solidFill>
                  <a:schemeClr val="bg2"/>
                </a:solidFill>
                <a:latin typeface="Arial" panose="020B0604020202020204" pitchFamily="34" charset="0"/>
                <a:cs typeface="Arial" panose="020B0604020202020204" pitchFamily="34" charset="0"/>
              </a:rPr>
              <a:t>Bizonyos betegségek esetén nem lehet a  vendéglátásban dolgozni!</a:t>
            </a:r>
          </a:p>
          <a:p>
            <a:endParaRPr lang="hu-HU" sz="2400" b="1" dirty="0">
              <a:solidFill>
                <a:schemeClr val="bg2"/>
              </a:solidFill>
              <a:latin typeface="Arial" panose="020B0604020202020204" pitchFamily="34" charset="0"/>
              <a:cs typeface="Arial" panose="020B0604020202020204" pitchFamily="34" charset="0"/>
            </a:endParaRPr>
          </a:p>
          <a:p>
            <a:r>
              <a:rPr lang="hu-HU" sz="2400" b="1" dirty="0">
                <a:solidFill>
                  <a:schemeClr val="bg1"/>
                </a:solidFill>
                <a:latin typeface="Arial" panose="020B0604020202020204" pitchFamily="34" charset="0"/>
                <a:cs typeface="Arial" panose="020B0604020202020204" pitchFamily="34" charset="0"/>
              </a:rPr>
              <a:t>Ezek a betegségek:</a:t>
            </a:r>
          </a:p>
          <a:p>
            <a:pPr marL="2155825" indent="-368300">
              <a:spcBef>
                <a:spcPts val="1000"/>
              </a:spcBef>
              <a:buClr>
                <a:schemeClr val="bg2">
                  <a:lumMod val="40000"/>
                  <a:lumOff val="60000"/>
                </a:schemeClr>
              </a:buClr>
              <a:buSzPct val="80000"/>
              <a:buFont typeface="Wingdings" panose="05000000000000000000" pitchFamily="2" charset="2"/>
              <a:buChar char="v"/>
            </a:pPr>
            <a:r>
              <a:rPr lang="hu-HU" sz="2400" dirty="0">
                <a:solidFill>
                  <a:schemeClr val="bg1"/>
                </a:solidFill>
                <a:latin typeface="Arial" panose="020B0604020202020204" pitchFamily="34" charset="0"/>
                <a:cs typeface="Arial" panose="020B0604020202020204" pitchFamily="34" charset="0"/>
              </a:rPr>
              <a:t>fertőző tüdőbetegség</a:t>
            </a:r>
          </a:p>
          <a:p>
            <a:pPr marL="2155825" indent="-368300">
              <a:spcBef>
                <a:spcPts val="1000"/>
              </a:spcBef>
              <a:buClr>
                <a:schemeClr val="bg2">
                  <a:lumMod val="40000"/>
                  <a:lumOff val="60000"/>
                </a:schemeClr>
              </a:buClr>
              <a:buSzPct val="80000"/>
              <a:buFont typeface="Wingdings" panose="05000000000000000000" pitchFamily="2" charset="2"/>
              <a:buChar char="v"/>
            </a:pPr>
            <a:r>
              <a:rPr lang="hu-HU" sz="2400" dirty="0">
                <a:solidFill>
                  <a:schemeClr val="bg1"/>
                </a:solidFill>
                <a:latin typeface="Arial" panose="020B0604020202020204" pitchFamily="34" charset="0"/>
                <a:cs typeface="Arial" panose="020B0604020202020204" pitchFamily="34" charset="0"/>
              </a:rPr>
              <a:t>fertőző hasmenés, hányás</a:t>
            </a:r>
          </a:p>
          <a:p>
            <a:pPr marL="2155825" indent="-368300">
              <a:spcBef>
                <a:spcPts val="1000"/>
              </a:spcBef>
              <a:buClr>
                <a:schemeClr val="bg2">
                  <a:lumMod val="40000"/>
                  <a:lumOff val="60000"/>
                </a:schemeClr>
              </a:buClr>
              <a:buSzPct val="80000"/>
              <a:buFont typeface="Wingdings" panose="05000000000000000000" pitchFamily="2" charset="2"/>
              <a:buChar char="v"/>
            </a:pPr>
            <a:r>
              <a:rPr lang="hu-HU" sz="2400" dirty="0">
                <a:solidFill>
                  <a:schemeClr val="bg1"/>
                </a:solidFill>
                <a:latin typeface="Arial" panose="020B0604020202020204" pitchFamily="34" charset="0"/>
                <a:cs typeface="Arial" panose="020B0604020202020204" pitchFamily="34" charset="0"/>
              </a:rPr>
              <a:t>fertőző bőrbetegség</a:t>
            </a:r>
          </a:p>
        </p:txBody>
      </p:sp>
      <p:pic>
        <p:nvPicPr>
          <p:cNvPr id="8" name="Kép 7" descr="A képen rajz látható&#10;&#10;Automatikusan generált leírás">
            <a:extLst>
              <a:ext uri="{FF2B5EF4-FFF2-40B4-BE49-F238E27FC236}">
                <a16:creationId xmlns:a16="http://schemas.microsoft.com/office/drawing/2014/main" id="{3CABFA1F-2FA3-4E44-AB28-2B4FAA1C5E7C}"/>
              </a:ext>
            </a:extLst>
          </p:cNvPr>
          <p:cNvPicPr>
            <a:picLocks noChangeAspect="1"/>
          </p:cNvPicPr>
          <p:nvPr/>
        </p:nvPicPr>
        <p:blipFill>
          <a:blip r:embed="rId3"/>
          <a:stretch>
            <a:fillRect/>
          </a:stretch>
        </p:blipFill>
        <p:spPr>
          <a:xfrm>
            <a:off x="10921257" y="1"/>
            <a:ext cx="1270742" cy="1191986"/>
          </a:xfrm>
          <a:prstGeom prst="rect">
            <a:avLst/>
          </a:prstGeom>
        </p:spPr>
      </p:pic>
      <p:sp>
        <p:nvSpPr>
          <p:cNvPr id="11" name="Szövegdoboz 10">
            <a:extLst>
              <a:ext uri="{FF2B5EF4-FFF2-40B4-BE49-F238E27FC236}">
                <a16:creationId xmlns:a16="http://schemas.microsoft.com/office/drawing/2014/main" id="{F1CB7FF6-0463-47AD-A765-207DA2D912C3}"/>
              </a:ext>
            </a:extLst>
          </p:cNvPr>
          <p:cNvSpPr txBox="1"/>
          <p:nvPr/>
        </p:nvSpPr>
        <p:spPr>
          <a:xfrm>
            <a:off x="237736" y="3020267"/>
            <a:ext cx="11716528" cy="1107996"/>
          </a:xfrm>
          <a:prstGeom prst="rect">
            <a:avLst/>
          </a:prstGeom>
          <a:noFill/>
        </p:spPr>
        <p:txBody>
          <a:bodyPr wrap="square" rtlCol="0">
            <a:spAutoFit/>
          </a:bodyPr>
          <a:lstStyle/>
          <a:p>
            <a:r>
              <a:rPr lang="hu-HU" sz="2400" b="1" dirty="0">
                <a:solidFill>
                  <a:schemeClr val="bg1"/>
                </a:solidFill>
                <a:latin typeface="Arial" panose="020B0604020202020204" pitchFamily="34" charset="0"/>
                <a:cs typeface="Arial" panose="020B0604020202020204" pitchFamily="34" charset="0"/>
              </a:rPr>
              <a:t>Szűrővizsgálatok</a:t>
            </a:r>
            <a:r>
              <a:rPr lang="hu-HU" sz="2400" dirty="0">
                <a:solidFill>
                  <a:schemeClr val="bg1"/>
                </a:solidFill>
                <a:latin typeface="Arial" panose="020B0604020202020204" pitchFamily="34" charset="0"/>
                <a:cs typeface="Arial" panose="020B0604020202020204" pitchFamily="34" charset="0"/>
              </a:rPr>
              <a:t>kal kell igazolni, hogy ezek a betegségek nem fordulnak elő a dolgozónál. Ezeket a vizsgálatokat </a:t>
            </a:r>
            <a:r>
              <a:rPr lang="hu-HU" sz="2400" b="1" dirty="0">
                <a:solidFill>
                  <a:schemeClr val="bg1"/>
                </a:solidFill>
                <a:latin typeface="Arial" panose="020B0604020202020204" pitchFamily="34" charset="0"/>
                <a:cs typeface="Arial" panose="020B0604020202020204" pitchFamily="34" charset="0"/>
              </a:rPr>
              <a:t>laboratóriumok</a:t>
            </a:r>
            <a:r>
              <a:rPr lang="hu-HU" sz="2400" dirty="0">
                <a:solidFill>
                  <a:schemeClr val="bg1"/>
                </a:solidFill>
                <a:latin typeface="Arial" panose="020B0604020202020204" pitchFamily="34" charset="0"/>
                <a:cs typeface="Arial" panose="020B0604020202020204" pitchFamily="34" charset="0"/>
              </a:rPr>
              <a:t>ban végzik.</a:t>
            </a:r>
          </a:p>
          <a:p>
            <a:endParaRPr lang="hu-HU" dirty="0"/>
          </a:p>
        </p:txBody>
      </p:sp>
    </p:spTree>
    <p:extLst>
      <p:ext uri="{BB962C8B-B14F-4D97-AF65-F5344CB8AC3E}">
        <p14:creationId xmlns:p14="http://schemas.microsoft.com/office/powerpoint/2010/main" val="2380491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rtalom helye 5"/>
          <p:cNvGraphicFramePr>
            <a:graphicFrameLocks noGrp="1"/>
          </p:cNvGraphicFramePr>
          <p:nvPr>
            <p:ph idx="1"/>
            <p:extLst>
              <p:ext uri="{D42A27DB-BD31-4B8C-83A1-F6EECF244321}">
                <p14:modId xmlns:p14="http://schemas.microsoft.com/office/powerpoint/2010/main" val="2719253972"/>
              </p:ext>
            </p:extLst>
          </p:nvPr>
        </p:nvGraphicFramePr>
        <p:xfrm>
          <a:off x="388267" y="701519"/>
          <a:ext cx="11430694" cy="5612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8"/>
          <a:stretch>
            <a:fillRect/>
          </a:stretch>
        </p:blipFill>
        <p:spPr>
          <a:xfrm>
            <a:off x="10940980" y="0"/>
            <a:ext cx="1251020" cy="1173486"/>
          </a:xfrm>
          <a:prstGeom prst="rect">
            <a:avLst/>
          </a:prstGeom>
        </p:spPr>
      </p:pic>
    </p:spTree>
    <p:extLst>
      <p:ext uri="{BB962C8B-B14F-4D97-AF65-F5344CB8AC3E}">
        <p14:creationId xmlns:p14="http://schemas.microsoft.com/office/powerpoint/2010/main" val="1455719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30900191-426C-45B3-9EE3-673493791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134" y="1094862"/>
            <a:ext cx="4668275" cy="4668275"/>
          </a:xfrm>
          <a:prstGeom prst="rect">
            <a:avLst/>
          </a:prstGeom>
        </p:spPr>
      </p:pic>
      <p:sp>
        <p:nvSpPr>
          <p:cNvPr id="5" name="Téglalap 4">
            <a:extLst>
              <a:ext uri="{FF2B5EF4-FFF2-40B4-BE49-F238E27FC236}">
                <a16:creationId xmlns:a16="http://schemas.microsoft.com/office/drawing/2014/main" id="{F9F5B02F-284E-4CAB-BDED-5B90366E11CD}"/>
              </a:ext>
            </a:extLst>
          </p:cNvPr>
          <p:cNvSpPr/>
          <p:nvPr/>
        </p:nvSpPr>
        <p:spPr>
          <a:xfrm>
            <a:off x="899434" y="1282890"/>
            <a:ext cx="6364291" cy="5632311"/>
          </a:xfrm>
          <a:prstGeom prst="rect">
            <a:avLst/>
          </a:prstGeom>
        </p:spPr>
        <p:txBody>
          <a:bodyPr wrap="square">
            <a:spAutoFit/>
          </a:bodyPr>
          <a:lstStyle/>
          <a:p>
            <a:pPr lvl="0" defTabSz="914400">
              <a:defRPr/>
            </a:pPr>
            <a:r>
              <a:rPr lang="hu-HU" sz="2400" dirty="0">
                <a:solidFill>
                  <a:schemeClr val="bg1"/>
                </a:solidFill>
                <a:latin typeface="Arial" panose="020B0604020202020204" pitchFamily="34" charset="0"/>
                <a:cs typeface="Arial" panose="020B0604020202020204" pitchFamily="34" charset="0"/>
              </a:rPr>
              <a:t>Ha a dolgozó megbetegszik, orvoshoz kell fordulnia.</a:t>
            </a:r>
          </a:p>
          <a:p>
            <a:pPr lvl="0" defTabSz="914400">
              <a:defRPr/>
            </a:pPr>
            <a:endParaRPr lang="hu-HU" sz="2400" dirty="0">
              <a:solidFill>
                <a:schemeClr val="bg1"/>
              </a:solidFill>
              <a:latin typeface="Arial" panose="020B0604020202020204" pitchFamily="34" charset="0"/>
              <a:cs typeface="Arial" panose="020B0604020202020204" pitchFamily="34" charset="0"/>
            </a:endParaRPr>
          </a:p>
          <a:p>
            <a:pPr lvl="0" defTabSz="914400">
              <a:defRPr/>
            </a:pPr>
            <a:r>
              <a:rPr lang="hu-HU" sz="2400" b="1" dirty="0">
                <a:solidFill>
                  <a:schemeClr val="bg1"/>
                </a:solidFill>
                <a:latin typeface="Arial" panose="020B0604020202020204" pitchFamily="34" charset="0"/>
                <a:cs typeface="Arial" panose="020B0604020202020204" pitchFamily="34" charset="0"/>
              </a:rPr>
              <a:t>Háziorvos</a:t>
            </a:r>
            <a:r>
              <a:rPr lang="hu-HU" sz="2400" dirty="0">
                <a:solidFill>
                  <a:schemeClr val="bg1"/>
                </a:solidFill>
                <a:latin typeface="Arial" panose="020B0604020202020204" pitchFamily="34" charset="0"/>
                <a:cs typeface="Arial" panose="020B0604020202020204" pitchFamily="34" charset="0"/>
              </a:rPr>
              <a:t>hoz kell menni megfázás, influenza, vírusos fertőzés esetén.</a:t>
            </a:r>
          </a:p>
          <a:p>
            <a:pPr lvl="0" defTabSz="914400">
              <a:defRPr/>
            </a:pPr>
            <a:endParaRPr lang="hu-HU" sz="2400" dirty="0">
              <a:solidFill>
                <a:schemeClr val="bg1"/>
              </a:solidFill>
              <a:latin typeface="Arial" panose="020B0604020202020204" pitchFamily="34" charset="0"/>
              <a:cs typeface="Arial" panose="020B0604020202020204" pitchFamily="34" charset="0"/>
            </a:endParaRPr>
          </a:p>
          <a:p>
            <a:r>
              <a:rPr lang="hu-HU" sz="2400" dirty="0">
                <a:solidFill>
                  <a:schemeClr val="bg1"/>
                </a:solidFill>
                <a:latin typeface="Arial" panose="020B0604020202020204" pitchFamily="34" charset="0"/>
                <a:cs typeface="Arial" panose="020B0604020202020204" pitchFamily="34" charset="0"/>
              </a:rPr>
              <a:t>A háziorvos megállapítja a diagnózist és kiadja a </a:t>
            </a:r>
            <a:r>
              <a:rPr lang="hu-HU" sz="2400" b="1" dirty="0">
                <a:solidFill>
                  <a:schemeClr val="bg1"/>
                </a:solidFill>
                <a:latin typeface="Arial" panose="020B0604020202020204" pitchFamily="34" charset="0"/>
                <a:cs typeface="Arial" panose="020B0604020202020204" pitchFamily="34" charset="0"/>
              </a:rPr>
              <a:t>beteglap</a:t>
            </a:r>
            <a:r>
              <a:rPr lang="hu-HU" sz="2400" dirty="0">
                <a:solidFill>
                  <a:schemeClr val="bg1"/>
                </a:solidFill>
                <a:latin typeface="Arial" panose="020B0604020202020204" pitchFamily="34" charset="0"/>
                <a:cs typeface="Arial" panose="020B0604020202020204" pitchFamily="34" charset="0"/>
              </a:rPr>
              <a:t>ot.</a:t>
            </a:r>
          </a:p>
          <a:p>
            <a:r>
              <a:rPr lang="hu-HU" sz="2400" dirty="0">
                <a:solidFill>
                  <a:schemeClr val="bg1"/>
                </a:solidFill>
                <a:latin typeface="Arial" panose="020B0604020202020204" pitchFamily="34" charset="0"/>
                <a:cs typeface="Arial" panose="020B0604020202020204" pitchFamily="34" charset="0"/>
              </a:rPr>
              <a:t>Ez igazolja, hogy mikor voltunk betegek és hogy meggyógyultunk.</a:t>
            </a:r>
          </a:p>
          <a:p>
            <a:endParaRPr lang="hu-HU" sz="2400" dirty="0">
              <a:solidFill>
                <a:schemeClr val="bg1"/>
              </a:solidFill>
              <a:latin typeface="Arial" panose="020B0604020202020204" pitchFamily="34" charset="0"/>
              <a:cs typeface="Arial" panose="020B0604020202020204" pitchFamily="34" charset="0"/>
            </a:endParaRPr>
          </a:p>
          <a:p>
            <a:r>
              <a:rPr lang="hu-HU" sz="2400" dirty="0">
                <a:solidFill>
                  <a:schemeClr val="bg1"/>
                </a:solidFill>
                <a:latin typeface="Arial" panose="020B0604020202020204" pitchFamily="34" charset="0"/>
                <a:cs typeface="Arial" panose="020B0604020202020204" pitchFamily="34" charset="0"/>
              </a:rPr>
              <a:t>A beteglapot le kell adni a munkáltatónak, amikor visszatérünk a munkába.</a:t>
            </a:r>
          </a:p>
          <a:p>
            <a:endParaRPr lang="hu-HU" sz="2400" dirty="0">
              <a:solidFill>
                <a:schemeClr val="bg1"/>
              </a:solidFill>
              <a:latin typeface="Arial" panose="020B0604020202020204" pitchFamily="34" charset="0"/>
              <a:cs typeface="Arial" panose="020B0604020202020204" pitchFamily="34" charset="0"/>
            </a:endParaRPr>
          </a:p>
          <a:p>
            <a:endParaRPr lang="hu-HU" sz="2400" dirty="0">
              <a:solidFill>
                <a:schemeClr val="bg1"/>
              </a:solidFill>
              <a:latin typeface="Arial" panose="020B0604020202020204" pitchFamily="34" charset="0"/>
              <a:cs typeface="Arial" panose="020B0604020202020204" pitchFamily="34" charset="0"/>
            </a:endParaRPr>
          </a:p>
        </p:txBody>
      </p:sp>
      <p:sp>
        <p:nvSpPr>
          <p:cNvPr id="6" name="Szövegdoboz 5">
            <a:extLst>
              <a:ext uri="{FF2B5EF4-FFF2-40B4-BE49-F238E27FC236}">
                <a16:creationId xmlns:a16="http://schemas.microsoft.com/office/drawing/2014/main" id="{7ED52E52-AD1A-4CBF-8D02-EE7EE2D3251F}"/>
              </a:ext>
            </a:extLst>
          </p:cNvPr>
          <p:cNvSpPr txBox="1"/>
          <p:nvPr/>
        </p:nvSpPr>
        <p:spPr>
          <a:xfrm>
            <a:off x="9140481" y="5829301"/>
            <a:ext cx="1268296" cy="400110"/>
          </a:xfrm>
          <a:prstGeom prst="rect">
            <a:avLst/>
          </a:prstGeom>
          <a:noFill/>
        </p:spPr>
        <p:txBody>
          <a:bodyPr wrap="none" rtlCol="0">
            <a:spAutoFit/>
          </a:bodyPr>
          <a:lstStyle/>
          <a:p>
            <a:r>
              <a:rPr lang="hu-HU" sz="2000" b="1" dirty="0">
                <a:solidFill>
                  <a:schemeClr val="bg2"/>
                </a:solidFill>
                <a:latin typeface="Arial" panose="020B0604020202020204" pitchFamily="34" charset="0"/>
                <a:cs typeface="Arial" panose="020B0604020202020204" pitchFamily="34" charset="0"/>
              </a:rPr>
              <a:t>Beteglap</a:t>
            </a:r>
          </a:p>
        </p:txBody>
      </p:sp>
    </p:spTree>
    <p:extLst>
      <p:ext uri="{BB962C8B-B14F-4D97-AF65-F5344CB8AC3E}">
        <p14:creationId xmlns:p14="http://schemas.microsoft.com/office/powerpoint/2010/main" val="1657180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a:solidFill>
                  <a:schemeClr val="bg1"/>
                </a:solidFill>
                <a:latin typeface="Arial" panose="020B0604020202020204" pitchFamily="34" charset="0"/>
                <a:cs typeface="Arial" panose="020B0604020202020204" pitchFamily="34" charset="0"/>
              </a:rPr>
              <a:t>4. A kéz higiéniája, kézmosás</a:t>
            </a:r>
          </a:p>
        </p:txBody>
      </p:sp>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2"/>
          <a:stretch>
            <a:fillRect/>
          </a:stretch>
        </p:blipFill>
        <p:spPr>
          <a:xfrm>
            <a:off x="10931000" y="0"/>
            <a:ext cx="1261000" cy="1182848"/>
          </a:xfrm>
          <a:prstGeom prst="rect">
            <a:avLst/>
          </a:prstGeom>
        </p:spPr>
      </p:pic>
      <p:sp>
        <p:nvSpPr>
          <p:cNvPr id="3" name="Szövegdoboz 2">
            <a:extLst>
              <a:ext uri="{FF2B5EF4-FFF2-40B4-BE49-F238E27FC236}">
                <a16:creationId xmlns:a16="http://schemas.microsoft.com/office/drawing/2014/main" id="{90A7E691-134D-4678-9CD7-1CE794D2FF1B}"/>
              </a:ext>
            </a:extLst>
          </p:cNvPr>
          <p:cNvSpPr txBox="1"/>
          <p:nvPr/>
        </p:nvSpPr>
        <p:spPr>
          <a:xfrm>
            <a:off x="1154956" y="4777380"/>
            <a:ext cx="6546985" cy="830997"/>
          </a:xfrm>
          <a:prstGeom prst="rect">
            <a:avLst/>
          </a:prstGeom>
          <a:noFill/>
        </p:spPr>
        <p:txBody>
          <a:bodyPr wrap="none" rtlCol="0">
            <a:spAutoFit/>
          </a:bodyPr>
          <a:lstStyle/>
          <a:p>
            <a:r>
              <a:rPr lang="hu-HU" sz="2400" b="1" dirty="0">
                <a:solidFill>
                  <a:schemeClr val="bg2"/>
                </a:solidFill>
                <a:latin typeface="Arial" panose="020B0604020202020204" pitchFamily="34" charset="0"/>
                <a:cs typeface="Arial" panose="020B0604020202020204" pitchFamily="34" charset="0"/>
              </a:rPr>
              <a:t>Miért fontos a kéz tisztasága a munkában?</a:t>
            </a:r>
          </a:p>
          <a:p>
            <a:r>
              <a:rPr lang="hu-HU" sz="2400" b="1" dirty="0">
                <a:solidFill>
                  <a:schemeClr val="bg2"/>
                </a:solidFill>
                <a:latin typeface="Arial" panose="020B0604020202020204" pitchFamily="34" charset="0"/>
                <a:cs typeface="Arial" panose="020B0604020202020204" pitchFamily="34" charset="0"/>
              </a:rPr>
              <a:t>Mik a helyes kézmosás szabályai?</a:t>
            </a:r>
          </a:p>
        </p:txBody>
      </p:sp>
    </p:spTree>
    <p:extLst>
      <p:ext uri="{BB962C8B-B14F-4D97-AF65-F5344CB8AC3E}">
        <p14:creationId xmlns:p14="http://schemas.microsoft.com/office/powerpoint/2010/main" val="699011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533121761"/>
              </p:ext>
            </p:extLst>
          </p:nvPr>
        </p:nvGraphicFramePr>
        <p:xfrm>
          <a:off x="371390" y="830510"/>
          <a:ext cx="10601410" cy="5804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8"/>
          <a:stretch>
            <a:fillRect/>
          </a:stretch>
        </p:blipFill>
        <p:spPr>
          <a:xfrm>
            <a:off x="10747184" y="0"/>
            <a:ext cx="1444816" cy="1355271"/>
          </a:xfrm>
          <a:prstGeom prst="rect">
            <a:avLst/>
          </a:prstGeom>
        </p:spPr>
      </p:pic>
    </p:spTree>
    <p:extLst>
      <p:ext uri="{BB962C8B-B14F-4D97-AF65-F5344CB8AC3E}">
        <p14:creationId xmlns:p14="http://schemas.microsoft.com/office/powerpoint/2010/main" val="992457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artalom helye 2"/>
          <p:cNvSpPr>
            <a:spLocks noGrp="1"/>
          </p:cNvSpPr>
          <p:nvPr>
            <p:ph idx="1"/>
          </p:nvPr>
        </p:nvSpPr>
        <p:spPr>
          <a:xfrm>
            <a:off x="7595905" y="2145855"/>
            <a:ext cx="4088524" cy="4440726"/>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hu-HU" sz="2400" b="1" dirty="0">
                <a:solidFill>
                  <a:schemeClr val="accent1"/>
                </a:solidFill>
                <a:latin typeface="Arial" panose="020B0604020202020204" pitchFamily="34" charset="0"/>
                <a:cs typeface="Arial" panose="020B0604020202020204" pitchFamily="34" charset="0"/>
              </a:rPr>
              <a:t>Emlékeztető </a:t>
            </a:r>
          </a:p>
          <a:p>
            <a:pPr marL="0" indent="0">
              <a:buNone/>
            </a:pPr>
            <a:endParaRPr lang="hu-HU" sz="2400" dirty="0">
              <a:solidFill>
                <a:schemeClr val="bg1"/>
              </a:solidFill>
              <a:latin typeface="Arial" panose="020B0604020202020204" pitchFamily="34" charset="0"/>
              <a:cs typeface="Arial" panose="020B0604020202020204" pitchFamily="34" charset="0"/>
            </a:endParaRPr>
          </a:p>
          <a:p>
            <a:pPr marL="0" indent="0">
              <a:buNone/>
            </a:pPr>
            <a:r>
              <a:rPr lang="hu-HU" sz="2400" dirty="0">
                <a:solidFill>
                  <a:schemeClr val="bg1"/>
                </a:solidFill>
                <a:latin typeface="Arial" panose="020B0604020202020204" pitchFamily="34" charset="0"/>
                <a:cs typeface="Arial" panose="020B0604020202020204" pitchFamily="34" charset="0"/>
              </a:rPr>
              <a:t>A </a:t>
            </a:r>
            <a:r>
              <a:rPr lang="hu-HU" sz="2400" b="1" dirty="0">
                <a:solidFill>
                  <a:schemeClr val="bg1"/>
                </a:solidFill>
                <a:latin typeface="Arial" panose="020B0604020202020204" pitchFamily="34" charset="0"/>
                <a:cs typeface="Arial" panose="020B0604020202020204" pitchFamily="34" charset="0"/>
              </a:rPr>
              <a:t>mikrobák</a:t>
            </a:r>
            <a:r>
              <a:rPr lang="hu-HU" sz="2400" dirty="0">
                <a:solidFill>
                  <a:schemeClr val="bg1"/>
                </a:solidFill>
                <a:latin typeface="Arial" panose="020B0604020202020204" pitchFamily="34" charset="0"/>
                <a:cs typeface="Arial" panose="020B0604020202020204" pitchFamily="34" charset="0"/>
              </a:rPr>
              <a:t> szabad szemmel nem látható apró élőlények.</a:t>
            </a:r>
          </a:p>
          <a:p>
            <a:pPr marL="0" indent="0">
              <a:buNone/>
            </a:pPr>
            <a:r>
              <a:rPr lang="hu-HU" sz="2400" dirty="0">
                <a:solidFill>
                  <a:schemeClr val="bg1"/>
                </a:solidFill>
                <a:latin typeface="Arial" panose="020B0604020202020204" pitchFamily="34" charset="0"/>
                <a:cs typeface="Arial" panose="020B0604020202020204" pitchFamily="34" charset="0"/>
              </a:rPr>
              <a:t>Mikrobák élnek a kezünkön is.</a:t>
            </a:r>
          </a:p>
          <a:p>
            <a:pPr marL="0" indent="0">
              <a:buNone/>
            </a:pPr>
            <a:r>
              <a:rPr lang="hu-HU" sz="2400" dirty="0">
                <a:solidFill>
                  <a:schemeClr val="bg1"/>
                </a:solidFill>
                <a:latin typeface="Arial" panose="020B0604020202020204" pitchFamily="34" charset="0"/>
                <a:cs typeface="Arial" panose="020B0604020202020204" pitchFamily="34" charset="0"/>
              </a:rPr>
              <a:t>Ilyenek például a baktériumok és a láthatatlan gombák.</a:t>
            </a:r>
          </a:p>
          <a:p>
            <a:endParaRPr lang="hu-HU" sz="2400" dirty="0">
              <a:solidFill>
                <a:schemeClr val="bg2"/>
              </a:solidFill>
            </a:endParaRPr>
          </a:p>
        </p:txBody>
      </p:sp>
      <p:sp>
        <p:nvSpPr>
          <p:cNvPr id="4" name="Téglalap 3"/>
          <p:cNvSpPr/>
          <p:nvPr/>
        </p:nvSpPr>
        <p:spPr>
          <a:xfrm>
            <a:off x="306093" y="264405"/>
            <a:ext cx="7561541" cy="4529702"/>
          </a:xfrm>
          <a:prstGeom prst="rect">
            <a:avLst/>
          </a:prstGeom>
        </p:spPr>
        <p:txBody>
          <a:bodyPr wrap="square">
            <a:spAutoFit/>
          </a:bodyPr>
          <a:lstStyle/>
          <a:p>
            <a:pPr>
              <a:lnSpc>
                <a:spcPct val="110000"/>
              </a:lnSpc>
            </a:pPr>
            <a:r>
              <a:rPr lang="hu-HU" sz="2400" dirty="0">
                <a:solidFill>
                  <a:schemeClr val="bg1"/>
                </a:solidFill>
                <a:latin typeface="Arial" panose="020B0604020202020204" pitchFamily="34" charset="0"/>
                <a:cs typeface="Arial" panose="020B0604020202020204" pitchFamily="34" charset="0"/>
              </a:rPr>
              <a:t>A hagyományos folyékony szappan eltávolítja a mikrobákat a kezünkről.</a:t>
            </a:r>
            <a:br>
              <a:rPr lang="hu-HU" sz="2400" dirty="0">
                <a:solidFill>
                  <a:schemeClr val="bg1"/>
                </a:solidFill>
                <a:latin typeface="Arial" panose="020B0604020202020204" pitchFamily="34" charset="0"/>
                <a:cs typeface="Arial" panose="020B0604020202020204" pitchFamily="34" charset="0"/>
              </a:rPr>
            </a:br>
            <a:r>
              <a:rPr lang="hu-HU" sz="2400" dirty="0">
                <a:solidFill>
                  <a:schemeClr val="bg1"/>
                </a:solidFill>
                <a:latin typeface="Arial" panose="020B0604020202020204" pitchFamily="34" charset="0"/>
                <a:cs typeface="Arial" panose="020B0604020202020204" pitchFamily="34" charset="0"/>
              </a:rPr>
              <a:t>Viszont nem pusztítja el őket.</a:t>
            </a:r>
            <a:endParaRPr lang="hu-HU" sz="2400" b="1" dirty="0">
              <a:solidFill>
                <a:schemeClr val="bg1"/>
              </a:solidFill>
              <a:latin typeface="Arial" panose="020B0604020202020204" pitchFamily="34" charset="0"/>
              <a:cs typeface="Arial" panose="020B0604020202020204" pitchFamily="34" charset="0"/>
            </a:endParaRPr>
          </a:p>
          <a:p>
            <a:pPr>
              <a:lnSpc>
                <a:spcPct val="110000"/>
              </a:lnSpc>
            </a:pPr>
            <a:endParaRPr lang="hu-HU" sz="2400" b="1" dirty="0">
              <a:solidFill>
                <a:schemeClr val="bg1"/>
              </a:solidFill>
              <a:latin typeface="Arial" panose="020B0604020202020204" pitchFamily="34" charset="0"/>
              <a:cs typeface="Arial" panose="020B0604020202020204" pitchFamily="34" charset="0"/>
            </a:endParaRPr>
          </a:p>
          <a:p>
            <a:pPr>
              <a:lnSpc>
                <a:spcPct val="110000"/>
              </a:lnSpc>
            </a:pPr>
            <a:r>
              <a:rPr lang="hu-HU" sz="2400" b="1" dirty="0">
                <a:solidFill>
                  <a:schemeClr val="bg1"/>
                </a:solidFill>
                <a:latin typeface="Arial" panose="020B0604020202020204" pitchFamily="34" charset="0"/>
                <a:cs typeface="Arial" panose="020B0604020202020204" pitchFamily="34" charset="0"/>
              </a:rPr>
              <a:t>A fertőtlenítő kézmosószer elpusztítja a mikrobákat.</a:t>
            </a:r>
          </a:p>
          <a:p>
            <a:pPr>
              <a:lnSpc>
                <a:spcPct val="110000"/>
              </a:lnSpc>
            </a:pPr>
            <a:r>
              <a:rPr lang="hu-HU" sz="2400" b="1" dirty="0">
                <a:solidFill>
                  <a:schemeClr val="bg1"/>
                </a:solidFill>
                <a:latin typeface="Arial" panose="020B0604020202020204" pitchFamily="34" charset="0"/>
                <a:cs typeface="Arial" panose="020B0604020202020204" pitchFamily="34" charset="0"/>
              </a:rPr>
              <a:t>A vendéglátásban fertőtlenítő kézmosószert kell használni.</a:t>
            </a:r>
          </a:p>
          <a:p>
            <a:pPr>
              <a:lnSpc>
                <a:spcPct val="110000"/>
              </a:lnSpc>
            </a:pPr>
            <a:endParaRPr lang="hu-HU" sz="2400" dirty="0">
              <a:solidFill>
                <a:schemeClr val="bg1"/>
              </a:solidFill>
              <a:latin typeface="Arial" panose="020B0604020202020204" pitchFamily="34" charset="0"/>
              <a:cs typeface="Arial" panose="020B0604020202020204" pitchFamily="34" charset="0"/>
            </a:endParaRPr>
          </a:p>
          <a:p>
            <a:pPr>
              <a:lnSpc>
                <a:spcPct val="110000"/>
              </a:lnSpc>
            </a:pPr>
            <a:r>
              <a:rPr lang="hu-HU" sz="2400" dirty="0">
                <a:solidFill>
                  <a:schemeClr val="bg1"/>
                </a:solidFill>
                <a:latin typeface="Arial" panose="020B0604020202020204" pitchFamily="34" charset="0"/>
                <a:cs typeface="Arial" panose="020B0604020202020204" pitchFamily="34" charset="0"/>
              </a:rPr>
              <a:t>A fertőtlenítőszerek olyan vegyi anyagok,</a:t>
            </a:r>
          </a:p>
          <a:p>
            <a:pPr>
              <a:lnSpc>
                <a:spcPct val="110000"/>
              </a:lnSpc>
            </a:pPr>
            <a:r>
              <a:rPr lang="hu-HU" sz="2400" dirty="0">
                <a:solidFill>
                  <a:schemeClr val="bg1"/>
                </a:solidFill>
                <a:latin typeface="Arial" panose="020B0604020202020204" pitchFamily="34" charset="0"/>
                <a:cs typeface="Arial" panose="020B0604020202020204" pitchFamily="34" charset="0"/>
              </a:rPr>
              <a:t>amik elpusztítják a mikrobákat.</a:t>
            </a:r>
          </a:p>
        </p:txBody>
      </p:sp>
      <p:pic>
        <p:nvPicPr>
          <p:cNvPr id="5" name="Kép 4" descr="microbes on hand.jpg"/>
          <p:cNvPicPr/>
          <p:nvPr/>
        </p:nvPicPr>
        <p:blipFill>
          <a:blip r:embed="rId3" cstate="print"/>
          <a:stretch>
            <a:fillRect/>
          </a:stretch>
        </p:blipFill>
        <p:spPr>
          <a:xfrm>
            <a:off x="10571910" y="1839636"/>
            <a:ext cx="1439917" cy="1526628"/>
          </a:xfrm>
          <a:prstGeom prst="ellipse">
            <a:avLst/>
          </a:prstGeom>
          <a:ln>
            <a:noFill/>
          </a:ln>
          <a:effectLst>
            <a:softEdge rad="112500"/>
          </a:effectLst>
        </p:spPr>
      </p:pic>
      <p:pic>
        <p:nvPicPr>
          <p:cNvPr id="6" name="Kép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571" y="4712140"/>
            <a:ext cx="2809414" cy="1874441"/>
          </a:xfrm>
          <a:prstGeom prst="rect">
            <a:avLst/>
          </a:prstGeom>
        </p:spPr>
      </p:pic>
      <p:pic>
        <p:nvPicPr>
          <p:cNvPr id="8" name="Kép 7" descr="A képen rajz látható&#10;&#10;Automatikusan generált leírás">
            <a:extLst>
              <a:ext uri="{FF2B5EF4-FFF2-40B4-BE49-F238E27FC236}">
                <a16:creationId xmlns:a16="http://schemas.microsoft.com/office/drawing/2014/main" id="{0FF9F5EF-7E7E-406B-9F6E-4F1EA644291D}"/>
              </a:ext>
            </a:extLst>
          </p:cNvPr>
          <p:cNvPicPr>
            <a:picLocks noChangeAspect="1"/>
          </p:cNvPicPr>
          <p:nvPr/>
        </p:nvPicPr>
        <p:blipFill>
          <a:blip r:embed="rId5"/>
          <a:stretch>
            <a:fillRect/>
          </a:stretch>
        </p:blipFill>
        <p:spPr>
          <a:xfrm>
            <a:off x="10982184" y="0"/>
            <a:ext cx="1209816" cy="1134836"/>
          </a:xfrm>
          <a:prstGeom prst="rect">
            <a:avLst/>
          </a:prstGeom>
        </p:spPr>
      </p:pic>
      <p:sp>
        <p:nvSpPr>
          <p:cNvPr id="2" name="Szövegdoboz 1">
            <a:extLst>
              <a:ext uri="{FF2B5EF4-FFF2-40B4-BE49-F238E27FC236}">
                <a16:creationId xmlns:a16="http://schemas.microsoft.com/office/drawing/2014/main" id="{6B60F2E5-D38D-46D1-A1D1-1D2590AA266F}"/>
              </a:ext>
            </a:extLst>
          </p:cNvPr>
          <p:cNvSpPr txBox="1"/>
          <p:nvPr/>
        </p:nvSpPr>
        <p:spPr>
          <a:xfrm>
            <a:off x="3376141" y="5878695"/>
            <a:ext cx="3297614" cy="707886"/>
          </a:xfrm>
          <a:prstGeom prst="rect">
            <a:avLst/>
          </a:prstGeom>
          <a:noFill/>
        </p:spPr>
        <p:txBody>
          <a:bodyPr wrap="square" rtlCol="0">
            <a:spAutoFit/>
          </a:bodyPr>
          <a:lstStyle/>
          <a:p>
            <a:r>
              <a:rPr lang="hu-HU" sz="2000" b="1" dirty="0">
                <a:solidFill>
                  <a:schemeClr val="bg2"/>
                </a:solidFill>
                <a:latin typeface="Arial" panose="020B0604020202020204" pitchFamily="34" charset="0"/>
                <a:cs typeface="Arial" panose="020B0604020202020204" pitchFamily="34" charset="0"/>
              </a:rPr>
              <a:t>Fertőtlenítő kéztisztító adagolása</a:t>
            </a:r>
          </a:p>
        </p:txBody>
      </p:sp>
    </p:spTree>
    <p:extLst>
      <p:ext uri="{BB962C8B-B14F-4D97-AF65-F5344CB8AC3E}">
        <p14:creationId xmlns:p14="http://schemas.microsoft.com/office/powerpoint/2010/main" val="568400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églalap 3">
            <a:extLst>
              <a:ext uri="{FF2B5EF4-FFF2-40B4-BE49-F238E27FC236}">
                <a16:creationId xmlns:a16="http://schemas.microsoft.com/office/drawing/2014/main" id="{2E342C8B-B5A9-44FE-A096-C6BCF46034B6}"/>
              </a:ext>
            </a:extLst>
          </p:cNvPr>
          <p:cNvSpPr/>
          <p:nvPr/>
        </p:nvSpPr>
        <p:spPr>
          <a:xfrm>
            <a:off x="1167618" y="2975029"/>
            <a:ext cx="9819250" cy="1354217"/>
          </a:xfrm>
          <a:prstGeom prst="rect">
            <a:avLst/>
          </a:prstGeom>
        </p:spPr>
        <p:txBody>
          <a:bodyPr wrap="square">
            <a:spAutoFit/>
          </a:bodyPr>
          <a:lstStyle/>
          <a:p>
            <a:pPr lvl="1">
              <a:spcBef>
                <a:spcPts val="600"/>
              </a:spcBef>
            </a:pPr>
            <a:r>
              <a:rPr lang="hu-HU" sz="2400" b="1" dirty="0">
                <a:solidFill>
                  <a:schemeClr val="bg2"/>
                </a:solidFill>
                <a:latin typeface="Arial" panose="020B0604020202020204" pitchFamily="34" charset="0"/>
                <a:cs typeface="Arial" panose="020B0604020202020204" pitchFamily="34" charset="0"/>
              </a:rPr>
              <a:t>Ez a tananyag a vendéglátásban dolgozó embereknek készült</a:t>
            </a:r>
            <a:r>
              <a:rPr lang="hu-HU" sz="2400" b="1" dirty="0" smtClean="0">
                <a:solidFill>
                  <a:schemeClr val="bg2"/>
                </a:solidFill>
                <a:latin typeface="Arial" panose="020B0604020202020204" pitchFamily="34" charset="0"/>
                <a:cs typeface="Arial" panose="020B0604020202020204" pitchFamily="34" charset="0"/>
              </a:rPr>
              <a:t>.</a:t>
            </a:r>
          </a:p>
          <a:p>
            <a:pPr lvl="1">
              <a:spcBef>
                <a:spcPts val="600"/>
              </a:spcBef>
            </a:pPr>
            <a:endParaRPr lang="hu-HU" sz="2400" b="1" dirty="0">
              <a:solidFill>
                <a:schemeClr val="bg2"/>
              </a:solidFill>
              <a:latin typeface="Arial" panose="020B0604020202020204" pitchFamily="34" charset="0"/>
              <a:cs typeface="Arial" panose="020B0604020202020204" pitchFamily="34" charset="0"/>
            </a:endParaRPr>
          </a:p>
          <a:p>
            <a:pPr lvl="1">
              <a:spcBef>
                <a:spcPts val="600"/>
              </a:spcBef>
            </a:pPr>
            <a:r>
              <a:rPr lang="hu-HU" sz="2400" b="1" dirty="0">
                <a:solidFill>
                  <a:schemeClr val="bg2"/>
                </a:solidFill>
                <a:latin typeface="Arial" panose="020B0604020202020204" pitchFamily="34" charset="0"/>
                <a:cs typeface="Arial" panose="020B0604020202020204" pitchFamily="34" charset="0"/>
              </a:rPr>
              <a:t>Témája a személyi higiénia.</a:t>
            </a:r>
            <a:endParaRPr lang="hu-HU" sz="24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762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373156" y="275297"/>
            <a:ext cx="9404723" cy="810643"/>
          </a:xfrm>
        </p:spPr>
        <p:txBody>
          <a:bodyPr/>
          <a:lstStyle/>
          <a:p>
            <a:r>
              <a:rPr lang="hu-HU" sz="3600" b="1" dirty="0">
                <a:solidFill>
                  <a:schemeClr val="bg2"/>
                </a:solidFill>
                <a:latin typeface="Arial" panose="020B0604020202020204" pitchFamily="34" charset="0"/>
                <a:cs typeface="Arial" panose="020B0604020202020204" pitchFamily="34" charset="0"/>
              </a:rPr>
              <a:t>A kézhigiénia szabályai</a:t>
            </a:r>
          </a:p>
        </p:txBody>
      </p:sp>
      <p:graphicFrame>
        <p:nvGraphicFramePr>
          <p:cNvPr id="10" name="Diagram 9"/>
          <p:cNvGraphicFramePr/>
          <p:nvPr>
            <p:extLst>
              <p:ext uri="{D42A27DB-BD31-4B8C-83A1-F6EECF244321}">
                <p14:modId xmlns:p14="http://schemas.microsoft.com/office/powerpoint/2010/main" val="4093672827"/>
              </p:ext>
            </p:extLst>
          </p:nvPr>
        </p:nvGraphicFramePr>
        <p:xfrm>
          <a:off x="1994249" y="796954"/>
          <a:ext cx="9921024" cy="6205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Kép 6"/>
          <p:cNvPicPr>
            <a:picLocks noChangeAspect="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90809" y="4326127"/>
            <a:ext cx="810643" cy="810643"/>
          </a:xfrm>
          <a:prstGeom prst="rect">
            <a:avLst/>
          </a:prstGeom>
        </p:spPr>
      </p:pic>
      <p:pic>
        <p:nvPicPr>
          <p:cNvPr id="4" name="Kép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2554900"/>
            <a:ext cx="2572109" cy="272453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Kép 7" descr="A képen rajz látható&#10;&#10;Automatikusan generált leírás">
            <a:extLst>
              <a:ext uri="{FF2B5EF4-FFF2-40B4-BE49-F238E27FC236}">
                <a16:creationId xmlns:a16="http://schemas.microsoft.com/office/drawing/2014/main" id="{E61EC89C-C5E7-45F1-B2CB-150E94BD6896}"/>
              </a:ext>
            </a:extLst>
          </p:cNvPr>
          <p:cNvPicPr>
            <a:picLocks noChangeAspect="1"/>
          </p:cNvPicPr>
          <p:nvPr/>
        </p:nvPicPr>
        <p:blipFill>
          <a:blip r:embed="rId10"/>
          <a:stretch>
            <a:fillRect/>
          </a:stretch>
        </p:blipFill>
        <p:spPr>
          <a:xfrm>
            <a:off x="10905687" y="0"/>
            <a:ext cx="1286313" cy="1206592"/>
          </a:xfrm>
          <a:prstGeom prst="rect">
            <a:avLst/>
          </a:prstGeom>
        </p:spPr>
      </p:pic>
      <p:pic>
        <p:nvPicPr>
          <p:cNvPr id="11" name="Kép 10">
            <a:extLst>
              <a:ext uri="{FF2B5EF4-FFF2-40B4-BE49-F238E27FC236}">
                <a16:creationId xmlns:a16="http://schemas.microsoft.com/office/drawing/2014/main" id="{2C6A4938-F774-4729-8380-7DDA688AFA9A}"/>
              </a:ext>
            </a:extLst>
          </p:cNvPr>
          <p:cNvPicPr>
            <a:picLocks noChangeAspect="1"/>
          </p:cNvPicPr>
          <p:nvPr/>
        </p:nvPicPr>
        <p:blipFill>
          <a:blip r:embed="rId11"/>
          <a:stretch>
            <a:fillRect/>
          </a:stretch>
        </p:blipFill>
        <p:spPr>
          <a:xfrm>
            <a:off x="2193319" y="5773471"/>
            <a:ext cx="874649" cy="874649"/>
          </a:xfrm>
          <a:prstGeom prst="rect">
            <a:avLst/>
          </a:prstGeom>
        </p:spPr>
      </p:pic>
      <p:sp>
        <p:nvSpPr>
          <p:cNvPr id="9" name="Szövegdoboz 8">
            <a:extLst>
              <a:ext uri="{FF2B5EF4-FFF2-40B4-BE49-F238E27FC236}">
                <a16:creationId xmlns:a16="http://schemas.microsoft.com/office/drawing/2014/main" id="{9469A3D0-A751-4088-8FEB-6C68D1C0568D}"/>
              </a:ext>
            </a:extLst>
          </p:cNvPr>
          <p:cNvSpPr txBox="1"/>
          <p:nvPr/>
        </p:nvSpPr>
        <p:spPr>
          <a:xfrm>
            <a:off x="399137" y="5353160"/>
            <a:ext cx="1694647" cy="707886"/>
          </a:xfrm>
          <a:prstGeom prst="rect">
            <a:avLst/>
          </a:prstGeom>
          <a:noFill/>
        </p:spPr>
        <p:txBody>
          <a:bodyPr wrap="square" rtlCol="0">
            <a:spAutoFit/>
          </a:bodyPr>
          <a:lstStyle/>
          <a:p>
            <a:r>
              <a:rPr lang="hu-HU" sz="2000" b="1" dirty="0">
                <a:solidFill>
                  <a:schemeClr val="bg2"/>
                </a:solidFill>
                <a:latin typeface="Arial" panose="020B0604020202020204" pitchFamily="34" charset="0"/>
                <a:cs typeface="Arial" panose="020B0604020202020204" pitchFamily="34" charset="0"/>
              </a:rPr>
              <a:t>Kézmosás</a:t>
            </a:r>
          </a:p>
          <a:p>
            <a:r>
              <a:rPr lang="hu-HU" sz="2000" b="1" dirty="0">
                <a:solidFill>
                  <a:schemeClr val="bg2"/>
                </a:solidFill>
                <a:latin typeface="Arial" panose="020B0604020202020204" pitchFamily="34" charset="0"/>
                <a:cs typeface="Arial" panose="020B0604020202020204" pitchFamily="34" charset="0"/>
              </a:rPr>
              <a:t>szappannal</a:t>
            </a:r>
          </a:p>
        </p:txBody>
      </p:sp>
    </p:spTree>
    <p:extLst>
      <p:ext uri="{BB962C8B-B14F-4D97-AF65-F5344CB8AC3E}">
        <p14:creationId xmlns:p14="http://schemas.microsoft.com/office/powerpoint/2010/main" val="659465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528665" y="259828"/>
            <a:ext cx="9404723" cy="1400530"/>
          </a:xfrm>
        </p:spPr>
        <p:txBody>
          <a:bodyPr/>
          <a:lstStyle/>
          <a:p>
            <a:r>
              <a:rPr lang="hu-HU" sz="3600" b="1" dirty="0">
                <a:solidFill>
                  <a:schemeClr val="bg2"/>
                </a:solidFill>
                <a:latin typeface="Arial" panose="020B0604020202020204" pitchFamily="34" charset="0"/>
                <a:cs typeface="Arial" panose="020B0604020202020204" pitchFamily="34" charset="0"/>
              </a:rPr>
              <a:t>A helyes kézmosás folyamata</a:t>
            </a:r>
          </a:p>
        </p:txBody>
      </p:sp>
      <p:pic>
        <p:nvPicPr>
          <p:cNvPr id="4" name="Tartalom helye 3" descr="mk"/>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29552" y="960092"/>
            <a:ext cx="8280208" cy="58979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Kép 4" descr="A képen rajz látható&#10;&#10;Automatikusan generált leírás">
            <a:extLst>
              <a:ext uri="{FF2B5EF4-FFF2-40B4-BE49-F238E27FC236}">
                <a16:creationId xmlns:a16="http://schemas.microsoft.com/office/drawing/2014/main" id="{8FEE3E2A-861B-47FC-B44B-4F25D7C4A1D1}"/>
              </a:ext>
            </a:extLst>
          </p:cNvPr>
          <p:cNvPicPr>
            <a:picLocks noChangeAspect="1"/>
          </p:cNvPicPr>
          <p:nvPr/>
        </p:nvPicPr>
        <p:blipFill>
          <a:blip r:embed="rId3"/>
          <a:stretch>
            <a:fillRect/>
          </a:stretch>
        </p:blipFill>
        <p:spPr>
          <a:xfrm>
            <a:off x="10421941" y="0"/>
            <a:ext cx="1770060" cy="1660358"/>
          </a:xfrm>
          <a:prstGeom prst="rect">
            <a:avLst/>
          </a:prstGeom>
        </p:spPr>
      </p:pic>
    </p:spTree>
    <p:extLst>
      <p:ext uri="{BB962C8B-B14F-4D97-AF65-F5344CB8AC3E}">
        <p14:creationId xmlns:p14="http://schemas.microsoft.com/office/powerpoint/2010/main" val="53979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a:solidFill>
                  <a:schemeClr val="bg1"/>
                </a:solidFill>
                <a:latin typeface="Arial" panose="020B0604020202020204" pitchFamily="34" charset="0"/>
                <a:cs typeface="Arial" panose="020B0604020202020204" pitchFamily="34" charset="0"/>
              </a:rPr>
              <a:t>5. A test higiéniája, tisztántartása</a:t>
            </a:r>
          </a:p>
        </p:txBody>
      </p:sp>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3"/>
          <a:stretch>
            <a:fillRect/>
          </a:stretch>
        </p:blipFill>
        <p:spPr>
          <a:xfrm>
            <a:off x="10368694" y="0"/>
            <a:ext cx="1823306" cy="1710304"/>
          </a:xfrm>
          <a:prstGeom prst="rect">
            <a:avLst/>
          </a:prstGeom>
        </p:spPr>
      </p:pic>
      <p:sp>
        <p:nvSpPr>
          <p:cNvPr id="3" name="Szövegdoboz 2">
            <a:extLst>
              <a:ext uri="{FF2B5EF4-FFF2-40B4-BE49-F238E27FC236}">
                <a16:creationId xmlns:a16="http://schemas.microsoft.com/office/drawing/2014/main" id="{87E0B24B-8B6D-4352-9673-B5D945E53C9C}"/>
              </a:ext>
            </a:extLst>
          </p:cNvPr>
          <p:cNvSpPr txBox="1"/>
          <p:nvPr/>
        </p:nvSpPr>
        <p:spPr>
          <a:xfrm>
            <a:off x="1154956" y="4777380"/>
            <a:ext cx="6830716" cy="830997"/>
          </a:xfrm>
          <a:prstGeom prst="rect">
            <a:avLst/>
          </a:prstGeom>
          <a:noFill/>
        </p:spPr>
        <p:txBody>
          <a:bodyPr wrap="none" rtlCol="0">
            <a:spAutoFit/>
          </a:bodyPr>
          <a:lstStyle/>
          <a:p>
            <a:r>
              <a:rPr lang="hu-HU" sz="2400" b="1" dirty="0">
                <a:solidFill>
                  <a:schemeClr val="bg2"/>
                </a:solidFill>
                <a:latin typeface="Arial" panose="020B0604020202020204" pitchFamily="34" charset="0"/>
                <a:cs typeface="Arial" panose="020B0604020202020204" pitchFamily="34" charset="0"/>
              </a:rPr>
              <a:t>Mire kell figyelni az otthoni testápolás során?</a:t>
            </a:r>
          </a:p>
          <a:p>
            <a:r>
              <a:rPr lang="hu-HU" sz="2400" b="1" dirty="0">
                <a:solidFill>
                  <a:schemeClr val="bg2"/>
                </a:solidFill>
                <a:latin typeface="Arial" panose="020B0604020202020204" pitchFamily="34" charset="0"/>
                <a:cs typeface="Arial" panose="020B0604020202020204" pitchFamily="34" charset="0"/>
              </a:rPr>
              <a:t>Mik a testi higiénia szabályai a munkahelyen?</a:t>
            </a:r>
          </a:p>
        </p:txBody>
      </p:sp>
    </p:spTree>
    <p:extLst>
      <p:ext uri="{BB962C8B-B14F-4D97-AF65-F5344CB8AC3E}">
        <p14:creationId xmlns:p14="http://schemas.microsoft.com/office/powerpoint/2010/main" val="491343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2583762-1BF1-4085-B678-6253F8FDC555}"/>
              </a:ext>
            </a:extLst>
          </p:cNvPr>
          <p:cNvSpPr>
            <a:spLocks noGrp="1"/>
          </p:cNvSpPr>
          <p:nvPr>
            <p:ph type="title"/>
          </p:nvPr>
        </p:nvSpPr>
        <p:spPr>
          <a:xfrm>
            <a:off x="434767" y="313074"/>
            <a:ext cx="7282726" cy="895117"/>
          </a:xfrm>
        </p:spPr>
        <p:txBody>
          <a:bodyPr/>
          <a:lstStyle/>
          <a:p>
            <a:r>
              <a:rPr lang="hu-HU" sz="3600" b="1" dirty="0">
                <a:solidFill>
                  <a:schemeClr val="bg2"/>
                </a:solidFill>
                <a:latin typeface="Arial" panose="020B0604020202020204" pitchFamily="34" charset="0"/>
                <a:cs typeface="Arial" panose="020B0604020202020204" pitchFamily="34" charset="0"/>
              </a:rPr>
              <a:t>Ügyeljünk a személyi higiéniára!</a:t>
            </a:r>
          </a:p>
        </p:txBody>
      </p:sp>
      <p:grpSp>
        <p:nvGrpSpPr>
          <p:cNvPr id="11" name="Csoportba foglalás 10"/>
          <p:cNvGrpSpPr/>
          <p:nvPr/>
        </p:nvGrpSpPr>
        <p:grpSpPr>
          <a:xfrm>
            <a:off x="1274366" y="3450014"/>
            <a:ext cx="9634174" cy="2690250"/>
            <a:chOff x="3730942" y="1481772"/>
            <a:chExt cx="4452605" cy="1200785"/>
          </a:xfrm>
        </p:grpSpPr>
        <p:pic>
          <p:nvPicPr>
            <p:cNvPr id="7" name="Kép 6" descr="clean-body-300x264.jpg"/>
            <p:cNvPicPr/>
            <p:nvPr/>
          </p:nvPicPr>
          <p:blipFill>
            <a:blip r:embed="rId3" cstate="print"/>
            <a:stretch>
              <a:fillRect/>
            </a:stretch>
          </p:blipFill>
          <p:spPr>
            <a:xfrm>
              <a:off x="5386274" y="1485265"/>
              <a:ext cx="1350645" cy="1193800"/>
            </a:xfrm>
            <a:prstGeom prst="rect">
              <a:avLst/>
            </a:prstGeom>
          </p:spPr>
        </p:pic>
        <p:pic>
          <p:nvPicPr>
            <p:cNvPr id="8" name="Kép 7" descr="hero-image-for-body-wash-2019.jpg"/>
            <p:cNvPicPr/>
            <p:nvPr/>
          </p:nvPicPr>
          <p:blipFill>
            <a:blip r:embed="rId4" cstate="print"/>
            <a:srcRect l="18117" r="12095" b="16052"/>
            <a:stretch>
              <a:fillRect/>
            </a:stretch>
          </p:blipFill>
          <p:spPr>
            <a:xfrm>
              <a:off x="3730942" y="1514158"/>
              <a:ext cx="1425575" cy="1136015"/>
            </a:xfrm>
            <a:prstGeom prst="rect">
              <a:avLst/>
            </a:prstGeom>
          </p:spPr>
        </p:pic>
        <p:pic>
          <p:nvPicPr>
            <p:cNvPr id="9" name="Kép 8" descr="chef-jacket-in-3-4th-sleeve-for-women_40021.jpg"/>
            <p:cNvPicPr/>
            <p:nvPr/>
          </p:nvPicPr>
          <p:blipFill rotWithShape="1">
            <a:blip r:embed="rId5" cstate="print"/>
            <a:srcRect l="10018" r="9620" b="27978"/>
            <a:stretch/>
          </p:blipFill>
          <p:spPr bwMode="auto">
            <a:xfrm>
              <a:off x="7125637" y="1481772"/>
              <a:ext cx="1057910" cy="1200785"/>
            </a:xfrm>
            <a:prstGeom prst="rect">
              <a:avLst/>
            </a:prstGeom>
            <a:ln>
              <a:noFill/>
            </a:ln>
            <a:extLst>
              <a:ext uri="{53640926-AAD7-44D8-BBD7-CCE9431645EC}">
                <a14:shadowObscured xmlns:a14="http://schemas.microsoft.com/office/drawing/2010/main"/>
              </a:ext>
            </a:extLst>
          </p:spPr>
        </p:pic>
      </p:grpSp>
      <p:sp>
        <p:nvSpPr>
          <p:cNvPr id="10" name="Téglalap 9"/>
          <p:cNvSpPr/>
          <p:nvPr/>
        </p:nvSpPr>
        <p:spPr>
          <a:xfrm>
            <a:off x="525750" y="1564126"/>
            <a:ext cx="11090749" cy="17620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500"/>
              </a:spcBef>
            </a:pPr>
            <a:r>
              <a:rPr lang="hu-HU" sz="2400" b="1" dirty="0">
                <a:solidFill>
                  <a:schemeClr val="bg1"/>
                </a:solidFill>
                <a:latin typeface="Arial" panose="020B0604020202020204" pitchFamily="34" charset="0"/>
                <a:cs typeface="Arial" panose="020B0604020202020204" pitchFamily="34" charset="0"/>
              </a:rPr>
              <a:t>A személyi higiénia saját testünk tisztántartását jelenti. </a:t>
            </a:r>
          </a:p>
          <a:p>
            <a:pPr algn="ctr">
              <a:spcBef>
                <a:spcPts val="500"/>
              </a:spcBef>
            </a:pPr>
            <a:endParaRPr lang="hu-HU" sz="2400" b="1" dirty="0">
              <a:solidFill>
                <a:schemeClr val="bg2"/>
              </a:solidFill>
              <a:latin typeface="Arial" panose="020B0604020202020204" pitchFamily="34" charset="0"/>
              <a:cs typeface="Arial" panose="020B0604020202020204" pitchFamily="34" charset="0"/>
            </a:endParaRPr>
          </a:p>
          <a:p>
            <a:pPr>
              <a:spcBef>
                <a:spcPts val="500"/>
              </a:spcBef>
            </a:pPr>
            <a:endParaRPr lang="hu-HU" sz="2400" b="1" dirty="0">
              <a:solidFill>
                <a:schemeClr val="bg2"/>
              </a:solidFill>
              <a:latin typeface="Arial" panose="020B0604020202020204" pitchFamily="34" charset="0"/>
              <a:ea typeface="Times New Roman" panose="02020603050405020304" pitchFamily="18" charset="0"/>
              <a:cs typeface="Arial" panose="020B0604020202020204" pitchFamily="34" charset="0"/>
            </a:endParaRPr>
          </a:p>
          <a:p>
            <a:pPr>
              <a:spcBef>
                <a:spcPts val="500"/>
              </a:spcBef>
            </a:pPr>
            <a:r>
              <a:rPr lang="hu-HU" sz="2400" b="1" dirty="0">
                <a:solidFill>
                  <a:schemeClr val="bg2"/>
                </a:solidFill>
                <a:latin typeface="Arial" panose="020B0604020202020204" pitchFamily="34" charset="0"/>
                <a:ea typeface="Times New Roman" panose="02020603050405020304" pitchFamily="18" charset="0"/>
                <a:cs typeface="Arial" panose="020B0604020202020204" pitchFamily="34" charset="0"/>
              </a:rPr>
              <a:t>		1. Tiszta test 				2. Tiszta kéz 		      3. Tiszta munkaruha</a:t>
            </a:r>
            <a:endParaRPr lang="hu-HU" sz="2400" b="1" dirty="0">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6"/>
          <a:stretch>
            <a:fillRect/>
          </a:stretch>
        </p:blipFill>
        <p:spPr>
          <a:xfrm>
            <a:off x="10204571" y="93617"/>
            <a:ext cx="1823306" cy="1710304"/>
          </a:xfrm>
          <a:prstGeom prst="rect">
            <a:avLst/>
          </a:prstGeom>
        </p:spPr>
      </p:pic>
    </p:spTree>
    <p:extLst>
      <p:ext uri="{BB962C8B-B14F-4D97-AF65-F5344CB8AC3E}">
        <p14:creationId xmlns:p14="http://schemas.microsoft.com/office/powerpoint/2010/main" val="1721638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2583762-1BF1-4085-B678-6253F8FDC555}"/>
              </a:ext>
            </a:extLst>
          </p:cNvPr>
          <p:cNvSpPr>
            <a:spLocks noGrp="1"/>
          </p:cNvSpPr>
          <p:nvPr>
            <p:ph type="title"/>
          </p:nvPr>
        </p:nvSpPr>
        <p:spPr>
          <a:xfrm>
            <a:off x="300251" y="327547"/>
            <a:ext cx="5581934" cy="750627"/>
          </a:xfrm>
        </p:spPr>
        <p:txBody>
          <a:bodyPr/>
          <a:lstStyle/>
          <a:p>
            <a:pPr algn="ctr"/>
            <a:r>
              <a:rPr lang="hu-HU" sz="3600" b="1" dirty="0">
                <a:solidFill>
                  <a:schemeClr val="bg2"/>
                </a:solidFill>
                <a:latin typeface="Arial" panose="020B0604020202020204" pitchFamily="34" charset="0"/>
                <a:cs typeface="Arial" panose="020B0604020202020204" pitchFamily="34" charset="0"/>
              </a:rPr>
              <a:t>Testápolás otthon</a:t>
            </a:r>
          </a:p>
        </p:txBody>
      </p:sp>
      <p:graphicFrame>
        <p:nvGraphicFramePr>
          <p:cNvPr id="5" name="Tartalom helye 4"/>
          <p:cNvGraphicFramePr>
            <a:graphicFrameLocks noGrp="1"/>
          </p:cNvGraphicFramePr>
          <p:nvPr>
            <p:ph idx="1"/>
            <p:extLst>
              <p:ext uri="{D42A27DB-BD31-4B8C-83A1-F6EECF244321}">
                <p14:modId xmlns:p14="http://schemas.microsoft.com/office/powerpoint/2010/main" val="647265369"/>
              </p:ext>
            </p:extLst>
          </p:nvPr>
        </p:nvGraphicFramePr>
        <p:xfrm>
          <a:off x="0" y="1323832"/>
          <a:ext cx="11641540" cy="5534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8"/>
          <a:stretch>
            <a:fillRect/>
          </a:stretch>
        </p:blipFill>
        <p:spPr>
          <a:xfrm>
            <a:off x="10368694" y="0"/>
            <a:ext cx="1823306" cy="1710304"/>
          </a:xfrm>
          <a:prstGeom prst="rect">
            <a:avLst/>
          </a:prstGeom>
        </p:spPr>
      </p:pic>
    </p:spTree>
    <p:extLst>
      <p:ext uri="{BB962C8B-B14F-4D97-AF65-F5344CB8AC3E}">
        <p14:creationId xmlns:p14="http://schemas.microsoft.com/office/powerpoint/2010/main" val="3021634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2583762-1BF1-4085-B678-6253F8FDC555}"/>
              </a:ext>
            </a:extLst>
          </p:cNvPr>
          <p:cNvSpPr>
            <a:spLocks noGrp="1"/>
          </p:cNvSpPr>
          <p:nvPr>
            <p:ph type="title"/>
          </p:nvPr>
        </p:nvSpPr>
        <p:spPr>
          <a:xfrm>
            <a:off x="330244" y="285997"/>
            <a:ext cx="4774018" cy="846767"/>
          </a:xfrm>
        </p:spPr>
        <p:txBody>
          <a:bodyPr/>
          <a:lstStyle/>
          <a:p>
            <a:pPr algn="ctr"/>
            <a:r>
              <a:rPr lang="hu-HU" sz="3600" b="1" dirty="0">
                <a:solidFill>
                  <a:schemeClr val="bg2"/>
                </a:solidFill>
                <a:latin typeface="Arial" panose="020B0604020202020204" pitchFamily="34" charset="0"/>
                <a:cs typeface="Arial" panose="020B0604020202020204" pitchFamily="34" charset="0"/>
              </a:rPr>
              <a:t>Testápolás otthon</a:t>
            </a:r>
          </a:p>
        </p:txBody>
      </p:sp>
      <p:graphicFrame>
        <p:nvGraphicFramePr>
          <p:cNvPr id="5" name="Tartalom helye 4"/>
          <p:cNvGraphicFramePr>
            <a:graphicFrameLocks noGrp="1"/>
          </p:cNvGraphicFramePr>
          <p:nvPr>
            <p:ph idx="1"/>
            <p:extLst>
              <p:ext uri="{D42A27DB-BD31-4B8C-83A1-F6EECF244321}">
                <p14:modId xmlns:p14="http://schemas.microsoft.com/office/powerpoint/2010/main" val="2685291553"/>
              </p:ext>
            </p:extLst>
          </p:nvPr>
        </p:nvGraphicFramePr>
        <p:xfrm>
          <a:off x="177420" y="1214651"/>
          <a:ext cx="11122925" cy="5431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8"/>
          <a:stretch>
            <a:fillRect/>
          </a:stretch>
        </p:blipFill>
        <p:spPr>
          <a:xfrm>
            <a:off x="10368694" y="0"/>
            <a:ext cx="1823306" cy="1710304"/>
          </a:xfrm>
          <a:prstGeom prst="rect">
            <a:avLst/>
          </a:prstGeom>
        </p:spPr>
      </p:pic>
    </p:spTree>
    <p:extLst>
      <p:ext uri="{BB962C8B-B14F-4D97-AF65-F5344CB8AC3E}">
        <p14:creationId xmlns:p14="http://schemas.microsoft.com/office/powerpoint/2010/main" val="1732235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2583762-1BF1-4085-B678-6253F8FDC555}"/>
              </a:ext>
            </a:extLst>
          </p:cNvPr>
          <p:cNvSpPr>
            <a:spLocks noGrp="1"/>
          </p:cNvSpPr>
          <p:nvPr>
            <p:ph type="title"/>
          </p:nvPr>
        </p:nvSpPr>
        <p:spPr>
          <a:xfrm>
            <a:off x="359508" y="288945"/>
            <a:ext cx="9404723" cy="1400530"/>
          </a:xfrm>
        </p:spPr>
        <p:txBody>
          <a:bodyPr/>
          <a:lstStyle/>
          <a:p>
            <a:r>
              <a:rPr lang="hu-HU" sz="3600" b="1" dirty="0">
                <a:solidFill>
                  <a:schemeClr val="bg2"/>
                </a:solidFill>
                <a:latin typeface="Arial" panose="020B0604020202020204" pitchFamily="34" charset="0"/>
                <a:cs typeface="Arial" panose="020B0604020202020204" pitchFamily="34" charset="0"/>
              </a:rPr>
              <a:t>Legyünk tiszták, ápoltak a munkahelyen!</a:t>
            </a:r>
          </a:p>
        </p:txBody>
      </p:sp>
      <p:graphicFrame>
        <p:nvGraphicFramePr>
          <p:cNvPr id="6" name="Tartalom helye 5"/>
          <p:cNvGraphicFramePr>
            <a:graphicFrameLocks noGrp="1"/>
          </p:cNvGraphicFramePr>
          <p:nvPr>
            <p:ph idx="1"/>
            <p:extLst>
              <p:ext uri="{D42A27DB-BD31-4B8C-83A1-F6EECF244321}">
                <p14:modId xmlns:p14="http://schemas.microsoft.com/office/powerpoint/2010/main" val="3693840942"/>
              </p:ext>
            </p:extLst>
          </p:nvPr>
        </p:nvGraphicFramePr>
        <p:xfrm>
          <a:off x="504967" y="1596787"/>
          <a:ext cx="10959152" cy="4981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8"/>
          <a:stretch>
            <a:fillRect/>
          </a:stretch>
        </p:blipFill>
        <p:spPr>
          <a:xfrm>
            <a:off x="10368694" y="0"/>
            <a:ext cx="1823306" cy="1710304"/>
          </a:xfrm>
          <a:prstGeom prst="rect">
            <a:avLst/>
          </a:prstGeom>
        </p:spPr>
      </p:pic>
    </p:spTree>
    <p:extLst>
      <p:ext uri="{BB962C8B-B14F-4D97-AF65-F5344CB8AC3E}">
        <p14:creationId xmlns:p14="http://schemas.microsoft.com/office/powerpoint/2010/main" val="1970221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1154956" y="2861733"/>
            <a:ext cx="9213738" cy="1915647"/>
          </a:xfrm>
        </p:spPr>
        <p:txBody>
          <a:bodyPr/>
          <a:lstStyle/>
          <a:p>
            <a:r>
              <a:rPr lang="hu-HU" b="1" dirty="0">
                <a:solidFill>
                  <a:schemeClr val="bg1"/>
                </a:solidFill>
                <a:latin typeface="Arial" panose="020B0604020202020204" pitchFamily="34" charset="0"/>
                <a:cs typeface="Arial" panose="020B0604020202020204" pitchFamily="34" charset="0"/>
              </a:rPr>
              <a:t>6. A ruházat: munkaruha, védőruha</a:t>
            </a:r>
          </a:p>
        </p:txBody>
      </p:sp>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2"/>
          <a:stretch>
            <a:fillRect/>
          </a:stretch>
        </p:blipFill>
        <p:spPr>
          <a:xfrm>
            <a:off x="10368694" y="0"/>
            <a:ext cx="1823306" cy="1710304"/>
          </a:xfrm>
          <a:prstGeom prst="rect">
            <a:avLst/>
          </a:prstGeom>
        </p:spPr>
      </p:pic>
      <p:sp>
        <p:nvSpPr>
          <p:cNvPr id="5" name="Szövegdoboz 4">
            <a:extLst>
              <a:ext uri="{FF2B5EF4-FFF2-40B4-BE49-F238E27FC236}">
                <a16:creationId xmlns:a16="http://schemas.microsoft.com/office/drawing/2014/main" id="{55864B49-1E2A-41EC-A32A-589EAD31528C}"/>
              </a:ext>
            </a:extLst>
          </p:cNvPr>
          <p:cNvSpPr txBox="1"/>
          <p:nvPr/>
        </p:nvSpPr>
        <p:spPr>
          <a:xfrm>
            <a:off x="1154956" y="4777380"/>
            <a:ext cx="7108036" cy="830997"/>
          </a:xfrm>
          <a:prstGeom prst="rect">
            <a:avLst/>
          </a:prstGeom>
          <a:noFill/>
        </p:spPr>
        <p:txBody>
          <a:bodyPr wrap="none" rtlCol="0">
            <a:spAutoFit/>
          </a:bodyPr>
          <a:lstStyle/>
          <a:p>
            <a:r>
              <a:rPr lang="hu-HU" sz="2400" b="1" dirty="0">
                <a:solidFill>
                  <a:schemeClr val="bg2"/>
                </a:solidFill>
                <a:latin typeface="Arial" panose="020B0604020202020204" pitchFamily="34" charset="0"/>
                <a:cs typeface="Arial" panose="020B0604020202020204" pitchFamily="34" charset="0"/>
              </a:rPr>
              <a:t>Mi a védőruha és a munkaruha?</a:t>
            </a:r>
          </a:p>
          <a:p>
            <a:r>
              <a:rPr lang="hu-HU" sz="2400" b="1" dirty="0">
                <a:solidFill>
                  <a:schemeClr val="bg2"/>
                </a:solidFill>
                <a:latin typeface="Arial" panose="020B0604020202020204" pitchFamily="34" charset="0"/>
                <a:cs typeface="Arial" panose="020B0604020202020204" pitchFamily="34" charset="0"/>
              </a:rPr>
              <a:t>Mik az öltözködés szabályai a vendéglátásban?</a:t>
            </a:r>
          </a:p>
        </p:txBody>
      </p:sp>
    </p:spTree>
    <p:extLst>
      <p:ext uri="{BB962C8B-B14F-4D97-AF65-F5344CB8AC3E}">
        <p14:creationId xmlns:p14="http://schemas.microsoft.com/office/powerpoint/2010/main" val="4265085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2583762-1BF1-4085-B678-6253F8FDC555}"/>
              </a:ext>
            </a:extLst>
          </p:cNvPr>
          <p:cNvSpPr>
            <a:spLocks noGrp="1"/>
          </p:cNvSpPr>
          <p:nvPr>
            <p:ph type="title"/>
          </p:nvPr>
        </p:nvSpPr>
        <p:spPr>
          <a:xfrm>
            <a:off x="345860" y="384229"/>
            <a:ext cx="9404723" cy="1400530"/>
          </a:xfrm>
        </p:spPr>
        <p:txBody>
          <a:bodyPr/>
          <a:lstStyle/>
          <a:p>
            <a:r>
              <a:rPr lang="hu-HU" sz="3600" b="1" dirty="0">
                <a:solidFill>
                  <a:schemeClr val="bg2"/>
                </a:solidFill>
                <a:latin typeface="Arial" panose="020B0604020202020204" pitchFamily="34" charset="0"/>
                <a:cs typeface="Arial" panose="020B0604020202020204" pitchFamily="34" charset="0"/>
              </a:rPr>
              <a:t>A munkahelyen munkaruhát viselnek a dolgozók!</a:t>
            </a:r>
          </a:p>
        </p:txBody>
      </p:sp>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3"/>
          <a:stretch>
            <a:fillRect/>
          </a:stretch>
        </p:blipFill>
        <p:spPr>
          <a:xfrm>
            <a:off x="10368694" y="0"/>
            <a:ext cx="1823306" cy="1710304"/>
          </a:xfrm>
          <a:prstGeom prst="rect">
            <a:avLst/>
          </a:prstGeom>
        </p:spPr>
      </p:pic>
      <p:graphicFrame>
        <p:nvGraphicFramePr>
          <p:cNvPr id="7" name="Tartalom helye 6"/>
          <p:cNvGraphicFramePr>
            <a:graphicFrameLocks noGrp="1"/>
          </p:cNvGraphicFramePr>
          <p:nvPr>
            <p:ph idx="1"/>
            <p:extLst>
              <p:ext uri="{D42A27DB-BD31-4B8C-83A1-F6EECF244321}">
                <p14:modId xmlns:p14="http://schemas.microsoft.com/office/powerpoint/2010/main" val="2210686346"/>
              </p:ext>
            </p:extLst>
          </p:nvPr>
        </p:nvGraphicFramePr>
        <p:xfrm>
          <a:off x="646111" y="1715951"/>
          <a:ext cx="10162916" cy="5194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271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2583762-1BF1-4085-B678-6253F8FDC555}"/>
              </a:ext>
            </a:extLst>
          </p:cNvPr>
          <p:cNvSpPr>
            <a:spLocks noGrp="1"/>
          </p:cNvSpPr>
          <p:nvPr>
            <p:ph type="title"/>
          </p:nvPr>
        </p:nvSpPr>
        <p:spPr/>
        <p:txBody>
          <a:bodyPr/>
          <a:lstStyle/>
          <a:p>
            <a:r>
              <a:rPr lang="hu-HU" sz="3600" b="1" dirty="0">
                <a:solidFill>
                  <a:schemeClr val="bg2"/>
                </a:solidFill>
                <a:latin typeface="Arial" panose="020B0604020202020204" pitchFamily="34" charset="0"/>
                <a:cs typeface="Arial" panose="020B0604020202020204" pitchFamily="34" charset="0"/>
              </a:rPr>
              <a:t>A munkahelyen munkaruhát viselnek a dolgozók!</a:t>
            </a:r>
          </a:p>
        </p:txBody>
      </p:sp>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3"/>
          <a:stretch>
            <a:fillRect/>
          </a:stretch>
        </p:blipFill>
        <p:spPr>
          <a:xfrm>
            <a:off x="10368694" y="0"/>
            <a:ext cx="1823306" cy="1710304"/>
          </a:xfrm>
          <a:prstGeom prst="rect">
            <a:avLst/>
          </a:prstGeom>
        </p:spPr>
      </p:pic>
      <p:graphicFrame>
        <p:nvGraphicFramePr>
          <p:cNvPr id="7" name="Tartalom helye 6"/>
          <p:cNvGraphicFramePr>
            <a:graphicFrameLocks noGrp="1"/>
          </p:cNvGraphicFramePr>
          <p:nvPr>
            <p:ph idx="1"/>
            <p:extLst>
              <p:ext uri="{D42A27DB-BD31-4B8C-83A1-F6EECF244321}">
                <p14:modId xmlns:p14="http://schemas.microsoft.com/office/powerpoint/2010/main" val="934364205"/>
              </p:ext>
            </p:extLst>
          </p:nvPr>
        </p:nvGraphicFramePr>
        <p:xfrm>
          <a:off x="511728" y="1742810"/>
          <a:ext cx="10404715"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47651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a:solidFill>
                  <a:schemeClr val="bg1"/>
                </a:solidFill>
                <a:latin typeface="Arial" panose="020B0604020202020204" pitchFamily="34" charset="0"/>
                <a:cs typeface="Arial" panose="020B0604020202020204" pitchFamily="34" charset="0"/>
              </a:rPr>
              <a:t>1. Bevezetés</a:t>
            </a:r>
          </a:p>
        </p:txBody>
      </p:sp>
      <p:sp>
        <p:nvSpPr>
          <p:cNvPr id="3" name="Szöveg helye 2"/>
          <p:cNvSpPr>
            <a:spLocks noGrp="1"/>
          </p:cNvSpPr>
          <p:nvPr>
            <p:ph type="body" idx="1"/>
          </p:nvPr>
        </p:nvSpPr>
        <p:spPr>
          <a:xfrm>
            <a:off x="729843" y="4673070"/>
            <a:ext cx="9250770" cy="860400"/>
          </a:xfrm>
        </p:spPr>
        <p:txBody>
          <a:bodyPr>
            <a:normAutofit lnSpcReduction="10000"/>
          </a:bodyPr>
          <a:lstStyle/>
          <a:p>
            <a:pPr lvl="1">
              <a:spcBef>
                <a:spcPts val="600"/>
              </a:spcBef>
            </a:pPr>
            <a:r>
              <a:rPr lang="hu-HU" sz="2400" b="1" dirty="0">
                <a:solidFill>
                  <a:schemeClr val="bg2"/>
                </a:solidFill>
                <a:latin typeface="Arial" panose="020B0604020202020204" pitchFamily="34" charset="0"/>
                <a:cs typeface="Arial" panose="020B0604020202020204" pitchFamily="34" charset="0"/>
              </a:rPr>
              <a:t>Mi a vendéglátás?</a:t>
            </a:r>
          </a:p>
          <a:p>
            <a:pPr lvl="1">
              <a:spcBef>
                <a:spcPts val="600"/>
              </a:spcBef>
            </a:pPr>
            <a:r>
              <a:rPr lang="hu-HU" sz="2400" b="1" dirty="0">
                <a:solidFill>
                  <a:schemeClr val="bg2"/>
                </a:solidFill>
                <a:latin typeface="Arial" panose="020B0604020202020204" pitchFamily="34" charset="0"/>
                <a:cs typeface="Arial" panose="020B0604020202020204" pitchFamily="34" charset="0"/>
              </a:rPr>
              <a:t>Mi a higiénia?</a:t>
            </a:r>
          </a:p>
        </p:txBody>
      </p:sp>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2"/>
          <a:stretch>
            <a:fillRect/>
          </a:stretch>
        </p:blipFill>
        <p:spPr>
          <a:xfrm>
            <a:off x="10368694" y="0"/>
            <a:ext cx="1823306" cy="1710304"/>
          </a:xfrm>
          <a:prstGeom prst="rect">
            <a:avLst/>
          </a:prstGeom>
        </p:spPr>
      </p:pic>
    </p:spTree>
    <p:extLst>
      <p:ext uri="{BB962C8B-B14F-4D97-AF65-F5344CB8AC3E}">
        <p14:creationId xmlns:p14="http://schemas.microsoft.com/office/powerpoint/2010/main" val="3723861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3"/>
          <a:stretch>
            <a:fillRect/>
          </a:stretch>
        </p:blipFill>
        <p:spPr>
          <a:xfrm>
            <a:off x="10368694" y="0"/>
            <a:ext cx="1823306" cy="1710304"/>
          </a:xfrm>
          <a:prstGeom prst="rect">
            <a:avLst/>
          </a:prstGeom>
        </p:spPr>
      </p:pic>
      <p:sp>
        <p:nvSpPr>
          <p:cNvPr id="2" name="Cím 1">
            <a:extLst>
              <a:ext uri="{FF2B5EF4-FFF2-40B4-BE49-F238E27FC236}">
                <a16:creationId xmlns:a16="http://schemas.microsoft.com/office/drawing/2014/main" id="{92583762-1BF1-4085-B678-6253F8FDC555}"/>
              </a:ext>
            </a:extLst>
          </p:cNvPr>
          <p:cNvSpPr>
            <a:spLocks noGrp="1"/>
          </p:cNvSpPr>
          <p:nvPr>
            <p:ph type="title"/>
          </p:nvPr>
        </p:nvSpPr>
        <p:spPr>
          <a:xfrm>
            <a:off x="523122" y="527265"/>
            <a:ext cx="9404723" cy="953652"/>
          </a:xfrm>
        </p:spPr>
        <p:txBody>
          <a:bodyPr/>
          <a:lstStyle/>
          <a:p>
            <a:r>
              <a:rPr lang="hu-HU" sz="3600" b="1" dirty="0">
                <a:solidFill>
                  <a:schemeClr val="bg2"/>
                </a:solidFill>
                <a:latin typeface="Arial" panose="020B0604020202020204" pitchFamily="34" charset="0"/>
                <a:cs typeface="Arial" panose="020B0604020202020204" pitchFamily="34" charset="0"/>
              </a:rPr>
              <a:t>Öltözködési szabályok a vendéglátásban</a:t>
            </a:r>
            <a:endParaRPr lang="hu-HU" sz="3600" b="1" dirty="0">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1755091983"/>
              </p:ext>
            </p:extLst>
          </p:nvPr>
        </p:nvGraphicFramePr>
        <p:xfrm>
          <a:off x="348693" y="1353136"/>
          <a:ext cx="11402458" cy="5504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zövegdoboz 6"/>
          <p:cNvSpPr txBox="1"/>
          <p:nvPr/>
        </p:nvSpPr>
        <p:spPr>
          <a:xfrm>
            <a:off x="798168" y="1944256"/>
            <a:ext cx="1131300" cy="1015663"/>
          </a:xfrm>
          <a:prstGeom prst="rect">
            <a:avLst/>
          </a:prstGeom>
          <a:noFill/>
        </p:spPr>
        <p:txBody>
          <a:bodyPr wrap="square" rtlCol="0">
            <a:spAutoFit/>
          </a:bodyPr>
          <a:lstStyle/>
          <a:p>
            <a:r>
              <a:rPr lang="hu-HU" sz="6000" b="1" dirty="0">
                <a:solidFill>
                  <a:schemeClr val="bg2"/>
                </a:solidFill>
                <a:latin typeface="Arial" panose="020B0604020202020204" pitchFamily="34" charset="0"/>
                <a:cs typeface="Arial" panose="020B0604020202020204" pitchFamily="34" charset="0"/>
              </a:rPr>
              <a:t>1.</a:t>
            </a:r>
            <a:endParaRPr lang="en-US" sz="6000" b="1" dirty="0">
              <a:solidFill>
                <a:schemeClr val="bg2"/>
              </a:solidFill>
              <a:latin typeface="Arial" panose="020B0604020202020204" pitchFamily="34" charset="0"/>
              <a:cs typeface="Arial" panose="020B0604020202020204" pitchFamily="34" charset="0"/>
            </a:endParaRPr>
          </a:p>
        </p:txBody>
      </p:sp>
      <p:sp>
        <p:nvSpPr>
          <p:cNvPr id="9" name="Szövegdoboz 8">
            <a:extLst>
              <a:ext uri="{FF2B5EF4-FFF2-40B4-BE49-F238E27FC236}">
                <a16:creationId xmlns:a16="http://schemas.microsoft.com/office/drawing/2014/main" id="{4E675731-5A16-48FC-9A19-B3E6DB24CFF7}"/>
              </a:ext>
            </a:extLst>
          </p:cNvPr>
          <p:cNvSpPr txBox="1"/>
          <p:nvPr/>
        </p:nvSpPr>
        <p:spPr>
          <a:xfrm>
            <a:off x="1168682" y="3597736"/>
            <a:ext cx="1131300" cy="1015663"/>
          </a:xfrm>
          <a:prstGeom prst="rect">
            <a:avLst/>
          </a:prstGeom>
          <a:noFill/>
        </p:spPr>
        <p:txBody>
          <a:bodyPr wrap="square" rtlCol="0">
            <a:spAutoFit/>
          </a:bodyPr>
          <a:lstStyle/>
          <a:p>
            <a:r>
              <a:rPr lang="hu-HU" sz="6000" b="1" dirty="0">
                <a:solidFill>
                  <a:schemeClr val="bg2"/>
                </a:solidFill>
                <a:latin typeface="Arial" panose="020B0604020202020204" pitchFamily="34" charset="0"/>
                <a:cs typeface="Arial" panose="020B0604020202020204" pitchFamily="34" charset="0"/>
              </a:rPr>
              <a:t>2.</a:t>
            </a:r>
            <a:endParaRPr lang="en-US" sz="6000" b="1" dirty="0">
              <a:solidFill>
                <a:schemeClr val="bg2"/>
              </a:solidFill>
              <a:latin typeface="Arial" panose="020B0604020202020204" pitchFamily="34" charset="0"/>
              <a:cs typeface="Arial" panose="020B0604020202020204" pitchFamily="34" charset="0"/>
            </a:endParaRPr>
          </a:p>
        </p:txBody>
      </p:sp>
      <p:sp>
        <p:nvSpPr>
          <p:cNvPr id="10" name="Szövegdoboz 9">
            <a:extLst>
              <a:ext uri="{FF2B5EF4-FFF2-40B4-BE49-F238E27FC236}">
                <a16:creationId xmlns:a16="http://schemas.microsoft.com/office/drawing/2014/main" id="{9C8D75E0-B1AA-480D-95FF-FCC8482DB682}"/>
              </a:ext>
            </a:extLst>
          </p:cNvPr>
          <p:cNvSpPr txBox="1"/>
          <p:nvPr/>
        </p:nvSpPr>
        <p:spPr>
          <a:xfrm>
            <a:off x="798168" y="5251216"/>
            <a:ext cx="1131300" cy="1015663"/>
          </a:xfrm>
          <a:prstGeom prst="rect">
            <a:avLst/>
          </a:prstGeom>
          <a:noFill/>
        </p:spPr>
        <p:txBody>
          <a:bodyPr wrap="square" rtlCol="0">
            <a:spAutoFit/>
          </a:bodyPr>
          <a:lstStyle/>
          <a:p>
            <a:r>
              <a:rPr lang="hu-HU" sz="6000" b="1" dirty="0">
                <a:solidFill>
                  <a:schemeClr val="bg2"/>
                </a:solidFill>
                <a:latin typeface="Arial" panose="020B0604020202020204" pitchFamily="34" charset="0"/>
                <a:cs typeface="Arial" panose="020B0604020202020204" pitchFamily="34" charset="0"/>
              </a:rPr>
              <a:t>3.</a:t>
            </a:r>
            <a:endParaRPr lang="en-US" sz="6000" b="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776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3"/>
          <a:stretch>
            <a:fillRect/>
          </a:stretch>
        </p:blipFill>
        <p:spPr>
          <a:xfrm>
            <a:off x="10368694" y="0"/>
            <a:ext cx="1823306" cy="1710304"/>
          </a:xfrm>
          <a:prstGeom prst="rect">
            <a:avLst/>
          </a:prstGeom>
        </p:spPr>
      </p:pic>
      <p:sp>
        <p:nvSpPr>
          <p:cNvPr id="2" name="Cím 1">
            <a:extLst>
              <a:ext uri="{FF2B5EF4-FFF2-40B4-BE49-F238E27FC236}">
                <a16:creationId xmlns:a16="http://schemas.microsoft.com/office/drawing/2014/main" id="{92583762-1BF1-4085-B678-6253F8FDC555}"/>
              </a:ext>
            </a:extLst>
          </p:cNvPr>
          <p:cNvSpPr>
            <a:spLocks noGrp="1"/>
          </p:cNvSpPr>
          <p:nvPr>
            <p:ph type="title"/>
          </p:nvPr>
        </p:nvSpPr>
        <p:spPr>
          <a:xfrm>
            <a:off x="513763" y="296308"/>
            <a:ext cx="9404723" cy="1400530"/>
          </a:xfrm>
        </p:spPr>
        <p:txBody>
          <a:bodyPr/>
          <a:lstStyle/>
          <a:p>
            <a:r>
              <a:rPr lang="hu-HU" sz="3600" b="1" dirty="0">
                <a:solidFill>
                  <a:schemeClr val="bg2"/>
                </a:solidFill>
                <a:latin typeface="Arial" panose="020B0604020202020204" pitchFamily="34" charset="0"/>
                <a:cs typeface="Arial" panose="020B0604020202020204" pitchFamily="34" charset="0"/>
              </a:rPr>
              <a:t>Öltözködési szabályok a vendéglátásban</a:t>
            </a:r>
            <a:endParaRPr lang="hu-HU" sz="3600" b="1" dirty="0">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1228787984"/>
              </p:ext>
            </p:extLst>
          </p:nvPr>
        </p:nvGraphicFramePr>
        <p:xfrm>
          <a:off x="348693" y="1353136"/>
          <a:ext cx="11402458" cy="5504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Szövegdoboz 8">
            <a:extLst>
              <a:ext uri="{FF2B5EF4-FFF2-40B4-BE49-F238E27FC236}">
                <a16:creationId xmlns:a16="http://schemas.microsoft.com/office/drawing/2014/main" id="{79383C40-1135-4A0D-A626-84630C02A591}"/>
              </a:ext>
            </a:extLst>
          </p:cNvPr>
          <p:cNvSpPr txBox="1"/>
          <p:nvPr/>
        </p:nvSpPr>
        <p:spPr>
          <a:xfrm>
            <a:off x="798168" y="5251216"/>
            <a:ext cx="1131300" cy="1015663"/>
          </a:xfrm>
          <a:prstGeom prst="rect">
            <a:avLst/>
          </a:prstGeom>
          <a:noFill/>
        </p:spPr>
        <p:txBody>
          <a:bodyPr wrap="square" rtlCol="0">
            <a:spAutoFit/>
          </a:bodyPr>
          <a:lstStyle/>
          <a:p>
            <a:r>
              <a:rPr lang="hu-HU" sz="6000" b="1" dirty="0">
                <a:solidFill>
                  <a:schemeClr val="bg2"/>
                </a:solidFill>
                <a:latin typeface="Arial" panose="020B0604020202020204" pitchFamily="34" charset="0"/>
                <a:cs typeface="Arial" panose="020B0604020202020204" pitchFamily="34" charset="0"/>
              </a:rPr>
              <a:t>6.</a:t>
            </a:r>
            <a:endParaRPr lang="en-US" sz="6000" b="1" dirty="0">
              <a:solidFill>
                <a:schemeClr val="bg2"/>
              </a:solidFill>
              <a:latin typeface="Arial" panose="020B0604020202020204" pitchFamily="34" charset="0"/>
              <a:cs typeface="Arial" panose="020B0604020202020204" pitchFamily="34" charset="0"/>
            </a:endParaRPr>
          </a:p>
        </p:txBody>
      </p:sp>
      <p:sp>
        <p:nvSpPr>
          <p:cNvPr id="10" name="Szövegdoboz 9">
            <a:extLst>
              <a:ext uri="{FF2B5EF4-FFF2-40B4-BE49-F238E27FC236}">
                <a16:creationId xmlns:a16="http://schemas.microsoft.com/office/drawing/2014/main" id="{F428CA55-F39E-42B3-8F39-0664A6FB1421}"/>
              </a:ext>
            </a:extLst>
          </p:cNvPr>
          <p:cNvSpPr txBox="1"/>
          <p:nvPr/>
        </p:nvSpPr>
        <p:spPr>
          <a:xfrm>
            <a:off x="1193849" y="3600874"/>
            <a:ext cx="1131300" cy="1015663"/>
          </a:xfrm>
          <a:prstGeom prst="rect">
            <a:avLst/>
          </a:prstGeom>
          <a:noFill/>
        </p:spPr>
        <p:txBody>
          <a:bodyPr wrap="square" rtlCol="0">
            <a:spAutoFit/>
          </a:bodyPr>
          <a:lstStyle/>
          <a:p>
            <a:r>
              <a:rPr lang="hu-HU" sz="6000" b="1" dirty="0">
                <a:solidFill>
                  <a:schemeClr val="bg2"/>
                </a:solidFill>
                <a:latin typeface="Arial" panose="020B0604020202020204" pitchFamily="34" charset="0"/>
                <a:cs typeface="Arial" panose="020B0604020202020204" pitchFamily="34" charset="0"/>
              </a:rPr>
              <a:t>5.</a:t>
            </a:r>
            <a:endParaRPr lang="en-US" sz="6000" b="1" dirty="0">
              <a:solidFill>
                <a:schemeClr val="bg2"/>
              </a:solidFill>
              <a:latin typeface="Arial" panose="020B0604020202020204" pitchFamily="34" charset="0"/>
              <a:cs typeface="Arial" panose="020B0604020202020204" pitchFamily="34" charset="0"/>
            </a:endParaRPr>
          </a:p>
        </p:txBody>
      </p:sp>
      <p:sp>
        <p:nvSpPr>
          <p:cNvPr id="11" name="Szövegdoboz 10">
            <a:extLst>
              <a:ext uri="{FF2B5EF4-FFF2-40B4-BE49-F238E27FC236}">
                <a16:creationId xmlns:a16="http://schemas.microsoft.com/office/drawing/2014/main" id="{B93104B6-22E2-42E5-BA0A-5E65B735564C}"/>
              </a:ext>
            </a:extLst>
          </p:cNvPr>
          <p:cNvSpPr txBox="1"/>
          <p:nvPr/>
        </p:nvSpPr>
        <p:spPr>
          <a:xfrm>
            <a:off x="798168" y="1950532"/>
            <a:ext cx="1131300" cy="1015663"/>
          </a:xfrm>
          <a:prstGeom prst="rect">
            <a:avLst/>
          </a:prstGeom>
          <a:noFill/>
        </p:spPr>
        <p:txBody>
          <a:bodyPr wrap="square" rtlCol="0">
            <a:spAutoFit/>
          </a:bodyPr>
          <a:lstStyle/>
          <a:p>
            <a:r>
              <a:rPr lang="hu-HU" sz="6000" b="1" dirty="0">
                <a:solidFill>
                  <a:schemeClr val="bg2"/>
                </a:solidFill>
                <a:latin typeface="Arial" panose="020B0604020202020204" pitchFamily="34" charset="0"/>
                <a:cs typeface="Arial" panose="020B0604020202020204" pitchFamily="34" charset="0"/>
              </a:rPr>
              <a:t>4.</a:t>
            </a:r>
            <a:endParaRPr lang="en-US" sz="6000" b="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1302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3"/>
          <a:stretch>
            <a:fillRect/>
          </a:stretch>
        </p:blipFill>
        <p:spPr>
          <a:xfrm>
            <a:off x="10368694" y="0"/>
            <a:ext cx="1823306" cy="1710304"/>
          </a:xfrm>
          <a:prstGeom prst="rect">
            <a:avLst/>
          </a:prstGeom>
        </p:spPr>
      </p:pic>
      <p:sp>
        <p:nvSpPr>
          <p:cNvPr id="5" name="Téglalap 4"/>
          <p:cNvSpPr/>
          <p:nvPr/>
        </p:nvSpPr>
        <p:spPr>
          <a:xfrm>
            <a:off x="1143319" y="2546137"/>
            <a:ext cx="9648263" cy="1762021"/>
          </a:xfrm>
          <a:prstGeom prst="rect">
            <a:avLst/>
          </a:prstGeom>
        </p:spPr>
        <p:txBody>
          <a:bodyPr wrap="square">
            <a:spAutoFit/>
          </a:bodyPr>
          <a:lstStyle/>
          <a:p>
            <a:pPr algn="just">
              <a:spcBef>
                <a:spcPts val="500"/>
              </a:spcBef>
              <a:spcAft>
                <a:spcPts val="0"/>
              </a:spcAft>
            </a:pPr>
            <a:r>
              <a:rPr lang="hu-HU"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A személyi higiénia része a tiszta munkaruha és cipő.</a:t>
            </a:r>
          </a:p>
          <a:p>
            <a:pPr algn="just">
              <a:spcBef>
                <a:spcPts val="500"/>
              </a:spcBef>
              <a:spcAft>
                <a:spcPts val="0"/>
              </a:spcAft>
            </a:pPr>
            <a:r>
              <a:rPr lang="hu-HU" sz="2400" dirty="0">
                <a:solidFill>
                  <a:schemeClr val="bg1"/>
                </a:solidFill>
                <a:latin typeface="Arial" panose="020B0604020202020204" pitchFamily="34" charset="0"/>
                <a:ea typeface="Times New Roman" panose="02020603050405020304" pitchFamily="18" charset="0"/>
                <a:cs typeface="Arial" panose="020B0604020202020204" pitchFamily="34" charset="0"/>
              </a:rPr>
              <a:t>A munkaruha a munkakörhöz illeszkedik.</a:t>
            </a:r>
          </a:p>
          <a:p>
            <a:pPr algn="just">
              <a:spcBef>
                <a:spcPts val="500"/>
              </a:spcBef>
              <a:spcAft>
                <a:spcPts val="0"/>
              </a:spcAft>
            </a:pPr>
            <a:r>
              <a:rPr lang="hu-HU" sz="2400" dirty="0">
                <a:solidFill>
                  <a:schemeClr val="bg1"/>
                </a:solidFill>
                <a:latin typeface="Arial" panose="020B0604020202020204" pitchFamily="34" charset="0"/>
                <a:ea typeface="Times New Roman" panose="02020603050405020304" pitchFamily="18" charset="0"/>
                <a:cs typeface="Arial" panose="020B0604020202020204" pitchFamily="34" charset="0"/>
              </a:rPr>
              <a:t>A munkaruha az ételt védi a dolgozó testétől és utcai ruhájától.</a:t>
            </a:r>
          </a:p>
          <a:p>
            <a:pPr algn="just">
              <a:spcBef>
                <a:spcPts val="500"/>
              </a:spcBef>
              <a:spcAft>
                <a:spcPts val="0"/>
              </a:spcAft>
            </a:pPr>
            <a:r>
              <a:rPr lang="hu-HU" sz="2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 védőruha a dolgozót védi a konyhai veszélyektől.</a:t>
            </a:r>
            <a:endParaRPr lang="hu-HU"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9902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3"/>
          <a:stretch>
            <a:fillRect/>
          </a:stretch>
        </p:blipFill>
        <p:spPr>
          <a:xfrm>
            <a:off x="10368694" y="0"/>
            <a:ext cx="1823306" cy="1710304"/>
          </a:xfrm>
          <a:prstGeom prst="rect">
            <a:avLst/>
          </a:prstGeom>
        </p:spPr>
      </p:pic>
      <p:sp>
        <p:nvSpPr>
          <p:cNvPr id="9" name="Téglalap 8">
            <a:extLst>
              <a:ext uri="{FF2B5EF4-FFF2-40B4-BE49-F238E27FC236}">
                <a16:creationId xmlns:a16="http://schemas.microsoft.com/office/drawing/2014/main" id="{2217E62B-332B-4CA4-981A-BFE2807FF403}"/>
              </a:ext>
            </a:extLst>
          </p:cNvPr>
          <p:cNvSpPr/>
          <p:nvPr/>
        </p:nvSpPr>
        <p:spPr>
          <a:xfrm>
            <a:off x="3269135" y="1455551"/>
            <a:ext cx="8587531" cy="2677656"/>
          </a:xfrm>
          <a:prstGeom prst="rect">
            <a:avLst/>
          </a:prstGeom>
        </p:spPr>
        <p:txBody>
          <a:bodyPr wrap="square">
            <a:spAutoFit/>
          </a:bodyPr>
          <a:lstStyle/>
          <a:p>
            <a:r>
              <a:rPr lang="hu-HU" sz="2400" b="1" dirty="0">
                <a:solidFill>
                  <a:schemeClr val="bg2"/>
                </a:solidFill>
                <a:latin typeface="Arial" panose="020B0604020202020204" pitchFamily="34" charset="0"/>
                <a:cs typeface="Arial" panose="020B0604020202020204" pitchFamily="34" charset="0"/>
              </a:rPr>
              <a:t>MUNKARUHA</a:t>
            </a:r>
          </a:p>
          <a:p>
            <a:pPr marL="342900" indent="-342900">
              <a:buFont typeface="Wingdings" panose="05000000000000000000" pitchFamily="2" charset="2"/>
              <a:buChar char="Ø"/>
            </a:pPr>
            <a:r>
              <a:rPr lang="hu-HU" sz="2400" dirty="0">
                <a:solidFill>
                  <a:schemeClr val="bg1"/>
                </a:solidFill>
                <a:latin typeface="Arial" panose="020B0604020202020204" pitchFamily="34" charset="0"/>
                <a:cs typeface="Arial" panose="020B0604020202020204" pitchFamily="34" charset="0"/>
              </a:rPr>
              <a:t>A munkaruha </a:t>
            </a:r>
            <a:r>
              <a:rPr lang="hu-HU" sz="2400" b="1" dirty="0">
                <a:solidFill>
                  <a:schemeClr val="bg1"/>
                </a:solidFill>
                <a:latin typeface="Arial" panose="020B0604020202020204" pitchFamily="34" charset="0"/>
                <a:cs typeface="Arial" panose="020B0604020202020204" pitchFamily="34" charset="0"/>
              </a:rPr>
              <a:t>az élelmiszert védi a szennyezésektől</a:t>
            </a:r>
            <a:r>
              <a:rPr lang="hu-HU" sz="2400" dirty="0">
                <a:solidFill>
                  <a:schemeClr val="bg1"/>
                </a:solidFill>
                <a:latin typeface="Arial" panose="020B0604020202020204" pitchFamily="34" charset="0"/>
                <a:cs typeface="Arial" panose="020B0604020202020204" pitchFamily="34" charset="0"/>
              </a:rPr>
              <a:t>. </a:t>
            </a:r>
          </a:p>
          <a:p>
            <a:pPr marL="342900" indent="-342900">
              <a:buFont typeface="Wingdings" panose="05000000000000000000" pitchFamily="2" charset="2"/>
              <a:buChar char="Ø"/>
            </a:pPr>
            <a:r>
              <a:rPr lang="hu-HU" sz="2400" dirty="0">
                <a:solidFill>
                  <a:schemeClr val="bg1"/>
                </a:solidFill>
                <a:latin typeface="Arial" panose="020B0604020202020204" pitchFamily="34" charset="0"/>
                <a:cs typeface="Arial" panose="020B0604020202020204" pitchFamily="34" charset="0"/>
              </a:rPr>
              <a:t>Munkaruha a sapka vagy kendő, a szakácskabát és a kötény.</a:t>
            </a:r>
          </a:p>
          <a:p>
            <a:pPr marL="342900" indent="-342900">
              <a:buFont typeface="Wingdings" panose="05000000000000000000" pitchFamily="2" charset="2"/>
              <a:buChar char="Ø"/>
            </a:pPr>
            <a:r>
              <a:rPr lang="hu-HU" sz="2400" dirty="0">
                <a:solidFill>
                  <a:schemeClr val="bg1"/>
                </a:solidFill>
                <a:latin typeface="Arial" panose="020B0604020202020204" pitchFamily="34" charset="0"/>
                <a:cs typeface="Arial" panose="020B0604020202020204" pitchFamily="34" charset="0"/>
              </a:rPr>
              <a:t>Ezen kívül a konyhai munkához kellenek még könnyen mosható és kényelmes ruhadarabok. Például póló és nadrág.</a:t>
            </a:r>
          </a:p>
        </p:txBody>
      </p:sp>
      <p:sp>
        <p:nvSpPr>
          <p:cNvPr id="10" name="Téglalap 9">
            <a:extLst>
              <a:ext uri="{FF2B5EF4-FFF2-40B4-BE49-F238E27FC236}">
                <a16:creationId xmlns:a16="http://schemas.microsoft.com/office/drawing/2014/main" id="{DE8522BF-A611-4609-BA8B-F7284509CA90}"/>
              </a:ext>
            </a:extLst>
          </p:cNvPr>
          <p:cNvSpPr/>
          <p:nvPr/>
        </p:nvSpPr>
        <p:spPr>
          <a:xfrm>
            <a:off x="3221228" y="4716403"/>
            <a:ext cx="8520420" cy="1569660"/>
          </a:xfrm>
          <a:prstGeom prst="rect">
            <a:avLst/>
          </a:prstGeom>
        </p:spPr>
        <p:txBody>
          <a:bodyPr wrap="square">
            <a:spAutoFit/>
          </a:bodyPr>
          <a:lstStyle/>
          <a:p>
            <a:r>
              <a:rPr lang="hu-HU" sz="2400" b="1" dirty="0">
                <a:solidFill>
                  <a:schemeClr val="bg2"/>
                </a:solidFill>
                <a:latin typeface="Arial" panose="020B0604020202020204" pitchFamily="34" charset="0"/>
                <a:cs typeface="Arial" panose="020B0604020202020204" pitchFamily="34" charset="0"/>
              </a:rPr>
              <a:t>VÉDŐRUHA</a:t>
            </a:r>
          </a:p>
          <a:p>
            <a:pPr marL="342900" indent="-342900">
              <a:buFont typeface="Wingdings" panose="05000000000000000000" pitchFamily="2" charset="2"/>
              <a:buChar char="Ø"/>
            </a:pPr>
            <a:r>
              <a:rPr lang="hu-HU" sz="2400" dirty="0">
                <a:solidFill>
                  <a:schemeClr val="bg1"/>
                </a:solidFill>
                <a:latin typeface="Arial" panose="020B0604020202020204" pitchFamily="34" charset="0"/>
                <a:cs typeface="Arial" panose="020B0604020202020204" pitchFamily="34" charset="0"/>
              </a:rPr>
              <a:t>A védőruha a </a:t>
            </a:r>
            <a:r>
              <a:rPr lang="hu-HU" sz="2400" b="1" dirty="0">
                <a:solidFill>
                  <a:schemeClr val="bg1"/>
                </a:solidFill>
                <a:latin typeface="Arial" panose="020B0604020202020204" pitchFamily="34" charset="0"/>
                <a:cs typeface="Arial" panose="020B0604020202020204" pitchFamily="34" charset="0"/>
              </a:rPr>
              <a:t>dolgozót védi</a:t>
            </a:r>
            <a:r>
              <a:rPr lang="hu-HU" sz="2400" dirty="0">
                <a:solidFill>
                  <a:schemeClr val="bg1"/>
                </a:solidFill>
                <a:latin typeface="Arial" panose="020B0604020202020204" pitchFamily="34" charset="0"/>
                <a:cs typeface="Arial" panose="020B0604020202020204" pitchFamily="34" charset="0"/>
              </a:rPr>
              <a:t>. </a:t>
            </a:r>
          </a:p>
          <a:p>
            <a:pPr marL="342900" indent="-342900">
              <a:buFont typeface="Wingdings" panose="05000000000000000000" pitchFamily="2" charset="2"/>
              <a:buChar char="Ø"/>
            </a:pPr>
            <a:r>
              <a:rPr lang="hu-HU" sz="2400" dirty="0">
                <a:solidFill>
                  <a:schemeClr val="bg1"/>
                </a:solidFill>
                <a:latin typeface="Arial" panose="020B0604020202020204" pitchFamily="34" charset="0"/>
                <a:cs typeface="Arial" panose="020B0604020202020204" pitchFamily="34" charset="0"/>
              </a:rPr>
              <a:t>Például a csúszásgátló munkavédelmi cipő nem csúszik a nedves konyhakövön.</a:t>
            </a:r>
          </a:p>
        </p:txBody>
      </p:sp>
      <p:grpSp>
        <p:nvGrpSpPr>
          <p:cNvPr id="19" name="Csoportba foglalás 18">
            <a:extLst>
              <a:ext uri="{FF2B5EF4-FFF2-40B4-BE49-F238E27FC236}">
                <a16:creationId xmlns:a16="http://schemas.microsoft.com/office/drawing/2014/main" id="{910651DE-1328-4C62-B6B3-C3912526FFAC}"/>
              </a:ext>
            </a:extLst>
          </p:cNvPr>
          <p:cNvGrpSpPr/>
          <p:nvPr/>
        </p:nvGrpSpPr>
        <p:grpSpPr>
          <a:xfrm>
            <a:off x="216036" y="4341752"/>
            <a:ext cx="2885894" cy="1976172"/>
            <a:chOff x="335334" y="1961894"/>
            <a:chExt cx="2885894" cy="1976172"/>
          </a:xfrm>
        </p:grpSpPr>
        <p:pic>
          <p:nvPicPr>
            <p:cNvPr id="14" name="Kép 13" descr="10_30ee5f5c-8a09-49bf-bc18-bc97e7eedc9b_300x.jpg">
              <a:extLst>
                <a:ext uri="{FF2B5EF4-FFF2-40B4-BE49-F238E27FC236}">
                  <a16:creationId xmlns:a16="http://schemas.microsoft.com/office/drawing/2014/main" id="{66B58971-C244-4953-B244-330243D3D154}"/>
                </a:ext>
              </a:extLst>
            </p:cNvPr>
            <p:cNvPicPr/>
            <p:nvPr/>
          </p:nvPicPr>
          <p:blipFill rotWithShape="1">
            <a:blip r:embed="rId4" cstate="print"/>
            <a:srcRect t="20055" b="23030"/>
            <a:stretch/>
          </p:blipFill>
          <p:spPr>
            <a:xfrm>
              <a:off x="335334" y="1961894"/>
              <a:ext cx="2885894" cy="1569661"/>
            </a:xfrm>
            <a:prstGeom prst="rect">
              <a:avLst/>
            </a:prstGeom>
          </p:spPr>
        </p:pic>
        <p:sp>
          <p:nvSpPr>
            <p:cNvPr id="11" name="Szövegdoboz 10">
              <a:extLst>
                <a:ext uri="{FF2B5EF4-FFF2-40B4-BE49-F238E27FC236}">
                  <a16:creationId xmlns:a16="http://schemas.microsoft.com/office/drawing/2014/main" id="{CFEB8D5D-5B64-4D9B-9356-7CC2C676D041}"/>
                </a:ext>
              </a:extLst>
            </p:cNvPr>
            <p:cNvSpPr txBox="1"/>
            <p:nvPr/>
          </p:nvSpPr>
          <p:spPr>
            <a:xfrm>
              <a:off x="524340" y="3537956"/>
              <a:ext cx="2549096" cy="400110"/>
            </a:xfrm>
            <a:prstGeom prst="rect">
              <a:avLst/>
            </a:prstGeom>
            <a:noFill/>
          </p:spPr>
          <p:txBody>
            <a:bodyPr wrap="none" rtlCol="0">
              <a:spAutoFit/>
            </a:bodyPr>
            <a:lstStyle/>
            <a:p>
              <a:r>
                <a:rPr lang="hu-HU" sz="2000" b="1" dirty="0">
                  <a:solidFill>
                    <a:schemeClr val="bg2"/>
                  </a:solidFill>
                  <a:latin typeface="Arial" panose="020B0604020202020204" pitchFamily="34" charset="0"/>
                  <a:cs typeface="Arial" panose="020B0604020202020204" pitchFamily="34" charset="0"/>
                </a:rPr>
                <a:t>Munkavédelmi cipő</a:t>
              </a:r>
            </a:p>
          </p:txBody>
        </p:sp>
      </p:grpSp>
      <p:grpSp>
        <p:nvGrpSpPr>
          <p:cNvPr id="20" name="Csoportba foglalás 19">
            <a:extLst>
              <a:ext uri="{FF2B5EF4-FFF2-40B4-BE49-F238E27FC236}">
                <a16:creationId xmlns:a16="http://schemas.microsoft.com/office/drawing/2014/main" id="{F5740B3E-8443-4F9B-8B97-2CE3BD7B92D6}"/>
              </a:ext>
            </a:extLst>
          </p:cNvPr>
          <p:cNvGrpSpPr/>
          <p:nvPr/>
        </p:nvGrpSpPr>
        <p:grpSpPr>
          <a:xfrm>
            <a:off x="450242" y="1221640"/>
            <a:ext cx="2651688" cy="2589215"/>
            <a:chOff x="335334" y="4096958"/>
            <a:chExt cx="2651688" cy="2589215"/>
          </a:xfrm>
        </p:grpSpPr>
        <p:pic>
          <p:nvPicPr>
            <p:cNvPr id="15" name="Kép 14">
              <a:extLst>
                <a:ext uri="{FF2B5EF4-FFF2-40B4-BE49-F238E27FC236}">
                  <a16:creationId xmlns:a16="http://schemas.microsoft.com/office/drawing/2014/main" id="{B89462AD-DE89-41C3-BED4-C84FBF5ACA66}"/>
                </a:ext>
              </a:extLst>
            </p:cNvPr>
            <p:cNvPicPr>
              <a:picLocks noChangeAspect="1"/>
            </p:cNvPicPr>
            <p:nvPr/>
          </p:nvPicPr>
          <p:blipFill rotWithShape="1">
            <a:blip r:embed="rId5"/>
            <a:srcRect l="36993" r="35200"/>
            <a:stretch/>
          </p:blipFill>
          <p:spPr>
            <a:xfrm>
              <a:off x="646110" y="4096958"/>
              <a:ext cx="2030135" cy="2230268"/>
            </a:xfrm>
            <a:prstGeom prst="rect">
              <a:avLst/>
            </a:prstGeom>
          </p:spPr>
        </p:pic>
        <p:sp>
          <p:nvSpPr>
            <p:cNvPr id="16" name="Szövegdoboz 15">
              <a:extLst>
                <a:ext uri="{FF2B5EF4-FFF2-40B4-BE49-F238E27FC236}">
                  <a16:creationId xmlns:a16="http://schemas.microsoft.com/office/drawing/2014/main" id="{98495151-B7D2-467E-852F-B0FB762C2CBA}"/>
                </a:ext>
              </a:extLst>
            </p:cNvPr>
            <p:cNvSpPr txBox="1"/>
            <p:nvPr/>
          </p:nvSpPr>
          <p:spPr>
            <a:xfrm>
              <a:off x="335334" y="6286063"/>
              <a:ext cx="2651688" cy="400110"/>
            </a:xfrm>
            <a:prstGeom prst="rect">
              <a:avLst/>
            </a:prstGeom>
            <a:noFill/>
          </p:spPr>
          <p:txBody>
            <a:bodyPr wrap="none" rtlCol="0">
              <a:spAutoFit/>
            </a:bodyPr>
            <a:lstStyle/>
            <a:p>
              <a:r>
                <a:rPr lang="hu-HU" sz="2000" b="1" dirty="0">
                  <a:solidFill>
                    <a:schemeClr val="bg2"/>
                  </a:solidFill>
                  <a:latin typeface="Arial" panose="020B0604020202020204" pitchFamily="34" charset="0"/>
                  <a:cs typeface="Arial" panose="020B0604020202020204" pitchFamily="34" charset="0"/>
                </a:rPr>
                <a:t>Konyhai munkaruha</a:t>
              </a:r>
            </a:p>
          </p:txBody>
        </p:sp>
      </p:grpSp>
    </p:spTree>
    <p:extLst>
      <p:ext uri="{BB962C8B-B14F-4D97-AF65-F5344CB8AC3E}">
        <p14:creationId xmlns:p14="http://schemas.microsoft.com/office/powerpoint/2010/main" val="2744811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DABB13D0-3716-47D8-90BF-AAAB68EBCC72}"/>
              </a:ext>
            </a:extLst>
          </p:cNvPr>
          <p:cNvSpPr>
            <a:spLocks noGrp="1"/>
          </p:cNvSpPr>
          <p:nvPr>
            <p:ph idx="1"/>
          </p:nvPr>
        </p:nvSpPr>
        <p:spPr>
          <a:xfrm>
            <a:off x="1259595" y="6130289"/>
            <a:ext cx="9672810" cy="722485"/>
          </a:xfrm>
        </p:spPr>
        <p:txBody>
          <a:bodyPr>
            <a:noAutofit/>
          </a:bodyPr>
          <a:lstStyle/>
          <a:p>
            <a:pPr marL="0" indent="0" algn="ctr">
              <a:buNone/>
            </a:pPr>
            <a:r>
              <a:rPr lang="hu-HU" b="1" dirty="0">
                <a:solidFill>
                  <a:schemeClr val="bg2"/>
                </a:solidFill>
                <a:latin typeface="Arial" panose="020B0604020202020204" pitchFamily="34" charset="0"/>
                <a:cs typeface="Arial" panose="020B0604020202020204" pitchFamily="34" charset="0"/>
              </a:rPr>
              <a:t>Munkavédelmi cipők konyhai munkához</a:t>
            </a:r>
          </a:p>
        </p:txBody>
      </p:sp>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3"/>
          <a:stretch>
            <a:fillRect/>
          </a:stretch>
        </p:blipFill>
        <p:spPr>
          <a:xfrm>
            <a:off x="10368694" y="0"/>
            <a:ext cx="1823306" cy="1710304"/>
          </a:xfrm>
          <a:prstGeom prst="rect">
            <a:avLst/>
          </a:prstGeom>
        </p:spPr>
      </p:pic>
      <p:grpSp>
        <p:nvGrpSpPr>
          <p:cNvPr id="10" name="Csoportba foglalás 9">
            <a:extLst>
              <a:ext uri="{FF2B5EF4-FFF2-40B4-BE49-F238E27FC236}">
                <a16:creationId xmlns:a16="http://schemas.microsoft.com/office/drawing/2014/main" id="{B69FC756-2589-41DC-A01F-A7238D59FFAF}"/>
              </a:ext>
            </a:extLst>
          </p:cNvPr>
          <p:cNvGrpSpPr/>
          <p:nvPr/>
        </p:nvGrpSpPr>
        <p:grpSpPr>
          <a:xfrm>
            <a:off x="1029099" y="3358961"/>
            <a:ext cx="10133801" cy="2776554"/>
            <a:chOff x="1836643" y="2096706"/>
            <a:chExt cx="8505682" cy="2122754"/>
          </a:xfrm>
        </p:grpSpPr>
        <p:pic>
          <p:nvPicPr>
            <p:cNvPr id="5" name="Kép 4" descr="Birki_31734960-9917-4045-97d1-424195b5818e_300x.png"/>
            <p:cNvPicPr/>
            <p:nvPr/>
          </p:nvPicPr>
          <p:blipFill>
            <a:blip r:embed="rId4" cstate="print"/>
            <a:srcRect b="15270"/>
            <a:stretch>
              <a:fillRect/>
            </a:stretch>
          </p:blipFill>
          <p:spPr>
            <a:xfrm>
              <a:off x="4577660" y="2096706"/>
              <a:ext cx="2885894" cy="2122754"/>
            </a:xfrm>
            <a:prstGeom prst="rect">
              <a:avLst/>
            </a:prstGeom>
          </p:spPr>
        </p:pic>
        <p:pic>
          <p:nvPicPr>
            <p:cNvPr id="6" name="Kép 5" descr="10_30ee5f5c-8a09-49bf-bc18-bc97e7eedc9b_300x.jpg"/>
            <p:cNvPicPr/>
            <p:nvPr/>
          </p:nvPicPr>
          <p:blipFill>
            <a:blip r:embed="rId5" cstate="print"/>
            <a:srcRect b="23030"/>
            <a:stretch>
              <a:fillRect/>
            </a:stretch>
          </p:blipFill>
          <p:spPr>
            <a:xfrm>
              <a:off x="7456431" y="2096706"/>
              <a:ext cx="2885894" cy="2122754"/>
            </a:xfrm>
            <a:prstGeom prst="rect">
              <a:avLst/>
            </a:prstGeom>
          </p:spPr>
        </p:pic>
        <p:pic>
          <p:nvPicPr>
            <p:cNvPr id="7" name="Kép 6" descr="5_34611818-a821-449e-a800-78663ffcc2f8_300x.jpg"/>
            <p:cNvPicPr/>
            <p:nvPr/>
          </p:nvPicPr>
          <p:blipFill>
            <a:blip r:embed="rId6" cstate="print"/>
            <a:srcRect b="24074"/>
            <a:stretch>
              <a:fillRect/>
            </a:stretch>
          </p:blipFill>
          <p:spPr>
            <a:xfrm>
              <a:off x="1836643" y="2096706"/>
              <a:ext cx="2885894" cy="2122754"/>
            </a:xfrm>
            <a:prstGeom prst="rect">
              <a:avLst/>
            </a:prstGeom>
          </p:spPr>
        </p:pic>
      </p:grpSp>
      <p:sp>
        <p:nvSpPr>
          <p:cNvPr id="11" name="Téglalap 10">
            <a:extLst>
              <a:ext uri="{FF2B5EF4-FFF2-40B4-BE49-F238E27FC236}">
                <a16:creationId xmlns:a16="http://schemas.microsoft.com/office/drawing/2014/main" id="{3AC28B41-D36A-433E-964E-CA9A9A77F1A2}"/>
              </a:ext>
            </a:extLst>
          </p:cNvPr>
          <p:cNvSpPr/>
          <p:nvPr/>
        </p:nvSpPr>
        <p:spPr>
          <a:xfrm>
            <a:off x="916556" y="497364"/>
            <a:ext cx="9339595" cy="2677656"/>
          </a:xfrm>
          <a:prstGeom prst="rect">
            <a:avLst/>
          </a:prstGeom>
        </p:spPr>
        <p:txBody>
          <a:bodyPr wrap="square">
            <a:spAutoFit/>
          </a:bodyPr>
          <a:lstStyle/>
          <a:p>
            <a:r>
              <a:rPr lang="hu-HU" sz="2400" b="1" dirty="0">
                <a:solidFill>
                  <a:schemeClr val="bg1"/>
                </a:solidFill>
                <a:latin typeface="Arial" panose="020B0604020202020204" pitchFamily="34" charset="0"/>
                <a:cs typeface="Arial" panose="020B0604020202020204" pitchFamily="34" charset="0"/>
              </a:rPr>
              <a:t>Ha a dolgozók munkavédelmi cipőt viselnek a konyhában,</a:t>
            </a:r>
          </a:p>
          <a:p>
            <a:r>
              <a:rPr lang="hu-HU" sz="2400" b="1" dirty="0">
                <a:solidFill>
                  <a:schemeClr val="bg1"/>
                </a:solidFill>
                <a:latin typeface="Arial" panose="020B0604020202020204" pitchFamily="34" charset="0"/>
                <a:cs typeface="Arial" panose="020B0604020202020204" pitchFamily="34" charset="0"/>
              </a:rPr>
              <a:t>nem csúsznak el </a:t>
            </a:r>
            <a:r>
              <a:rPr lang="hu-HU" sz="2400" dirty="0">
                <a:solidFill>
                  <a:schemeClr val="bg1"/>
                </a:solidFill>
                <a:latin typeface="Arial" panose="020B0604020202020204" pitchFamily="34" charset="0"/>
                <a:cs typeface="Arial" panose="020B0604020202020204" pitchFamily="34" charset="0"/>
              </a:rPr>
              <a:t>a nedves padlón.</a:t>
            </a:r>
          </a:p>
          <a:p>
            <a:endParaRPr lang="hu-HU" sz="2400" dirty="0">
              <a:solidFill>
                <a:schemeClr val="bg1"/>
              </a:solidFill>
              <a:latin typeface="Arial" panose="020B0604020202020204" pitchFamily="34" charset="0"/>
              <a:cs typeface="Arial" panose="020B0604020202020204" pitchFamily="34" charset="0"/>
            </a:endParaRPr>
          </a:p>
          <a:p>
            <a:r>
              <a:rPr lang="hu-HU" sz="2400" dirty="0">
                <a:solidFill>
                  <a:schemeClr val="bg1"/>
                </a:solidFill>
                <a:latin typeface="Arial" panose="020B0604020202020204" pitchFamily="34" charset="0"/>
                <a:cs typeface="Arial" panose="020B0604020202020204" pitchFamily="34" charset="0"/>
              </a:rPr>
              <a:t>Ezek kényelmes cipők.</a:t>
            </a:r>
          </a:p>
          <a:p>
            <a:r>
              <a:rPr lang="hu-HU" sz="2400" dirty="0">
                <a:solidFill>
                  <a:schemeClr val="bg1"/>
                </a:solidFill>
                <a:latin typeface="Arial" panose="020B0604020202020204" pitchFamily="34" charset="0"/>
                <a:cs typeface="Arial" panose="020B0604020202020204" pitchFamily="34" charset="0"/>
              </a:rPr>
              <a:t>A konyhában sokat kell állni.</a:t>
            </a:r>
          </a:p>
          <a:p>
            <a:r>
              <a:rPr lang="hu-HU" sz="2400" dirty="0">
                <a:solidFill>
                  <a:schemeClr val="bg1"/>
                </a:solidFill>
                <a:latin typeface="Arial" panose="020B0604020202020204" pitchFamily="34" charset="0"/>
                <a:cs typeface="Arial" panose="020B0604020202020204" pitchFamily="34" charset="0"/>
              </a:rPr>
              <a:t>Munkavédelmi cipőben nem fárad el a dolgozó lába.</a:t>
            </a:r>
          </a:p>
          <a:p>
            <a:r>
              <a:rPr lang="hu-HU" sz="2400" dirty="0">
                <a:solidFill>
                  <a:schemeClr val="bg1"/>
                </a:solidFill>
                <a:latin typeface="Arial" panose="020B0604020202020204" pitchFamily="34" charset="0"/>
                <a:cs typeface="Arial" panose="020B0604020202020204" pitchFamily="34" charset="0"/>
              </a:rPr>
              <a:t>Munkavédelmi cipők láthatóak a képen.</a:t>
            </a:r>
          </a:p>
        </p:txBody>
      </p:sp>
    </p:spTree>
    <p:extLst>
      <p:ext uri="{BB962C8B-B14F-4D97-AF65-F5344CB8AC3E}">
        <p14:creationId xmlns:p14="http://schemas.microsoft.com/office/powerpoint/2010/main" val="3906638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3"/>
          <a:stretch>
            <a:fillRect/>
          </a:stretch>
        </p:blipFill>
        <p:spPr>
          <a:xfrm>
            <a:off x="10972800" y="0"/>
            <a:ext cx="1219200" cy="1143638"/>
          </a:xfrm>
          <a:prstGeom prst="rect">
            <a:avLst/>
          </a:prstGeom>
        </p:spPr>
      </p:pic>
      <p:grpSp>
        <p:nvGrpSpPr>
          <p:cNvPr id="6" name="Csoportba foglalás 5">
            <a:extLst>
              <a:ext uri="{FF2B5EF4-FFF2-40B4-BE49-F238E27FC236}">
                <a16:creationId xmlns:a16="http://schemas.microsoft.com/office/drawing/2014/main" id="{D90600D3-69A8-4AA6-ACAB-4BEA44F6B689}"/>
              </a:ext>
            </a:extLst>
          </p:cNvPr>
          <p:cNvGrpSpPr/>
          <p:nvPr/>
        </p:nvGrpSpPr>
        <p:grpSpPr>
          <a:xfrm>
            <a:off x="-2087" y="285000"/>
            <a:ext cx="10233435" cy="2922545"/>
            <a:chOff x="-2087" y="285000"/>
            <a:chExt cx="10233435" cy="2922545"/>
          </a:xfrm>
        </p:grpSpPr>
        <p:pic>
          <p:nvPicPr>
            <p:cNvPr id="10" name="Kép 9"/>
            <p:cNvPicPr>
              <a:picLocks noChangeAspect="1"/>
            </p:cNvPicPr>
            <p:nvPr/>
          </p:nvPicPr>
          <p:blipFill rotWithShape="1">
            <a:blip r:embed="rId4"/>
            <a:srcRect r="7194"/>
            <a:stretch/>
          </p:blipFill>
          <p:spPr>
            <a:xfrm>
              <a:off x="-2087" y="285000"/>
              <a:ext cx="10233435" cy="2514936"/>
            </a:xfrm>
            <a:prstGeom prst="rect">
              <a:avLst/>
            </a:prstGeom>
          </p:spPr>
        </p:pic>
        <p:sp>
          <p:nvSpPr>
            <p:cNvPr id="15" name="Téglalap 14"/>
            <p:cNvSpPr/>
            <p:nvPr/>
          </p:nvSpPr>
          <p:spPr>
            <a:xfrm>
              <a:off x="3012131" y="2807435"/>
              <a:ext cx="4204997" cy="400110"/>
            </a:xfrm>
            <a:prstGeom prst="rect">
              <a:avLst/>
            </a:prstGeom>
          </p:spPr>
          <p:txBody>
            <a:bodyPr wrap="none">
              <a:spAutoFit/>
            </a:bodyPr>
            <a:lstStyle/>
            <a:p>
              <a:r>
                <a:rPr lang="hu-HU" sz="2000" b="1" dirty="0">
                  <a:solidFill>
                    <a:schemeClr val="bg2"/>
                  </a:solidFill>
                  <a:latin typeface="Arial" panose="020B0604020202020204" pitchFamily="34" charset="0"/>
                  <a:cs typeface="Arial" panose="020B0604020202020204" pitchFamily="34" charset="0"/>
                </a:rPr>
                <a:t>Konyhai munkákhoz való sapkák</a:t>
              </a:r>
            </a:p>
          </p:txBody>
        </p:sp>
      </p:grpSp>
      <p:grpSp>
        <p:nvGrpSpPr>
          <p:cNvPr id="7" name="Csoportba foglalás 6">
            <a:extLst>
              <a:ext uri="{FF2B5EF4-FFF2-40B4-BE49-F238E27FC236}">
                <a16:creationId xmlns:a16="http://schemas.microsoft.com/office/drawing/2014/main" id="{0284E2B8-16A4-4AD3-B34E-BD9E2F1A66F5}"/>
              </a:ext>
            </a:extLst>
          </p:cNvPr>
          <p:cNvGrpSpPr/>
          <p:nvPr/>
        </p:nvGrpSpPr>
        <p:grpSpPr>
          <a:xfrm>
            <a:off x="2334890" y="3280095"/>
            <a:ext cx="9857110" cy="3411315"/>
            <a:chOff x="2334890" y="3280095"/>
            <a:chExt cx="9857110" cy="3411315"/>
          </a:xfrm>
        </p:grpSpPr>
        <p:pic>
          <p:nvPicPr>
            <p:cNvPr id="13" name="Kép 12"/>
            <p:cNvPicPr>
              <a:picLocks noChangeAspect="1"/>
            </p:cNvPicPr>
            <p:nvPr/>
          </p:nvPicPr>
          <p:blipFill>
            <a:blip r:embed="rId5"/>
            <a:stretch>
              <a:fillRect/>
            </a:stretch>
          </p:blipFill>
          <p:spPr>
            <a:xfrm>
              <a:off x="2334890" y="3280095"/>
              <a:ext cx="9857110" cy="3011205"/>
            </a:xfrm>
            <a:prstGeom prst="rect">
              <a:avLst/>
            </a:prstGeom>
          </p:spPr>
        </p:pic>
        <p:sp>
          <p:nvSpPr>
            <p:cNvPr id="16" name="Téglalap 15"/>
            <p:cNvSpPr/>
            <p:nvPr/>
          </p:nvSpPr>
          <p:spPr>
            <a:xfrm>
              <a:off x="5847833" y="6291300"/>
              <a:ext cx="2831224" cy="400110"/>
            </a:xfrm>
            <a:prstGeom prst="rect">
              <a:avLst/>
            </a:prstGeom>
          </p:spPr>
          <p:txBody>
            <a:bodyPr wrap="none">
              <a:spAutoFit/>
            </a:bodyPr>
            <a:lstStyle/>
            <a:p>
              <a:r>
                <a:rPr lang="hu-HU" sz="2000" b="1" dirty="0">
                  <a:solidFill>
                    <a:schemeClr val="bg2"/>
                  </a:solidFill>
                  <a:latin typeface="Arial" panose="020B0604020202020204" pitchFamily="34" charset="0"/>
                  <a:cs typeface="Arial" panose="020B0604020202020204" pitchFamily="34" charset="0"/>
                </a:rPr>
                <a:t>Kabátok és kötények</a:t>
              </a:r>
            </a:p>
          </p:txBody>
        </p:sp>
      </p:grpSp>
    </p:spTree>
    <p:extLst>
      <p:ext uri="{BB962C8B-B14F-4D97-AF65-F5344CB8AC3E}">
        <p14:creationId xmlns:p14="http://schemas.microsoft.com/office/powerpoint/2010/main" val="763857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3"/>
          <a:stretch>
            <a:fillRect/>
          </a:stretch>
        </p:blipFill>
        <p:spPr>
          <a:xfrm>
            <a:off x="10368694" y="0"/>
            <a:ext cx="1823306" cy="1710304"/>
          </a:xfrm>
          <a:prstGeom prst="rect">
            <a:avLst/>
          </a:prstGeom>
        </p:spPr>
      </p:pic>
      <p:grpSp>
        <p:nvGrpSpPr>
          <p:cNvPr id="16" name="Csoportba foglalás 15">
            <a:extLst>
              <a:ext uri="{FF2B5EF4-FFF2-40B4-BE49-F238E27FC236}">
                <a16:creationId xmlns:a16="http://schemas.microsoft.com/office/drawing/2014/main" id="{23F3A554-EEEA-49E7-8D35-48727631A98B}"/>
              </a:ext>
            </a:extLst>
          </p:cNvPr>
          <p:cNvGrpSpPr/>
          <p:nvPr/>
        </p:nvGrpSpPr>
        <p:grpSpPr>
          <a:xfrm>
            <a:off x="780176" y="738231"/>
            <a:ext cx="9698537" cy="5707013"/>
            <a:chOff x="1597025" y="801128"/>
            <a:chExt cx="8898466" cy="5300168"/>
          </a:xfrm>
        </p:grpSpPr>
        <p:grpSp>
          <p:nvGrpSpPr>
            <p:cNvPr id="12" name="Csoportba foglalás 11"/>
            <p:cNvGrpSpPr/>
            <p:nvPr/>
          </p:nvGrpSpPr>
          <p:grpSpPr>
            <a:xfrm>
              <a:off x="2139863" y="5302685"/>
              <a:ext cx="8194399" cy="798611"/>
              <a:chOff x="3208499" y="5302685"/>
              <a:chExt cx="8194399" cy="798611"/>
            </a:xfrm>
          </p:grpSpPr>
          <p:sp>
            <p:nvSpPr>
              <p:cNvPr id="9" name="Téglalap 8"/>
              <p:cNvSpPr/>
              <p:nvPr/>
            </p:nvSpPr>
            <p:spPr>
              <a:xfrm>
                <a:off x="3208499" y="5302685"/>
                <a:ext cx="2222204" cy="707886"/>
              </a:xfrm>
              <a:prstGeom prst="rect">
                <a:avLst/>
              </a:prstGeom>
            </p:spPr>
            <p:txBody>
              <a:bodyPr wrap="square">
                <a:spAutoFit/>
              </a:bodyPr>
              <a:lstStyle/>
              <a:p>
                <a:pPr algn="ctr">
                  <a:spcBef>
                    <a:spcPts val="500"/>
                  </a:spcBef>
                  <a:spcAft>
                    <a:spcPts val="0"/>
                  </a:spcAft>
                </a:pPr>
                <a:r>
                  <a:rPr lang="hu-HU" sz="2000" b="1" dirty="0">
                    <a:solidFill>
                      <a:schemeClr val="bg2"/>
                    </a:solidFill>
                    <a:latin typeface="Arial" panose="020B0604020202020204" pitchFamily="34" charset="0"/>
                    <a:ea typeface="Times New Roman" panose="02020603050405020304" pitchFamily="18" charset="0"/>
                    <a:cs typeface="Arial" panose="020B0604020202020204" pitchFamily="34" charset="0"/>
                  </a:rPr>
                  <a:t>Felszolgáló</a:t>
                </a:r>
                <a:br>
                  <a:rPr lang="hu-HU" sz="2000" b="1" dirty="0">
                    <a:solidFill>
                      <a:schemeClr val="bg2"/>
                    </a:solidFill>
                    <a:latin typeface="Arial" panose="020B0604020202020204" pitchFamily="34" charset="0"/>
                    <a:ea typeface="Times New Roman" panose="02020603050405020304" pitchFamily="18" charset="0"/>
                    <a:cs typeface="Arial" panose="020B0604020202020204" pitchFamily="34" charset="0"/>
                  </a:rPr>
                </a:br>
                <a:r>
                  <a:rPr lang="hu-HU" sz="2000" b="1" dirty="0">
                    <a:solidFill>
                      <a:schemeClr val="bg2"/>
                    </a:solidFill>
                    <a:latin typeface="Arial" panose="020B0604020202020204" pitchFamily="34" charset="0"/>
                    <a:ea typeface="Times New Roman" panose="02020603050405020304" pitchFamily="18" charset="0"/>
                    <a:cs typeface="Arial" panose="020B0604020202020204" pitchFamily="34" charset="0"/>
                  </a:rPr>
                  <a:t>mellényben</a:t>
                </a:r>
              </a:p>
            </p:txBody>
          </p:sp>
          <p:sp>
            <p:nvSpPr>
              <p:cNvPr id="10" name="Téglalap 9"/>
              <p:cNvSpPr/>
              <p:nvPr/>
            </p:nvSpPr>
            <p:spPr>
              <a:xfrm>
                <a:off x="6532169" y="5302685"/>
                <a:ext cx="1867819" cy="772006"/>
              </a:xfrm>
              <a:prstGeom prst="rect">
                <a:avLst/>
              </a:prstGeom>
            </p:spPr>
            <p:txBody>
              <a:bodyPr wrap="none">
                <a:spAutoFit/>
              </a:bodyPr>
              <a:lstStyle/>
              <a:p>
                <a:pPr algn="ctr">
                  <a:spcBef>
                    <a:spcPts val="500"/>
                  </a:spcBef>
                  <a:spcAft>
                    <a:spcPts val="0"/>
                  </a:spcAft>
                </a:pPr>
                <a:r>
                  <a:rPr lang="hu-HU" sz="2000" b="1" dirty="0">
                    <a:solidFill>
                      <a:schemeClr val="bg2"/>
                    </a:solidFill>
                    <a:latin typeface="Arial" panose="020B0604020202020204" pitchFamily="34" charset="0"/>
                    <a:ea typeface="Times New Roman" panose="02020603050405020304" pitchFamily="18" charset="0"/>
                    <a:cs typeface="Arial" panose="020B0604020202020204" pitchFamily="34" charset="0"/>
                  </a:rPr>
                  <a:t>Takarító </a:t>
                </a:r>
              </a:p>
              <a:p>
                <a:pPr algn="ctr">
                  <a:spcBef>
                    <a:spcPts val="500"/>
                  </a:spcBef>
                  <a:spcAft>
                    <a:spcPts val="0"/>
                  </a:spcAft>
                </a:pPr>
                <a:r>
                  <a:rPr lang="hu-HU" sz="2000" b="1" dirty="0">
                    <a:solidFill>
                      <a:schemeClr val="bg2"/>
                    </a:solidFill>
                    <a:latin typeface="Arial" panose="020B0604020202020204" pitchFamily="34" charset="0"/>
                    <a:ea typeface="Times New Roman" panose="02020603050405020304" pitchFamily="18" charset="0"/>
                    <a:cs typeface="Arial" panose="020B0604020202020204" pitchFamily="34" charset="0"/>
                  </a:rPr>
                  <a:t>védőruhában </a:t>
                </a:r>
              </a:p>
            </p:txBody>
          </p:sp>
          <p:sp>
            <p:nvSpPr>
              <p:cNvPr id="11" name="Téglalap 10"/>
              <p:cNvSpPr/>
              <p:nvPr/>
            </p:nvSpPr>
            <p:spPr>
              <a:xfrm>
                <a:off x="8937158" y="5329290"/>
                <a:ext cx="2465740" cy="772006"/>
              </a:xfrm>
              <a:prstGeom prst="rect">
                <a:avLst/>
              </a:prstGeom>
            </p:spPr>
            <p:txBody>
              <a:bodyPr wrap="none">
                <a:spAutoFit/>
              </a:bodyPr>
              <a:lstStyle/>
              <a:p>
                <a:pPr algn="ctr">
                  <a:spcBef>
                    <a:spcPts val="500"/>
                  </a:spcBef>
                  <a:spcAft>
                    <a:spcPts val="0"/>
                  </a:spcAft>
                </a:pPr>
                <a:r>
                  <a:rPr lang="hu-HU" sz="2000" b="1" dirty="0">
                    <a:solidFill>
                      <a:schemeClr val="bg2"/>
                    </a:solidFill>
                    <a:latin typeface="Arial" panose="020B0604020202020204" pitchFamily="34" charset="0"/>
                    <a:ea typeface="Times New Roman" panose="02020603050405020304" pitchFamily="18" charset="0"/>
                    <a:cs typeface="Arial" panose="020B0604020202020204" pitchFamily="34" charset="0"/>
                  </a:rPr>
                  <a:t>Szakács kabátban </a:t>
                </a:r>
              </a:p>
              <a:p>
                <a:pPr algn="ctr">
                  <a:spcBef>
                    <a:spcPts val="500"/>
                  </a:spcBef>
                  <a:spcAft>
                    <a:spcPts val="0"/>
                  </a:spcAft>
                </a:pPr>
                <a:r>
                  <a:rPr lang="hu-HU" sz="2000" b="1" dirty="0">
                    <a:solidFill>
                      <a:schemeClr val="bg2"/>
                    </a:solidFill>
                    <a:latin typeface="Arial" panose="020B0604020202020204" pitchFamily="34" charset="0"/>
                    <a:ea typeface="Times New Roman" panose="02020603050405020304" pitchFamily="18" charset="0"/>
                    <a:cs typeface="Arial" panose="020B0604020202020204" pitchFamily="34" charset="0"/>
                  </a:rPr>
                  <a:t>és kötényben</a:t>
                </a:r>
              </a:p>
            </p:txBody>
          </p:sp>
        </p:grpSp>
        <p:grpSp>
          <p:nvGrpSpPr>
            <p:cNvPr id="6" name="Group 4">
              <a:extLst>
                <a:ext uri="{FF2B5EF4-FFF2-40B4-BE49-F238E27FC236}">
                  <a16:creationId xmlns:a16="http://schemas.microsoft.com/office/drawing/2014/main" id="{07A5067C-FD7E-48AE-AB66-7E6C65A09F3A}"/>
                </a:ext>
              </a:extLst>
            </p:cNvPr>
            <p:cNvGrpSpPr>
              <a:grpSpLocks noChangeAspect="1"/>
            </p:cNvGrpSpPr>
            <p:nvPr/>
          </p:nvGrpSpPr>
          <p:grpSpPr bwMode="auto">
            <a:xfrm>
              <a:off x="1597025" y="801128"/>
              <a:ext cx="8898466" cy="4678923"/>
              <a:chOff x="1006" y="814"/>
              <a:chExt cx="5017" cy="2638"/>
            </a:xfrm>
          </p:grpSpPr>
          <p:sp>
            <p:nvSpPr>
              <p:cNvPr id="7" name="AutoShape 3">
                <a:extLst>
                  <a:ext uri="{FF2B5EF4-FFF2-40B4-BE49-F238E27FC236}">
                    <a16:creationId xmlns:a16="http://schemas.microsoft.com/office/drawing/2014/main" id="{4311FD0F-6FD8-41ED-AF47-D4019F9394C2}"/>
                  </a:ext>
                </a:extLst>
              </p:cNvPr>
              <p:cNvSpPr>
                <a:spLocks noChangeAspect="1" noChangeArrowheads="1" noTextEdit="1"/>
              </p:cNvSpPr>
              <p:nvPr/>
            </p:nvSpPr>
            <p:spPr bwMode="auto">
              <a:xfrm>
                <a:off x="1006" y="814"/>
                <a:ext cx="4839" cy="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13" name="Rectangle 5">
                <a:extLst>
                  <a:ext uri="{FF2B5EF4-FFF2-40B4-BE49-F238E27FC236}">
                    <a16:creationId xmlns:a16="http://schemas.microsoft.com/office/drawing/2014/main" id="{F5A6B6D5-3F1A-4C8F-B188-6FA2A585FFA3}"/>
                  </a:ext>
                </a:extLst>
              </p:cNvPr>
              <p:cNvSpPr>
                <a:spLocks noChangeArrowheads="1"/>
              </p:cNvSpPr>
              <p:nvPr/>
            </p:nvSpPr>
            <p:spPr bwMode="auto">
              <a:xfrm>
                <a:off x="2837" y="3182"/>
                <a:ext cx="152"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400" b="0" i="0" u="none" strike="noStrike" cap="none" normalizeH="0" baseline="0">
                    <a:ln>
                      <a:noFill/>
                    </a:ln>
                    <a:solidFill>
                      <a:srgbClr val="000000"/>
                    </a:solidFill>
                    <a:effectLst/>
                    <a:latin typeface="Times New Roman" panose="02020603050405020304" pitchFamily="18" charset="0"/>
                  </a:rPr>
                  <a:t> </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4" name="Rectangle 6">
                <a:extLst>
                  <a:ext uri="{FF2B5EF4-FFF2-40B4-BE49-F238E27FC236}">
                    <a16:creationId xmlns:a16="http://schemas.microsoft.com/office/drawing/2014/main" id="{863B0BAB-A0C3-475B-807A-C39766075456}"/>
                  </a:ext>
                </a:extLst>
              </p:cNvPr>
              <p:cNvSpPr>
                <a:spLocks noChangeArrowheads="1"/>
              </p:cNvSpPr>
              <p:nvPr/>
            </p:nvSpPr>
            <p:spPr bwMode="auto">
              <a:xfrm>
                <a:off x="4510" y="3182"/>
                <a:ext cx="152"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400" b="0" i="0" u="none" strike="noStrike" cap="none" normalizeH="0" baseline="0">
                    <a:ln>
                      <a:noFill/>
                    </a:ln>
                    <a:solidFill>
                      <a:srgbClr val="000000"/>
                    </a:solidFill>
                    <a:effectLst/>
                    <a:latin typeface="Times New Roman" panose="02020603050405020304" pitchFamily="18" charset="0"/>
                  </a:rPr>
                  <a:t> </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5" name="Rectangle 7">
                <a:extLst>
                  <a:ext uri="{FF2B5EF4-FFF2-40B4-BE49-F238E27FC236}">
                    <a16:creationId xmlns:a16="http://schemas.microsoft.com/office/drawing/2014/main" id="{E4E9C54D-74C3-4F4A-BCD5-9F39DF41B910}"/>
                  </a:ext>
                </a:extLst>
              </p:cNvPr>
              <p:cNvSpPr>
                <a:spLocks noChangeArrowheads="1"/>
              </p:cNvSpPr>
              <p:nvPr/>
            </p:nvSpPr>
            <p:spPr bwMode="auto">
              <a:xfrm>
                <a:off x="5871" y="3182"/>
                <a:ext cx="152"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400" b="0" i="0" u="none" strike="noStrike" cap="none" normalizeH="0" baseline="0">
                    <a:ln>
                      <a:noFill/>
                    </a:ln>
                    <a:solidFill>
                      <a:srgbClr val="000000"/>
                    </a:solidFill>
                    <a:effectLst/>
                    <a:latin typeface="Times New Roman" panose="02020603050405020304" pitchFamily="18" charset="0"/>
                  </a:rPr>
                  <a:t> </a:t>
                </a:r>
                <a:endParaRPr kumimoji="0" lang="hu-HU" altLang="hu-HU" sz="1800" b="0" i="0" u="none" strike="noStrike" cap="none" normalizeH="0" baseline="0">
                  <a:ln>
                    <a:noFill/>
                  </a:ln>
                  <a:solidFill>
                    <a:schemeClr val="tx1"/>
                  </a:solidFill>
                  <a:effectLst/>
                  <a:latin typeface="Arial" panose="020B0604020202020204" pitchFamily="34" charset="0"/>
                </a:endParaRPr>
              </a:p>
            </p:txBody>
          </p:sp>
          <p:pic>
            <p:nvPicPr>
              <p:cNvPr id="1032" name="Picture 8">
                <a:extLst>
                  <a:ext uri="{FF2B5EF4-FFF2-40B4-BE49-F238E27FC236}">
                    <a16:creationId xmlns:a16="http://schemas.microsoft.com/office/drawing/2014/main" id="{61AF8526-431A-41DA-878A-46348EEBC4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 y="820"/>
                <a:ext cx="1775" cy="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a:extLst>
                  <a:ext uri="{FF2B5EF4-FFF2-40B4-BE49-F238E27FC236}">
                    <a16:creationId xmlns:a16="http://schemas.microsoft.com/office/drawing/2014/main" id="{8C72AC78-1CBE-4806-BA01-D8685C806FF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456"/>
              <a:stretch/>
            </p:blipFill>
            <p:spPr bwMode="auto">
              <a:xfrm>
                <a:off x="2924" y="814"/>
                <a:ext cx="1577" cy="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a:extLst>
                  <a:ext uri="{FF2B5EF4-FFF2-40B4-BE49-F238E27FC236}">
                    <a16:creationId xmlns:a16="http://schemas.microsoft.com/office/drawing/2014/main" id="{B96A23A1-B40E-4DC6-9E7C-3072372C9B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8" y="820"/>
                <a:ext cx="1278" cy="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757097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3"/>
          <a:stretch>
            <a:fillRect/>
          </a:stretch>
        </p:blipFill>
        <p:spPr>
          <a:xfrm>
            <a:off x="10368694" y="0"/>
            <a:ext cx="1823306" cy="1710304"/>
          </a:xfrm>
          <a:prstGeom prst="rect">
            <a:avLst/>
          </a:prstGeom>
        </p:spPr>
      </p:pic>
      <p:sp>
        <p:nvSpPr>
          <p:cNvPr id="9" name="Téglalap 8"/>
          <p:cNvSpPr/>
          <p:nvPr/>
        </p:nvSpPr>
        <p:spPr>
          <a:xfrm>
            <a:off x="460882" y="728281"/>
            <a:ext cx="6148924" cy="830997"/>
          </a:xfrm>
          <a:prstGeom prst="rect">
            <a:avLst/>
          </a:prstGeom>
        </p:spPr>
        <p:txBody>
          <a:bodyPr wrap="square">
            <a:spAutoFit/>
          </a:bodyPr>
          <a:lstStyle/>
          <a:p>
            <a:r>
              <a:rPr lang="hu-HU" sz="2400" dirty="0">
                <a:solidFill>
                  <a:schemeClr val="bg1"/>
                </a:solidFill>
                <a:latin typeface="Arial" panose="020B0604020202020204" pitchFamily="34" charset="0"/>
                <a:cs typeface="Arial" panose="020B0604020202020204" pitchFamily="34" charset="0"/>
              </a:rPr>
              <a:t>A vendéglátóhelyeken </a:t>
            </a:r>
            <a:r>
              <a:rPr lang="hu-HU" sz="2400" b="1" dirty="0">
                <a:solidFill>
                  <a:schemeClr val="bg1"/>
                </a:solidFill>
                <a:latin typeface="Arial" panose="020B0604020202020204" pitchFamily="34" charset="0"/>
                <a:cs typeface="Arial" panose="020B0604020202020204" pitchFamily="34" charset="0"/>
              </a:rPr>
              <a:t>szabályok</a:t>
            </a:r>
            <a:r>
              <a:rPr lang="hu-HU" sz="2400" dirty="0">
                <a:solidFill>
                  <a:schemeClr val="bg1"/>
                </a:solidFill>
                <a:latin typeface="Arial" panose="020B0604020202020204" pitchFamily="34" charset="0"/>
                <a:cs typeface="Arial" panose="020B0604020202020204" pitchFamily="34" charset="0"/>
              </a:rPr>
              <a:t> írják elő, hogy milyen ruhában kell dolgozni.</a:t>
            </a:r>
          </a:p>
        </p:txBody>
      </p:sp>
      <p:grpSp>
        <p:nvGrpSpPr>
          <p:cNvPr id="6" name="Csoportba foglalás 5">
            <a:extLst>
              <a:ext uri="{FF2B5EF4-FFF2-40B4-BE49-F238E27FC236}">
                <a16:creationId xmlns:a16="http://schemas.microsoft.com/office/drawing/2014/main" id="{E432135E-5EF9-4C2B-AC8D-5BD4A7C78FFE}"/>
              </a:ext>
            </a:extLst>
          </p:cNvPr>
          <p:cNvGrpSpPr/>
          <p:nvPr/>
        </p:nvGrpSpPr>
        <p:grpSpPr>
          <a:xfrm>
            <a:off x="117446" y="1619075"/>
            <a:ext cx="11870422" cy="4750086"/>
            <a:chOff x="1051179" y="2206382"/>
            <a:chExt cx="9153392" cy="3486855"/>
          </a:xfrm>
        </p:grpSpPr>
        <p:pic>
          <p:nvPicPr>
            <p:cNvPr id="7" name="Kép 6"/>
            <p:cNvPicPr>
              <a:picLocks noChangeAspect="1"/>
            </p:cNvPicPr>
            <p:nvPr/>
          </p:nvPicPr>
          <p:blipFill rotWithShape="1">
            <a:blip r:embed="rId4"/>
            <a:srcRect r="6357"/>
            <a:stretch/>
          </p:blipFill>
          <p:spPr>
            <a:xfrm>
              <a:off x="1051179" y="2206382"/>
              <a:ext cx="9153392" cy="3118466"/>
            </a:xfrm>
            <a:prstGeom prst="rect">
              <a:avLst/>
            </a:prstGeom>
          </p:spPr>
        </p:pic>
        <p:sp>
          <p:nvSpPr>
            <p:cNvPr id="11" name="Téglalap 10"/>
            <p:cNvSpPr/>
            <p:nvPr/>
          </p:nvSpPr>
          <p:spPr>
            <a:xfrm>
              <a:off x="4055441" y="5399532"/>
              <a:ext cx="3198476" cy="293705"/>
            </a:xfrm>
            <a:prstGeom prst="rect">
              <a:avLst/>
            </a:prstGeom>
          </p:spPr>
          <p:txBody>
            <a:bodyPr wrap="square">
              <a:spAutoFit/>
            </a:bodyPr>
            <a:lstStyle/>
            <a:p>
              <a:r>
                <a:rPr lang="hu-HU" sz="2000" b="1" dirty="0">
                  <a:solidFill>
                    <a:schemeClr val="bg2"/>
                  </a:solidFill>
                  <a:latin typeface="Arial" panose="020B0604020202020204" pitchFamily="34" charset="0"/>
                  <a:cs typeface="Arial" panose="020B0604020202020204" pitchFamily="34" charset="0"/>
                </a:rPr>
                <a:t>Egyenruha felszolgálók részére</a:t>
              </a:r>
            </a:p>
          </p:txBody>
        </p:sp>
      </p:grpSp>
    </p:spTree>
    <p:extLst>
      <p:ext uri="{BB962C8B-B14F-4D97-AF65-F5344CB8AC3E}">
        <p14:creationId xmlns:p14="http://schemas.microsoft.com/office/powerpoint/2010/main" val="2222466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a:solidFill>
                  <a:schemeClr val="bg1"/>
                </a:solidFill>
                <a:latin typeface="Arial" panose="020B0604020202020204" pitchFamily="34" charset="0"/>
                <a:cs typeface="Arial" panose="020B0604020202020204" pitchFamily="34" charset="0"/>
              </a:rPr>
              <a:t>7. A dolgozó helyes magatartása</a:t>
            </a:r>
          </a:p>
        </p:txBody>
      </p:sp>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2"/>
          <a:stretch>
            <a:fillRect/>
          </a:stretch>
        </p:blipFill>
        <p:spPr>
          <a:xfrm>
            <a:off x="10368694" y="0"/>
            <a:ext cx="1823306" cy="1710304"/>
          </a:xfrm>
          <a:prstGeom prst="rect">
            <a:avLst/>
          </a:prstGeom>
        </p:spPr>
      </p:pic>
      <p:sp>
        <p:nvSpPr>
          <p:cNvPr id="3" name="Szövegdoboz 2">
            <a:extLst>
              <a:ext uri="{FF2B5EF4-FFF2-40B4-BE49-F238E27FC236}">
                <a16:creationId xmlns:a16="http://schemas.microsoft.com/office/drawing/2014/main" id="{88AFA928-A308-40A9-BAA8-CC2769FF970E}"/>
              </a:ext>
            </a:extLst>
          </p:cNvPr>
          <p:cNvSpPr txBox="1"/>
          <p:nvPr/>
        </p:nvSpPr>
        <p:spPr>
          <a:xfrm>
            <a:off x="1154956" y="4777380"/>
            <a:ext cx="5979522" cy="830997"/>
          </a:xfrm>
          <a:prstGeom prst="rect">
            <a:avLst/>
          </a:prstGeom>
          <a:noFill/>
        </p:spPr>
        <p:txBody>
          <a:bodyPr wrap="none" rtlCol="0">
            <a:spAutoFit/>
          </a:bodyPr>
          <a:lstStyle/>
          <a:p>
            <a:r>
              <a:rPr lang="hu-HU" sz="2400" b="1" dirty="0">
                <a:solidFill>
                  <a:schemeClr val="bg2"/>
                </a:solidFill>
                <a:latin typeface="Arial" panose="020B0604020202020204" pitchFamily="34" charset="0"/>
                <a:cs typeface="Arial" panose="020B0604020202020204" pitchFamily="34" charset="0"/>
              </a:rPr>
              <a:t>Hogyan kell viselkedni a munkahelyen?</a:t>
            </a:r>
          </a:p>
          <a:p>
            <a:r>
              <a:rPr lang="hu-HU" sz="2400" b="1" dirty="0">
                <a:solidFill>
                  <a:schemeClr val="bg2"/>
                </a:solidFill>
                <a:latin typeface="Arial" panose="020B0604020202020204" pitchFamily="34" charset="0"/>
                <a:cs typeface="Arial" panose="020B0604020202020204" pitchFamily="34" charset="0"/>
              </a:rPr>
              <a:t>Milyen szabályokat kell betartani?</a:t>
            </a:r>
          </a:p>
        </p:txBody>
      </p:sp>
    </p:spTree>
    <p:extLst>
      <p:ext uri="{BB962C8B-B14F-4D97-AF65-F5344CB8AC3E}">
        <p14:creationId xmlns:p14="http://schemas.microsoft.com/office/powerpoint/2010/main" val="1814657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2583762-1BF1-4085-B678-6253F8FDC555}"/>
              </a:ext>
            </a:extLst>
          </p:cNvPr>
          <p:cNvSpPr>
            <a:spLocks noGrp="1"/>
          </p:cNvSpPr>
          <p:nvPr>
            <p:ph type="title"/>
          </p:nvPr>
        </p:nvSpPr>
        <p:spPr>
          <a:xfrm>
            <a:off x="547645" y="467127"/>
            <a:ext cx="7791012" cy="776049"/>
          </a:xfrm>
        </p:spPr>
        <p:txBody>
          <a:bodyPr/>
          <a:lstStyle/>
          <a:p>
            <a:r>
              <a:rPr lang="hu-HU" sz="3600" b="1" dirty="0">
                <a:solidFill>
                  <a:schemeClr val="bg2"/>
                </a:solidFill>
                <a:latin typeface="Arial" panose="020B0604020202020204" pitchFamily="34" charset="0"/>
                <a:cs typeface="Arial" panose="020B0604020202020204" pitchFamily="34" charset="0"/>
              </a:rPr>
              <a:t>Helyes viselkedés a munkahelyen</a:t>
            </a:r>
          </a:p>
        </p:txBody>
      </p:sp>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3"/>
          <a:stretch>
            <a:fillRect/>
          </a:stretch>
        </p:blipFill>
        <p:spPr>
          <a:xfrm>
            <a:off x="10368694" y="0"/>
            <a:ext cx="1823306" cy="1710304"/>
          </a:xfrm>
          <a:prstGeom prst="rect">
            <a:avLst/>
          </a:prstGeom>
        </p:spPr>
      </p:pic>
      <p:graphicFrame>
        <p:nvGraphicFramePr>
          <p:cNvPr id="6" name="Tartalom helye 5"/>
          <p:cNvGraphicFramePr>
            <a:graphicFrameLocks noGrp="1"/>
          </p:cNvGraphicFramePr>
          <p:nvPr>
            <p:ph idx="1"/>
            <p:extLst>
              <p:ext uri="{D42A27DB-BD31-4B8C-83A1-F6EECF244321}">
                <p14:modId xmlns:p14="http://schemas.microsoft.com/office/powerpoint/2010/main" val="1821373943"/>
              </p:ext>
            </p:extLst>
          </p:nvPr>
        </p:nvGraphicFramePr>
        <p:xfrm>
          <a:off x="486562" y="1384185"/>
          <a:ext cx="10991455" cy="53437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4475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3"/>
          <a:stretch>
            <a:fillRect/>
          </a:stretch>
        </p:blipFill>
        <p:spPr>
          <a:xfrm>
            <a:off x="10834220" y="0"/>
            <a:ext cx="1357779" cy="1273629"/>
          </a:xfrm>
          <a:prstGeom prst="rect">
            <a:avLst/>
          </a:prstGeom>
        </p:spPr>
      </p:pic>
      <p:sp>
        <p:nvSpPr>
          <p:cNvPr id="6" name="Tartalom helye 5"/>
          <p:cNvSpPr>
            <a:spLocks noGrp="1"/>
          </p:cNvSpPr>
          <p:nvPr>
            <p:ph idx="1"/>
          </p:nvPr>
        </p:nvSpPr>
        <p:spPr>
          <a:xfrm>
            <a:off x="161130" y="1746175"/>
            <a:ext cx="11869740" cy="5111825"/>
          </a:xfrm>
        </p:spPr>
        <p:txBody>
          <a:bodyPr>
            <a:normAutofit/>
          </a:bodyPr>
          <a:lstStyle/>
          <a:p>
            <a:pPr marL="355600" lvl="1" indent="-355600">
              <a:spcBef>
                <a:spcPts val="600"/>
              </a:spcBef>
            </a:pPr>
            <a:r>
              <a:rPr lang="hu-HU" sz="2400" dirty="0">
                <a:solidFill>
                  <a:schemeClr val="bg1"/>
                </a:solidFill>
                <a:latin typeface="Arial" panose="020B0604020202020204" pitchFamily="34" charset="0"/>
                <a:cs typeface="Arial" panose="020B0604020202020204" pitchFamily="34" charset="0"/>
              </a:rPr>
              <a:t>A vendéglátást a </a:t>
            </a:r>
            <a:r>
              <a:rPr lang="hu-HU" sz="2400" b="1" dirty="0">
                <a:solidFill>
                  <a:schemeClr val="bg1"/>
                </a:solidFill>
                <a:latin typeface="Arial" panose="020B0604020202020204" pitchFamily="34" charset="0"/>
                <a:cs typeface="Arial" panose="020B0604020202020204" pitchFamily="34" charset="0"/>
              </a:rPr>
              <a:t>vendéglátóipar</a:t>
            </a:r>
            <a:r>
              <a:rPr lang="hu-HU" sz="2400" dirty="0">
                <a:solidFill>
                  <a:schemeClr val="bg1"/>
                </a:solidFill>
                <a:latin typeface="Arial" panose="020B0604020202020204" pitchFamily="34" charset="0"/>
                <a:cs typeface="Arial" panose="020B0604020202020204" pitchFamily="34" charset="0"/>
              </a:rPr>
              <a:t> végzi.</a:t>
            </a:r>
          </a:p>
          <a:p>
            <a:pPr marL="0" lvl="1" indent="0">
              <a:spcBef>
                <a:spcPts val="600"/>
              </a:spcBef>
              <a:buNone/>
            </a:pPr>
            <a:r>
              <a:rPr lang="hu-HU" sz="2400" dirty="0">
                <a:solidFill>
                  <a:schemeClr val="bg1"/>
                </a:solidFill>
                <a:latin typeface="Arial" panose="020B0604020202020204" pitchFamily="34" charset="0"/>
                <a:cs typeface="Arial" panose="020B0604020202020204" pitchFamily="34" charset="0"/>
              </a:rPr>
              <a:t>	Vendéglátó helyek a szállodák, az éttermek, a kávézók, a büfék.</a:t>
            </a:r>
          </a:p>
          <a:p>
            <a:pPr marL="355600" lvl="1" indent="-355600">
              <a:spcBef>
                <a:spcPts val="600"/>
              </a:spcBef>
              <a:buNone/>
            </a:pPr>
            <a:r>
              <a:rPr lang="hu-HU" sz="2400" dirty="0">
                <a:solidFill>
                  <a:schemeClr val="bg1"/>
                </a:solidFill>
                <a:latin typeface="Arial" panose="020B0604020202020204" pitchFamily="34" charset="0"/>
                <a:cs typeface="Arial" panose="020B0604020202020204" pitchFamily="34" charset="0"/>
              </a:rPr>
              <a:t>	</a:t>
            </a:r>
            <a:endParaRPr lang="hu-HU" sz="2400" dirty="0">
              <a:solidFill>
                <a:schemeClr val="bg2"/>
              </a:solidFill>
              <a:latin typeface="Arial" panose="020B0604020202020204" pitchFamily="34" charset="0"/>
              <a:cs typeface="Arial" panose="020B0604020202020204" pitchFamily="34" charset="0"/>
            </a:endParaRPr>
          </a:p>
          <a:p>
            <a:pPr marL="355600" lvl="1" indent="-355600">
              <a:spcBef>
                <a:spcPts val="600"/>
              </a:spcBef>
            </a:pPr>
            <a:r>
              <a:rPr lang="hu-HU" sz="2400" dirty="0">
                <a:solidFill>
                  <a:schemeClr val="bg1"/>
                </a:solidFill>
                <a:latin typeface="Arial" panose="020B0604020202020204" pitchFamily="34" charset="0"/>
                <a:cs typeface="Arial" panose="020B0604020202020204" pitchFamily="34" charset="0"/>
              </a:rPr>
              <a:t>A vendéglátó helyeken ételeket készítenek és adnak el a vendégeknek.</a:t>
            </a:r>
          </a:p>
          <a:p>
            <a:pPr marL="355600" lvl="1" indent="-355600">
              <a:spcBef>
                <a:spcPts val="600"/>
              </a:spcBef>
              <a:buNone/>
            </a:pPr>
            <a:endParaRPr lang="hu-HU" sz="2400" dirty="0">
              <a:solidFill>
                <a:schemeClr val="bg2"/>
              </a:solidFill>
              <a:latin typeface="Arial" panose="020B0604020202020204" pitchFamily="34" charset="0"/>
              <a:cs typeface="Arial" panose="020B0604020202020204" pitchFamily="34" charset="0"/>
            </a:endParaRPr>
          </a:p>
          <a:p>
            <a:pPr marL="355600" lvl="1" indent="-355600">
              <a:spcBef>
                <a:spcPts val="600"/>
              </a:spcBef>
            </a:pPr>
            <a:r>
              <a:rPr lang="hu-HU" sz="2400" dirty="0">
                <a:solidFill>
                  <a:schemeClr val="bg1"/>
                </a:solidFill>
                <a:latin typeface="Arial" panose="020B0604020202020204" pitchFamily="34" charset="0"/>
                <a:cs typeface="Arial" panose="020B0604020202020204" pitchFamily="34" charset="0"/>
              </a:rPr>
              <a:t>Az ételek nem lehetnek szennyezettek vagy fertőzöttek.</a:t>
            </a:r>
            <a:r>
              <a:rPr lang="hu-HU" sz="2400" b="1" dirty="0">
                <a:solidFill>
                  <a:schemeClr val="bg1"/>
                </a:solidFill>
                <a:latin typeface="Arial" panose="020B0604020202020204" pitchFamily="34" charset="0"/>
                <a:cs typeface="Arial" panose="020B0604020202020204" pitchFamily="34" charset="0"/>
              </a:rPr>
              <a:t/>
            </a:r>
            <a:br>
              <a:rPr lang="hu-HU" sz="2400" b="1" dirty="0">
                <a:solidFill>
                  <a:schemeClr val="bg1"/>
                </a:solidFill>
                <a:latin typeface="Arial" panose="020B0604020202020204" pitchFamily="34" charset="0"/>
                <a:cs typeface="Arial" panose="020B0604020202020204" pitchFamily="34" charset="0"/>
              </a:rPr>
            </a:br>
            <a:r>
              <a:rPr lang="hu-HU" sz="2400" dirty="0">
                <a:solidFill>
                  <a:schemeClr val="bg1"/>
                </a:solidFill>
                <a:latin typeface="Arial" panose="020B0604020202020204" pitchFamily="34" charset="0"/>
                <a:cs typeface="Arial" panose="020B0604020202020204" pitchFamily="34" charset="0"/>
              </a:rPr>
              <a:t>A szennyezett vagy fertőzött ételtől betegek lesznek azok, akik elfogyasztják.</a:t>
            </a:r>
          </a:p>
          <a:p>
            <a:pPr marL="355600" lvl="1" indent="-355600">
              <a:spcBef>
                <a:spcPts val="600"/>
              </a:spcBef>
              <a:buNone/>
            </a:pPr>
            <a:endParaRPr lang="hu-HU" sz="2400" strike="sngStrike" dirty="0">
              <a:solidFill>
                <a:schemeClr val="bg1"/>
              </a:solidFill>
              <a:latin typeface="Arial" panose="020B0604020202020204" pitchFamily="34" charset="0"/>
              <a:cs typeface="Arial" panose="020B0604020202020204" pitchFamily="34" charset="0"/>
            </a:endParaRPr>
          </a:p>
          <a:p>
            <a:pPr marL="355600" lvl="1" indent="-355600">
              <a:spcBef>
                <a:spcPts val="600"/>
              </a:spcBef>
            </a:pPr>
            <a:r>
              <a:rPr lang="hu-HU" sz="2400" dirty="0">
                <a:solidFill>
                  <a:schemeClr val="bg1"/>
                </a:solidFill>
                <a:latin typeface="Arial" panose="020B0604020202020204" pitchFamily="34" charset="0"/>
                <a:cs typeface="Arial" panose="020B0604020202020204" pitchFamily="34" charset="0"/>
              </a:rPr>
              <a:t>Tisztasággal megvédhetjük az ételeket a szennyeződéstől, a fertőzéstől.</a:t>
            </a:r>
            <a:br>
              <a:rPr lang="hu-HU" sz="2400" dirty="0">
                <a:solidFill>
                  <a:schemeClr val="bg1"/>
                </a:solidFill>
                <a:latin typeface="Arial" panose="020B0604020202020204" pitchFamily="34" charset="0"/>
                <a:cs typeface="Arial" panose="020B0604020202020204" pitchFamily="34" charset="0"/>
              </a:rPr>
            </a:br>
            <a:r>
              <a:rPr lang="hu-HU" sz="2400" dirty="0">
                <a:solidFill>
                  <a:schemeClr val="bg1"/>
                </a:solidFill>
                <a:latin typeface="Arial" panose="020B0604020202020204" pitchFamily="34" charset="0"/>
                <a:cs typeface="Arial" panose="020B0604020202020204" pitchFamily="34" charset="0"/>
              </a:rPr>
              <a:t>Így vigyázunk a fogyasztók egészségére.</a:t>
            </a:r>
          </a:p>
          <a:p>
            <a:pPr lvl="1">
              <a:spcBef>
                <a:spcPts val="600"/>
              </a:spcBef>
            </a:pPr>
            <a:endParaRPr lang="hu-HU" sz="2400" dirty="0">
              <a:solidFill>
                <a:schemeClr val="bg2"/>
              </a:solidFill>
              <a:latin typeface="Arial" panose="020B0604020202020204" pitchFamily="34" charset="0"/>
              <a:cs typeface="Arial" panose="020B0604020202020204" pitchFamily="34" charset="0"/>
            </a:endParaRPr>
          </a:p>
          <a:p>
            <a:pPr lvl="1">
              <a:spcBef>
                <a:spcPts val="600"/>
              </a:spcBef>
            </a:pPr>
            <a:endParaRPr lang="hu-HU" sz="2400" dirty="0">
              <a:solidFill>
                <a:schemeClr val="bg2"/>
              </a:solidFill>
              <a:latin typeface="Arial" panose="020B0604020202020204" pitchFamily="34" charset="0"/>
              <a:cs typeface="Arial" panose="020B0604020202020204" pitchFamily="34" charset="0"/>
            </a:endParaRPr>
          </a:p>
          <a:p>
            <a:pPr lvl="1">
              <a:spcBef>
                <a:spcPts val="600"/>
              </a:spcBef>
            </a:pPr>
            <a:endParaRPr lang="hu-HU" sz="2400" dirty="0">
              <a:solidFill>
                <a:schemeClr val="bg2"/>
              </a:solidFill>
            </a:endParaRPr>
          </a:p>
          <a:p>
            <a:pPr marL="457200" lvl="1" indent="0">
              <a:spcBef>
                <a:spcPts val="600"/>
              </a:spcBef>
              <a:buNone/>
            </a:pPr>
            <a:endParaRPr lang="hu-HU" sz="2400" dirty="0">
              <a:solidFill>
                <a:schemeClr val="bg2"/>
              </a:solidFill>
            </a:endParaRPr>
          </a:p>
          <a:p>
            <a:pPr lvl="1"/>
            <a:endParaRPr lang="hu-HU" sz="2800" dirty="0">
              <a:solidFill>
                <a:schemeClr val="bg2"/>
              </a:solidFill>
            </a:endParaRPr>
          </a:p>
        </p:txBody>
      </p:sp>
      <p:sp>
        <p:nvSpPr>
          <p:cNvPr id="13" name="Téglalap 12">
            <a:extLst>
              <a:ext uri="{FF2B5EF4-FFF2-40B4-BE49-F238E27FC236}">
                <a16:creationId xmlns:a16="http://schemas.microsoft.com/office/drawing/2014/main" id="{DD320960-B32E-4315-A8FD-6BFC9E1A4C43}"/>
              </a:ext>
            </a:extLst>
          </p:cNvPr>
          <p:cNvSpPr/>
          <p:nvPr/>
        </p:nvSpPr>
        <p:spPr>
          <a:xfrm>
            <a:off x="161130" y="469393"/>
            <a:ext cx="10150363" cy="907941"/>
          </a:xfrm>
          <a:prstGeom prst="rect">
            <a:avLst/>
          </a:prstGeom>
        </p:spPr>
        <p:txBody>
          <a:bodyPr wrap="square">
            <a:spAutoFit/>
          </a:bodyPr>
          <a:lstStyle/>
          <a:p>
            <a:pPr lvl="1">
              <a:spcBef>
                <a:spcPts val="600"/>
              </a:spcBef>
            </a:pPr>
            <a:r>
              <a:rPr lang="hu-HU" sz="2400" b="1">
                <a:solidFill>
                  <a:schemeClr val="bg2"/>
                </a:solidFill>
                <a:latin typeface="Arial" panose="020B0604020202020204" pitchFamily="34" charset="0"/>
                <a:cs typeface="Arial" panose="020B0604020202020204" pitchFamily="34" charset="0"/>
              </a:rPr>
              <a:t>A vendéglátásban különösen fontos, hogy</a:t>
            </a:r>
            <a:endParaRPr lang="hu-HU" sz="2400" b="1" dirty="0">
              <a:solidFill>
                <a:schemeClr val="bg2"/>
              </a:solidFill>
              <a:latin typeface="Arial" panose="020B0604020202020204" pitchFamily="34" charset="0"/>
              <a:cs typeface="Arial" panose="020B0604020202020204" pitchFamily="34" charset="0"/>
            </a:endParaRPr>
          </a:p>
          <a:p>
            <a:pPr lvl="1">
              <a:spcBef>
                <a:spcPts val="600"/>
              </a:spcBef>
            </a:pPr>
            <a:r>
              <a:rPr lang="hu-HU" sz="2400" b="1">
                <a:solidFill>
                  <a:schemeClr val="bg2"/>
                </a:solidFill>
                <a:latin typeface="Arial" panose="020B0604020202020204" pitchFamily="34" charset="0"/>
                <a:cs typeface="Arial" panose="020B0604020202020204" pitchFamily="34" charset="0"/>
              </a:rPr>
              <a:t>a dolgozók ápoltak és tiszták legyenek!</a:t>
            </a:r>
            <a:r>
              <a:rPr lang="hu-HU" sz="2400">
                <a:solidFill>
                  <a:schemeClr val="bg2"/>
                </a:solidFill>
                <a:latin typeface="Arial" panose="020B0604020202020204" pitchFamily="34" charset="0"/>
                <a:cs typeface="Arial" panose="020B0604020202020204" pitchFamily="34" charset="0"/>
              </a:rPr>
              <a:t> </a:t>
            </a:r>
            <a:endParaRPr lang="hu-HU" sz="2400" dirty="0">
              <a:solidFill>
                <a:schemeClr val="bg2"/>
              </a:solidFill>
              <a:latin typeface="Arial" panose="020B0604020202020204" pitchFamily="34" charset="0"/>
              <a:cs typeface="Arial" panose="020B0604020202020204" pitchFamily="34" charset="0"/>
            </a:endParaRPr>
          </a:p>
        </p:txBody>
      </p:sp>
      <p:pic>
        <p:nvPicPr>
          <p:cNvPr id="3" name="Ábra 2" descr="Séf">
            <a:extLst>
              <a:ext uri="{FF2B5EF4-FFF2-40B4-BE49-F238E27FC236}">
                <a16:creationId xmlns:a16="http://schemas.microsoft.com/office/drawing/2014/main" id="{2B9D12CF-2C01-4311-9513-40CF3D558BC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658380" y="1526831"/>
            <a:ext cx="1372489" cy="1372489"/>
          </a:xfrm>
          <a:prstGeom prst="rect">
            <a:avLst/>
          </a:prstGeom>
        </p:spPr>
      </p:pic>
      <p:pic>
        <p:nvPicPr>
          <p:cNvPr id="7" name="Ábra 6" descr="Felszolgáló">
            <a:extLst>
              <a:ext uri="{FF2B5EF4-FFF2-40B4-BE49-F238E27FC236}">
                <a16:creationId xmlns:a16="http://schemas.microsoft.com/office/drawing/2014/main" id="{76D49904-DB2E-4B63-9AB5-6FC720BF68B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658380" y="2979872"/>
            <a:ext cx="1372489" cy="1372489"/>
          </a:xfrm>
          <a:prstGeom prst="rect">
            <a:avLst/>
          </a:prstGeom>
        </p:spPr>
      </p:pic>
      <p:pic>
        <p:nvPicPr>
          <p:cNvPr id="9" name="Ábra 8" descr="Tészta">
            <a:extLst>
              <a:ext uri="{FF2B5EF4-FFF2-40B4-BE49-F238E27FC236}">
                <a16:creationId xmlns:a16="http://schemas.microsoft.com/office/drawing/2014/main" id="{048874C1-9291-4FC3-BBA7-038FE92A7AC4}"/>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0746299" y="5006856"/>
            <a:ext cx="1196649" cy="1196649"/>
          </a:xfrm>
          <a:prstGeom prst="rect">
            <a:avLst/>
          </a:prstGeom>
        </p:spPr>
      </p:pic>
    </p:spTree>
    <p:extLst>
      <p:ext uri="{BB962C8B-B14F-4D97-AF65-F5344CB8AC3E}">
        <p14:creationId xmlns:p14="http://schemas.microsoft.com/office/powerpoint/2010/main" val="3228596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artalom helye 2"/>
          <p:cNvSpPr>
            <a:spLocks noGrp="1"/>
          </p:cNvSpPr>
          <p:nvPr>
            <p:ph idx="1"/>
          </p:nvPr>
        </p:nvSpPr>
        <p:spPr>
          <a:xfrm>
            <a:off x="623235" y="2655972"/>
            <a:ext cx="9806048" cy="1840207"/>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hu-HU" sz="2400" b="1" dirty="0">
                <a:solidFill>
                  <a:schemeClr val="bg1"/>
                </a:solidFill>
                <a:latin typeface="Arial" panose="020B0604020202020204" pitchFamily="34" charset="0"/>
                <a:cs typeface="Arial" panose="020B0604020202020204" pitchFamily="34" charset="0"/>
              </a:rPr>
              <a:t>A dolgozó helyes magatartása azt jelenti</a:t>
            </a:r>
            <a:r>
              <a:rPr lang="hu-HU" sz="2400" dirty="0">
                <a:solidFill>
                  <a:schemeClr val="bg1"/>
                </a:solidFill>
                <a:latin typeface="Arial" panose="020B0604020202020204" pitchFamily="34" charset="0"/>
                <a:cs typeface="Arial" panose="020B0604020202020204" pitchFamily="34" charset="0"/>
              </a:rPr>
              <a:t>, hogy:</a:t>
            </a:r>
          </a:p>
          <a:p>
            <a:r>
              <a:rPr lang="hu-HU" sz="2400" dirty="0">
                <a:solidFill>
                  <a:schemeClr val="bg1"/>
                </a:solidFill>
                <a:latin typeface="Arial" panose="020B0604020202020204" pitchFamily="34" charset="0"/>
                <a:cs typeface="Arial" panose="020B0604020202020204" pitchFamily="34" charset="0"/>
              </a:rPr>
              <a:t>	1. megérti, megtanulja és betartja a szabályokat; </a:t>
            </a:r>
          </a:p>
          <a:p>
            <a:r>
              <a:rPr lang="hu-HU" sz="2400" dirty="0">
                <a:solidFill>
                  <a:schemeClr val="bg1"/>
                </a:solidFill>
                <a:latin typeface="Arial" panose="020B0604020202020204" pitchFamily="34" charset="0"/>
                <a:cs typeface="Arial" panose="020B0604020202020204" pitchFamily="34" charset="0"/>
              </a:rPr>
              <a:t>	2. figyel a környezet és az ételek tisztaságára, jó minőségére.</a:t>
            </a:r>
          </a:p>
        </p:txBody>
      </p:sp>
      <p:pic>
        <p:nvPicPr>
          <p:cNvPr id="9" name="Kép 8"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3"/>
          <a:stretch>
            <a:fillRect/>
          </a:stretch>
        </p:blipFill>
        <p:spPr>
          <a:xfrm>
            <a:off x="10877340" y="1"/>
            <a:ext cx="1314660" cy="1233182"/>
          </a:xfrm>
          <a:prstGeom prst="rect">
            <a:avLst/>
          </a:prstGeom>
        </p:spPr>
      </p:pic>
      <p:pic>
        <p:nvPicPr>
          <p:cNvPr id="4" name="Ábra 3" descr="Mosolygó arc egyszínű kitöltéssel">
            <a:extLst>
              <a:ext uri="{FF2B5EF4-FFF2-40B4-BE49-F238E27FC236}">
                <a16:creationId xmlns:a16="http://schemas.microsoft.com/office/drawing/2014/main" id="{8B4357F0-C89D-4E1B-BD68-369A637E41C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756793" y="4557715"/>
            <a:ext cx="1484456" cy="1484456"/>
          </a:xfrm>
          <a:prstGeom prst="rect">
            <a:avLst/>
          </a:prstGeom>
        </p:spPr>
      </p:pic>
    </p:spTree>
    <p:extLst>
      <p:ext uri="{BB962C8B-B14F-4D97-AF65-F5344CB8AC3E}">
        <p14:creationId xmlns:p14="http://schemas.microsoft.com/office/powerpoint/2010/main" val="756563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3"/>
          <a:stretch>
            <a:fillRect/>
          </a:stretch>
        </p:blipFill>
        <p:spPr>
          <a:xfrm>
            <a:off x="11019590" y="0"/>
            <a:ext cx="1172410" cy="1099748"/>
          </a:xfrm>
          <a:prstGeom prst="rect">
            <a:avLst/>
          </a:prstGeom>
        </p:spPr>
      </p:pic>
      <p:sp>
        <p:nvSpPr>
          <p:cNvPr id="2" name="Cím 1">
            <a:extLst>
              <a:ext uri="{FF2B5EF4-FFF2-40B4-BE49-F238E27FC236}">
                <a16:creationId xmlns:a16="http://schemas.microsoft.com/office/drawing/2014/main" id="{92583762-1BF1-4085-B678-6253F8FDC555}"/>
              </a:ext>
            </a:extLst>
          </p:cNvPr>
          <p:cNvSpPr>
            <a:spLocks noGrp="1"/>
          </p:cNvSpPr>
          <p:nvPr>
            <p:ph type="title"/>
          </p:nvPr>
        </p:nvSpPr>
        <p:spPr>
          <a:xfrm>
            <a:off x="646111" y="452718"/>
            <a:ext cx="9404723" cy="872743"/>
          </a:xfrm>
        </p:spPr>
        <p:txBody>
          <a:bodyPr/>
          <a:lstStyle/>
          <a:p>
            <a:r>
              <a:rPr lang="hu-HU" sz="3600" b="1" dirty="0">
                <a:solidFill>
                  <a:schemeClr val="bg2"/>
                </a:solidFill>
                <a:latin typeface="Arial" panose="020B0604020202020204" pitchFamily="34" charset="0"/>
                <a:cs typeface="Arial" panose="020B0604020202020204" pitchFamily="34" charset="0"/>
              </a:rPr>
              <a:t>A helyes magatartás szabályai </a:t>
            </a:r>
          </a:p>
        </p:txBody>
      </p:sp>
      <p:sp>
        <p:nvSpPr>
          <p:cNvPr id="3" name="Téglalap 2">
            <a:extLst>
              <a:ext uri="{FF2B5EF4-FFF2-40B4-BE49-F238E27FC236}">
                <a16:creationId xmlns:a16="http://schemas.microsoft.com/office/drawing/2014/main" id="{0D486DD3-5E39-43E3-A8D1-D2E77C81A588}"/>
              </a:ext>
            </a:extLst>
          </p:cNvPr>
          <p:cNvSpPr/>
          <p:nvPr/>
        </p:nvSpPr>
        <p:spPr>
          <a:xfrm>
            <a:off x="3349371" y="1560352"/>
            <a:ext cx="8704976" cy="3416320"/>
          </a:xfrm>
          <a:prstGeom prst="rect">
            <a:avLst/>
          </a:prstGeom>
        </p:spPr>
        <p:txBody>
          <a:bodyPr wrap="square">
            <a:spAutoFit/>
          </a:bodyPr>
          <a:lstStyle/>
          <a:p>
            <a:pPr marL="342900" lvl="0" indent="-342900">
              <a:buFont typeface="Wingdings" panose="05000000000000000000" pitchFamily="2" charset="2"/>
              <a:buChar char="ü"/>
            </a:pPr>
            <a:r>
              <a:rPr lang="hu-HU" sz="2400" dirty="0">
                <a:solidFill>
                  <a:schemeClr val="bg1"/>
                </a:solidFill>
                <a:latin typeface="Arial" panose="020B0604020202020204" pitchFamily="34" charset="0"/>
                <a:cs typeface="Arial" panose="020B0604020202020204" pitchFamily="34" charset="0"/>
              </a:rPr>
              <a:t>A munkahelyen </a:t>
            </a:r>
            <a:r>
              <a:rPr lang="hu-HU" sz="2400" b="1" dirty="0">
                <a:solidFill>
                  <a:schemeClr val="bg1"/>
                </a:solidFill>
                <a:latin typeface="Arial" panose="020B0604020202020204" pitchFamily="34" charset="0"/>
                <a:cs typeface="Arial" panose="020B0604020202020204" pitchFamily="34" charset="0"/>
              </a:rPr>
              <a:t>kipihenten, felkészülten </a:t>
            </a:r>
            <a:r>
              <a:rPr lang="hu-HU" sz="2400" dirty="0">
                <a:solidFill>
                  <a:schemeClr val="bg1"/>
                </a:solidFill>
                <a:latin typeface="Arial" panose="020B0604020202020204" pitchFamily="34" charset="0"/>
                <a:cs typeface="Arial" panose="020B0604020202020204" pitchFamily="34" charset="0"/>
              </a:rPr>
              <a:t>kell megjelenni.</a:t>
            </a:r>
          </a:p>
          <a:p>
            <a:pPr marL="342900" lvl="0" indent="-342900">
              <a:buFont typeface="Wingdings" panose="05000000000000000000" pitchFamily="2" charset="2"/>
              <a:buChar char="ü"/>
            </a:pPr>
            <a:endParaRPr lang="hu-HU" sz="2400" dirty="0">
              <a:solidFill>
                <a:schemeClr val="bg1"/>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hu-HU" sz="2400" b="1" dirty="0">
                <a:solidFill>
                  <a:schemeClr val="bg1"/>
                </a:solidFill>
                <a:latin typeface="Arial" panose="020B0604020202020204" pitchFamily="34" charset="0"/>
                <a:cs typeface="Arial" panose="020B0604020202020204" pitchFamily="34" charset="0"/>
              </a:rPr>
              <a:t>Tisztán, ápoltan </a:t>
            </a:r>
            <a:r>
              <a:rPr lang="hu-HU" sz="2400" dirty="0">
                <a:solidFill>
                  <a:schemeClr val="bg1"/>
                </a:solidFill>
                <a:latin typeface="Arial" panose="020B0604020202020204" pitchFamily="34" charset="0"/>
                <a:cs typeface="Arial" panose="020B0604020202020204" pitchFamily="34" charset="0"/>
              </a:rPr>
              <a:t>kell a munkába menni.</a:t>
            </a:r>
          </a:p>
          <a:p>
            <a:pPr marL="342900" lvl="0" indent="-342900">
              <a:buFont typeface="Wingdings" panose="05000000000000000000" pitchFamily="2" charset="2"/>
              <a:buChar char="ü"/>
            </a:pPr>
            <a:endParaRPr lang="hu-HU" sz="2400" dirty="0">
              <a:solidFill>
                <a:schemeClr val="bg1"/>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hu-HU" sz="2400" dirty="0">
                <a:solidFill>
                  <a:schemeClr val="bg1"/>
                </a:solidFill>
                <a:latin typeface="Arial" panose="020B0604020202020204" pitchFamily="34" charset="0"/>
                <a:cs typeface="Arial" panose="020B0604020202020204" pitchFamily="34" charset="0"/>
              </a:rPr>
              <a:t>Tiszta munkaruhát kell magunkkal vinni és </a:t>
            </a:r>
            <a:r>
              <a:rPr lang="hu-HU" sz="2400" b="1" dirty="0">
                <a:solidFill>
                  <a:schemeClr val="bg1"/>
                </a:solidFill>
                <a:latin typeface="Arial" panose="020B0604020202020204" pitchFamily="34" charset="0"/>
                <a:cs typeface="Arial" panose="020B0604020202020204" pitchFamily="34" charset="0"/>
              </a:rPr>
              <a:t>munka előtt átöltözni</a:t>
            </a:r>
            <a:r>
              <a:rPr lang="hu-HU" sz="2400" dirty="0">
                <a:solidFill>
                  <a:schemeClr val="bg1"/>
                </a:solidFill>
                <a:latin typeface="Arial" panose="020B0604020202020204" pitchFamily="34" charset="0"/>
                <a:cs typeface="Arial" panose="020B0604020202020204" pitchFamily="34" charset="0"/>
              </a:rPr>
              <a:t>.</a:t>
            </a:r>
          </a:p>
          <a:p>
            <a:pPr marL="342900" lvl="0" indent="-342900">
              <a:buFont typeface="Wingdings" panose="05000000000000000000" pitchFamily="2" charset="2"/>
              <a:buChar char="ü"/>
            </a:pPr>
            <a:endParaRPr lang="hu-HU" sz="2400" dirty="0">
              <a:solidFill>
                <a:schemeClr val="bg1"/>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hu-HU" sz="2400" b="1" dirty="0">
                <a:solidFill>
                  <a:schemeClr val="bg1"/>
                </a:solidFill>
                <a:latin typeface="Arial" panose="020B0604020202020204" pitchFamily="34" charset="0"/>
                <a:cs typeface="Arial" panose="020B0604020202020204" pitchFamily="34" charset="0"/>
              </a:rPr>
              <a:t>A munkát mindig munkaruhában kell végezni.</a:t>
            </a:r>
          </a:p>
          <a:p>
            <a:pPr lvl="0"/>
            <a:r>
              <a:rPr lang="hu-HU" sz="2400" b="1" dirty="0">
                <a:solidFill>
                  <a:schemeClr val="bg1"/>
                </a:solidFill>
                <a:latin typeface="Arial" panose="020B0604020202020204" pitchFamily="34" charset="0"/>
                <a:cs typeface="Arial" panose="020B0604020202020204" pitchFamily="34" charset="0"/>
              </a:rPr>
              <a:t>	</a:t>
            </a:r>
            <a:r>
              <a:rPr lang="hu-HU" sz="2400" dirty="0">
                <a:solidFill>
                  <a:schemeClr val="bg1"/>
                </a:solidFill>
                <a:latin typeface="Arial" panose="020B0604020202020204" pitchFamily="34" charset="0"/>
                <a:cs typeface="Arial" panose="020B0604020202020204" pitchFamily="34" charset="0"/>
              </a:rPr>
              <a:t>A munkaruha különbözik az utcai ruhától.</a:t>
            </a:r>
          </a:p>
        </p:txBody>
      </p:sp>
      <p:grpSp>
        <p:nvGrpSpPr>
          <p:cNvPr id="10" name="Csoportba foglalás 9">
            <a:extLst>
              <a:ext uri="{FF2B5EF4-FFF2-40B4-BE49-F238E27FC236}">
                <a16:creationId xmlns:a16="http://schemas.microsoft.com/office/drawing/2014/main" id="{5CB195F0-BA00-4583-BC3D-D0D853E299F9}"/>
              </a:ext>
            </a:extLst>
          </p:cNvPr>
          <p:cNvGrpSpPr/>
          <p:nvPr/>
        </p:nvGrpSpPr>
        <p:grpSpPr>
          <a:xfrm>
            <a:off x="214935" y="2428330"/>
            <a:ext cx="2759978" cy="3556230"/>
            <a:chOff x="214935" y="2428330"/>
            <a:chExt cx="2759978" cy="3556230"/>
          </a:xfrm>
        </p:grpSpPr>
        <p:pic>
          <p:nvPicPr>
            <p:cNvPr id="9" name="Kép 8"/>
            <p:cNvPicPr>
              <a:picLocks noChangeAspect="1"/>
            </p:cNvPicPr>
            <p:nvPr/>
          </p:nvPicPr>
          <p:blipFill rotWithShape="1">
            <a:blip r:embed="rId4">
              <a:extLst>
                <a:ext uri="{28A0092B-C50C-407E-A947-70E740481C1C}">
                  <a14:useLocalDpi xmlns:a14="http://schemas.microsoft.com/office/drawing/2010/main" val="0"/>
                </a:ext>
              </a:extLst>
            </a:blip>
            <a:srcRect r="3110" b="7240"/>
            <a:stretch/>
          </p:blipFill>
          <p:spPr>
            <a:xfrm>
              <a:off x="646111" y="2428330"/>
              <a:ext cx="1897626" cy="291263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zövegdoboz 5">
              <a:extLst>
                <a:ext uri="{FF2B5EF4-FFF2-40B4-BE49-F238E27FC236}">
                  <a16:creationId xmlns:a16="http://schemas.microsoft.com/office/drawing/2014/main" id="{AD83481C-D9E0-46BD-B9B4-DAB6BC64D86F}"/>
                </a:ext>
              </a:extLst>
            </p:cNvPr>
            <p:cNvSpPr txBox="1"/>
            <p:nvPr/>
          </p:nvSpPr>
          <p:spPr>
            <a:xfrm>
              <a:off x="214935" y="5276674"/>
              <a:ext cx="2759978" cy="707886"/>
            </a:xfrm>
            <a:prstGeom prst="rect">
              <a:avLst/>
            </a:prstGeom>
            <a:noFill/>
          </p:spPr>
          <p:txBody>
            <a:bodyPr wrap="square" rtlCol="0">
              <a:spAutoFit/>
            </a:bodyPr>
            <a:lstStyle/>
            <a:p>
              <a:pPr algn="ctr"/>
              <a:r>
                <a:rPr lang="hu-HU" sz="2000" b="1" dirty="0">
                  <a:solidFill>
                    <a:schemeClr val="bg2"/>
                  </a:solidFill>
                </a:rPr>
                <a:t>Szakács</a:t>
              </a:r>
              <a:r>
                <a:rPr lang="hu-HU" sz="2000" b="1" strike="sngStrike" dirty="0">
                  <a:solidFill>
                    <a:schemeClr val="bg2"/>
                  </a:solidFill>
                </a:rPr>
                <a:t> </a:t>
              </a:r>
              <a:r>
                <a:rPr lang="hu-HU" sz="2000" b="1" dirty="0">
                  <a:solidFill>
                    <a:schemeClr val="bg2"/>
                  </a:solidFill>
                </a:rPr>
                <a:t>munkaruhában</a:t>
              </a:r>
            </a:p>
          </p:txBody>
        </p:sp>
      </p:grpSp>
    </p:spTree>
    <p:extLst>
      <p:ext uri="{BB962C8B-B14F-4D97-AF65-F5344CB8AC3E}">
        <p14:creationId xmlns:p14="http://schemas.microsoft.com/office/powerpoint/2010/main" val="28695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3"/>
          <a:stretch>
            <a:fillRect/>
          </a:stretch>
        </p:blipFill>
        <p:spPr>
          <a:xfrm>
            <a:off x="10939942" y="0"/>
            <a:ext cx="1252057" cy="1174459"/>
          </a:xfrm>
          <a:prstGeom prst="rect">
            <a:avLst/>
          </a:prstGeom>
        </p:spPr>
      </p:pic>
      <p:pic>
        <p:nvPicPr>
          <p:cNvPr id="7" name="Tartalom helye 3"/>
          <p:cNvPicPr>
            <a:picLocks noGrp="1" noChangeAspect="1"/>
          </p:cNvPicPr>
          <p:nvPr>
            <p:ph idx="1"/>
          </p:nvPr>
        </p:nvPicPr>
        <p:blipFill rotWithShape="1">
          <a:blip r:embed="rId4">
            <a:extLst>
              <a:ext uri="{28A0092B-C50C-407E-A947-70E740481C1C}">
                <a14:useLocalDpi xmlns:a14="http://schemas.microsoft.com/office/drawing/2010/main" val="0"/>
              </a:ext>
            </a:extLst>
          </a:blip>
          <a:srcRect l="23472" t="53713" r="24036"/>
          <a:stretch/>
        </p:blipFill>
        <p:spPr>
          <a:xfrm>
            <a:off x="9235914" y="3656203"/>
            <a:ext cx="2720955" cy="2399313"/>
          </a:xfrm>
        </p:spPr>
      </p:pic>
      <p:pic>
        <p:nvPicPr>
          <p:cNvPr id="8" name="Kép 7" descr="C:\Users\Admin\Downloads\pexels-photo-695954.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0468" y="3620876"/>
            <a:ext cx="2796399" cy="2434640"/>
          </a:xfrm>
          <a:prstGeom prst="rect">
            <a:avLst/>
          </a:prstGeom>
          <a:noFill/>
          <a:ln w="9525">
            <a:noFill/>
            <a:miter lim="800000"/>
            <a:headEnd/>
            <a:tailEnd/>
          </a:ln>
        </p:spPr>
      </p:pic>
      <p:sp>
        <p:nvSpPr>
          <p:cNvPr id="13" name="Téglalap 12">
            <a:extLst>
              <a:ext uri="{FF2B5EF4-FFF2-40B4-BE49-F238E27FC236}">
                <a16:creationId xmlns:a16="http://schemas.microsoft.com/office/drawing/2014/main" id="{7729C54A-7676-40F1-AC53-B223AD571F09}"/>
              </a:ext>
            </a:extLst>
          </p:cNvPr>
          <p:cNvSpPr/>
          <p:nvPr/>
        </p:nvSpPr>
        <p:spPr>
          <a:xfrm>
            <a:off x="404199" y="1712644"/>
            <a:ext cx="5504232" cy="4524315"/>
          </a:xfrm>
          <a:prstGeom prst="rect">
            <a:avLst/>
          </a:prstGeom>
        </p:spPr>
        <p:txBody>
          <a:bodyPr wrap="square">
            <a:spAutoFit/>
          </a:bodyPr>
          <a:lstStyle/>
          <a:p>
            <a:pPr marL="342900" indent="-342900">
              <a:buFont typeface="Wingdings" panose="05000000000000000000" pitchFamily="2" charset="2"/>
              <a:buChar char="ü"/>
            </a:pPr>
            <a:r>
              <a:rPr lang="hu-HU" sz="2400" dirty="0">
                <a:solidFill>
                  <a:schemeClr val="bg1"/>
                </a:solidFill>
                <a:latin typeface="Arial" panose="020B0604020202020204" pitchFamily="34" charset="0"/>
                <a:cs typeface="Arial" panose="020B0604020202020204" pitchFamily="34" charset="0"/>
              </a:rPr>
              <a:t>Ha egy dolgozó </a:t>
            </a:r>
            <a:r>
              <a:rPr lang="hu-HU" sz="2400" b="1" dirty="0">
                <a:solidFill>
                  <a:schemeClr val="bg1"/>
                </a:solidFill>
                <a:latin typeface="Arial" panose="020B0604020202020204" pitchFamily="34" charset="0"/>
                <a:cs typeface="Arial" panose="020B0604020202020204" pitchFamily="34" charset="0"/>
              </a:rPr>
              <a:t>betegnek érzi magát, el kell mennie az orvoshoz</a:t>
            </a:r>
            <a:r>
              <a:rPr lang="hu-HU" sz="2400" dirty="0">
                <a:solidFill>
                  <a:schemeClr val="bg1"/>
                </a:solidFill>
                <a:latin typeface="Arial" panose="020B0604020202020204" pitchFamily="34" charset="0"/>
                <a:cs typeface="Arial" panose="020B0604020202020204" pitchFamily="34" charset="0"/>
              </a:rPr>
              <a:t>. </a:t>
            </a:r>
          </a:p>
          <a:p>
            <a:pPr marL="342900" indent="-342900">
              <a:buFont typeface="Wingdings" panose="05000000000000000000" pitchFamily="2" charset="2"/>
              <a:buChar char="ü"/>
            </a:pPr>
            <a:endParaRPr lang="hu-HU" sz="24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hu-HU" sz="2400" b="1" dirty="0">
                <a:solidFill>
                  <a:schemeClr val="bg1"/>
                </a:solidFill>
                <a:latin typeface="Arial" panose="020B0604020202020204" pitchFamily="34" charset="0"/>
                <a:cs typeface="Arial" panose="020B0604020202020204" pitchFamily="34" charset="0"/>
              </a:rPr>
              <a:t>Ha az orvosi vizsgálat igazolja</a:t>
            </a:r>
            <a:r>
              <a:rPr lang="hu-HU" sz="2400" dirty="0">
                <a:solidFill>
                  <a:schemeClr val="bg1"/>
                </a:solidFill>
                <a:latin typeface="Arial" panose="020B0604020202020204" pitchFamily="34" charset="0"/>
                <a:cs typeface="Arial" panose="020B0604020202020204" pitchFamily="34" charset="0"/>
              </a:rPr>
              <a:t> a betegséget, akkor a dolgozónak </a:t>
            </a:r>
            <a:r>
              <a:rPr lang="hu-HU" sz="2400" b="1" dirty="0">
                <a:solidFill>
                  <a:schemeClr val="bg1"/>
                </a:solidFill>
                <a:latin typeface="Arial" panose="020B0604020202020204" pitchFamily="34" charset="0"/>
                <a:cs typeface="Arial" panose="020B0604020202020204" pitchFamily="34" charset="0"/>
              </a:rPr>
              <a:t>nem szabad étel közelébe mennie</a:t>
            </a:r>
            <a:r>
              <a:rPr lang="hu-HU" sz="2400" dirty="0">
                <a:solidFill>
                  <a:schemeClr val="bg1"/>
                </a:solidFill>
                <a:latin typeface="Arial" panose="020B0604020202020204" pitchFamily="34" charset="0"/>
                <a:cs typeface="Arial" panose="020B0604020202020204" pitchFamily="34" charset="0"/>
              </a:rPr>
              <a:t>.</a:t>
            </a:r>
          </a:p>
          <a:p>
            <a:pPr marL="342900" indent="-342900">
              <a:buFont typeface="Wingdings" panose="05000000000000000000" pitchFamily="2" charset="2"/>
              <a:buChar char="ü"/>
            </a:pPr>
            <a:r>
              <a:rPr lang="hu-HU" sz="2400" dirty="0">
                <a:solidFill>
                  <a:schemeClr val="bg1"/>
                </a:solidFill>
                <a:latin typeface="Arial" panose="020B0604020202020204" pitchFamily="34" charset="0"/>
                <a:cs typeface="Arial" panose="020B0604020202020204" pitchFamily="34" charset="0"/>
              </a:rPr>
              <a:t>Ilyen betegség például az influenza.</a:t>
            </a:r>
          </a:p>
          <a:p>
            <a:pPr marL="342900" indent="-342900">
              <a:buFont typeface="Wingdings" panose="05000000000000000000" pitchFamily="2" charset="2"/>
              <a:buChar char="ü"/>
            </a:pPr>
            <a:endParaRPr lang="hu-HU" sz="24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hu-HU" sz="2400" b="1" dirty="0">
                <a:solidFill>
                  <a:schemeClr val="bg1"/>
                </a:solidFill>
                <a:latin typeface="Arial" panose="020B0604020202020204" pitchFamily="34" charset="0"/>
                <a:cs typeface="Arial" panose="020B0604020202020204" pitchFamily="34" charset="0"/>
              </a:rPr>
              <a:t>Ha az orvos nem tiltja el</a:t>
            </a:r>
            <a:r>
              <a:rPr lang="hu-HU" sz="2400" dirty="0">
                <a:solidFill>
                  <a:schemeClr val="bg1"/>
                </a:solidFill>
                <a:latin typeface="Arial" panose="020B0604020202020204" pitchFamily="34" charset="0"/>
                <a:cs typeface="Arial" panose="020B0604020202020204" pitchFamily="34" charset="0"/>
              </a:rPr>
              <a:t> a munkától, a biztonság kedvéért </a:t>
            </a:r>
            <a:r>
              <a:rPr lang="hu-HU" sz="2400" b="1" dirty="0">
                <a:solidFill>
                  <a:schemeClr val="bg1"/>
                </a:solidFill>
                <a:latin typeface="Arial" panose="020B0604020202020204" pitchFamily="34" charset="0"/>
                <a:cs typeface="Arial" panose="020B0604020202020204" pitchFamily="34" charset="0"/>
              </a:rPr>
              <a:t>szájmaszkot kell viselnie</a:t>
            </a:r>
            <a:r>
              <a:rPr lang="hu-HU" sz="2400" dirty="0">
                <a:solidFill>
                  <a:schemeClr val="bg1"/>
                </a:solidFill>
                <a:latin typeface="Arial" panose="020B0604020202020204" pitchFamily="34" charset="0"/>
                <a:cs typeface="Arial" panose="020B0604020202020204" pitchFamily="34" charset="0"/>
              </a:rPr>
              <a:t>.</a:t>
            </a:r>
          </a:p>
        </p:txBody>
      </p:sp>
      <p:sp>
        <p:nvSpPr>
          <p:cNvPr id="14" name="Szövegdoboz 13">
            <a:extLst>
              <a:ext uri="{FF2B5EF4-FFF2-40B4-BE49-F238E27FC236}">
                <a16:creationId xmlns:a16="http://schemas.microsoft.com/office/drawing/2014/main" id="{14A802FD-7A4F-4AC1-A90E-52C1EE18F5BA}"/>
              </a:ext>
            </a:extLst>
          </p:cNvPr>
          <p:cNvSpPr txBox="1"/>
          <p:nvPr/>
        </p:nvSpPr>
        <p:spPr>
          <a:xfrm>
            <a:off x="8399600" y="6090843"/>
            <a:ext cx="2196791" cy="400110"/>
          </a:xfrm>
          <a:prstGeom prst="rect">
            <a:avLst/>
          </a:prstGeom>
          <a:noFill/>
        </p:spPr>
        <p:txBody>
          <a:bodyPr wrap="square" rtlCol="0">
            <a:spAutoFit/>
          </a:bodyPr>
          <a:lstStyle/>
          <a:p>
            <a:r>
              <a:rPr lang="hu-HU" sz="2000" b="1" dirty="0">
                <a:solidFill>
                  <a:schemeClr val="bg2"/>
                </a:solidFill>
                <a:latin typeface="Arial" panose="020B0604020202020204" pitchFamily="34" charset="0"/>
                <a:cs typeface="Arial" panose="020B0604020202020204" pitchFamily="34" charset="0"/>
              </a:rPr>
              <a:t>Szájmaszkok</a:t>
            </a:r>
          </a:p>
        </p:txBody>
      </p:sp>
      <p:sp>
        <p:nvSpPr>
          <p:cNvPr id="9" name="Cím 1">
            <a:extLst>
              <a:ext uri="{FF2B5EF4-FFF2-40B4-BE49-F238E27FC236}">
                <a16:creationId xmlns:a16="http://schemas.microsoft.com/office/drawing/2014/main" id="{084DA9C7-A38E-4FE8-B070-6F45355261EC}"/>
              </a:ext>
            </a:extLst>
          </p:cNvPr>
          <p:cNvSpPr>
            <a:spLocks noGrp="1"/>
          </p:cNvSpPr>
          <p:nvPr>
            <p:ph type="title"/>
          </p:nvPr>
        </p:nvSpPr>
        <p:spPr>
          <a:xfrm>
            <a:off x="646111" y="452718"/>
            <a:ext cx="9950279" cy="872743"/>
          </a:xfrm>
        </p:spPr>
        <p:txBody>
          <a:bodyPr/>
          <a:lstStyle/>
          <a:p>
            <a:r>
              <a:rPr lang="hu-HU" sz="3600" b="1" dirty="0">
                <a:solidFill>
                  <a:schemeClr val="bg2"/>
                </a:solidFill>
                <a:latin typeface="Arial" panose="020B0604020202020204" pitchFamily="34" charset="0"/>
                <a:cs typeface="Arial" panose="020B0604020202020204" pitchFamily="34" charset="0"/>
              </a:rPr>
              <a:t>A betegszabadság és a gyógyulás szabályai</a:t>
            </a:r>
          </a:p>
        </p:txBody>
      </p:sp>
    </p:spTree>
    <p:extLst>
      <p:ext uri="{BB962C8B-B14F-4D97-AF65-F5344CB8AC3E}">
        <p14:creationId xmlns:p14="http://schemas.microsoft.com/office/powerpoint/2010/main" val="228310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3"/>
          <a:stretch>
            <a:fillRect/>
          </a:stretch>
        </p:blipFill>
        <p:spPr>
          <a:xfrm>
            <a:off x="10895225" y="0"/>
            <a:ext cx="1296774" cy="1216404"/>
          </a:xfrm>
          <a:prstGeom prst="rect">
            <a:avLst/>
          </a:prstGeom>
        </p:spPr>
      </p:pic>
      <p:grpSp>
        <p:nvGrpSpPr>
          <p:cNvPr id="11" name="Csoportba foglalás 10"/>
          <p:cNvGrpSpPr/>
          <p:nvPr/>
        </p:nvGrpSpPr>
        <p:grpSpPr>
          <a:xfrm>
            <a:off x="243281" y="151002"/>
            <a:ext cx="3338818" cy="6386720"/>
            <a:chOff x="9736998" y="1767423"/>
            <a:chExt cx="2455002" cy="4969353"/>
          </a:xfrm>
        </p:grpSpPr>
        <p:pic>
          <p:nvPicPr>
            <p:cNvPr id="6" name="Kép 5" descr="NaggingCough.jpg"/>
            <p:cNvPicPr/>
            <p:nvPr/>
          </p:nvPicPr>
          <p:blipFill>
            <a:blip r:embed="rId4" cstate="print"/>
            <a:srcRect l="5813" r="12638"/>
            <a:stretch>
              <a:fillRect/>
            </a:stretch>
          </p:blipFill>
          <p:spPr>
            <a:xfrm>
              <a:off x="9736998" y="4966970"/>
              <a:ext cx="2234947" cy="1769806"/>
            </a:xfrm>
            <a:prstGeom prst="rect">
              <a:avLst/>
            </a:prstGeom>
            <a:ln>
              <a:noFill/>
            </a:ln>
            <a:effectLst>
              <a:softEdge rad="112500"/>
            </a:effectLst>
          </p:spPr>
        </p:pic>
        <p:pic>
          <p:nvPicPr>
            <p:cNvPr id="7" name="Kép 6" descr="Tamiflu-spat-Roche-disingenuous-say-review-authors.jpg"/>
            <p:cNvPicPr/>
            <p:nvPr/>
          </p:nvPicPr>
          <p:blipFill>
            <a:blip r:embed="rId5" cstate="print"/>
            <a:stretch>
              <a:fillRect/>
            </a:stretch>
          </p:blipFill>
          <p:spPr>
            <a:xfrm>
              <a:off x="9756662" y="3309471"/>
              <a:ext cx="2271215" cy="1572996"/>
            </a:xfrm>
            <a:prstGeom prst="rect">
              <a:avLst/>
            </a:prstGeom>
            <a:ln>
              <a:noFill/>
            </a:ln>
            <a:effectLst>
              <a:softEdge rad="112500"/>
            </a:effectLst>
          </p:spPr>
        </p:pic>
        <p:pic>
          <p:nvPicPr>
            <p:cNvPr id="3" name="Kép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6662" y="1767423"/>
              <a:ext cx="2234947" cy="1457544"/>
            </a:xfrm>
            <a:prstGeom prst="rect">
              <a:avLst/>
            </a:prstGeom>
            <a:ln>
              <a:noFill/>
            </a:ln>
            <a:effectLst>
              <a:softEdge rad="112500"/>
            </a:effectLst>
          </p:spPr>
        </p:pic>
        <p:sp>
          <p:nvSpPr>
            <p:cNvPr id="8" name="Szorzás 7"/>
            <p:cNvSpPr/>
            <p:nvPr/>
          </p:nvSpPr>
          <p:spPr>
            <a:xfrm>
              <a:off x="11380479" y="1793525"/>
              <a:ext cx="629264" cy="71775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Szorzás 8"/>
            <p:cNvSpPr/>
            <p:nvPr/>
          </p:nvSpPr>
          <p:spPr>
            <a:xfrm>
              <a:off x="11503741" y="3435322"/>
              <a:ext cx="629264" cy="71775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0" name="Kép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03741" y="5031704"/>
              <a:ext cx="688259" cy="688259"/>
            </a:xfrm>
            <a:prstGeom prst="rect">
              <a:avLst/>
            </a:prstGeom>
          </p:spPr>
        </p:pic>
      </p:grpSp>
      <p:sp>
        <p:nvSpPr>
          <p:cNvPr id="16" name="Téglalap 15">
            <a:extLst>
              <a:ext uri="{FF2B5EF4-FFF2-40B4-BE49-F238E27FC236}">
                <a16:creationId xmlns:a16="http://schemas.microsoft.com/office/drawing/2014/main" id="{1D025AEF-9B33-4A14-AA16-92DFD5FCBD67}"/>
              </a:ext>
            </a:extLst>
          </p:cNvPr>
          <p:cNvSpPr/>
          <p:nvPr/>
        </p:nvSpPr>
        <p:spPr>
          <a:xfrm>
            <a:off x="3727508" y="1892365"/>
            <a:ext cx="8221211" cy="4524315"/>
          </a:xfrm>
          <a:prstGeom prst="rect">
            <a:avLst/>
          </a:prstGeom>
        </p:spPr>
        <p:txBody>
          <a:bodyPr wrap="square">
            <a:spAutoFit/>
          </a:bodyPr>
          <a:lstStyle/>
          <a:p>
            <a:pPr marL="342900" indent="-342900">
              <a:buFont typeface="Wingdings" panose="05000000000000000000" pitchFamily="2" charset="2"/>
              <a:buChar char="ü"/>
            </a:pPr>
            <a:r>
              <a:rPr lang="hu-HU" sz="2400" b="1" dirty="0">
                <a:solidFill>
                  <a:schemeClr val="bg1"/>
                </a:solidFill>
                <a:latin typeface="Arial" panose="020B0604020202020204" pitchFamily="34" charset="0"/>
                <a:cs typeface="Arial" panose="020B0604020202020204" pitchFamily="34" charset="0"/>
              </a:rPr>
              <a:t>Az ételre tüsszenteni, köhögni, ráköpni, tilos.</a:t>
            </a:r>
          </a:p>
          <a:p>
            <a:pPr marL="342900" indent="-342900">
              <a:buFont typeface="Wingdings" panose="05000000000000000000" pitchFamily="2" charset="2"/>
              <a:buChar char="ü"/>
            </a:pPr>
            <a:endParaRPr lang="hu-HU" sz="24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hu-HU" sz="2400" dirty="0">
                <a:solidFill>
                  <a:schemeClr val="bg1"/>
                </a:solidFill>
                <a:latin typeface="Arial" panose="020B0604020202020204" pitchFamily="34" charset="0"/>
                <a:cs typeface="Arial" panose="020B0604020202020204" pitchFamily="34" charset="0"/>
              </a:rPr>
              <a:t>Köhögéskor, tüsszentéskor apró cseppek formájában </a:t>
            </a:r>
            <a:r>
              <a:rPr lang="hu-HU" sz="2400" b="1" dirty="0">
                <a:solidFill>
                  <a:schemeClr val="bg1"/>
                </a:solidFill>
                <a:latin typeface="Arial" panose="020B0604020202020204" pitchFamily="34" charset="0"/>
                <a:cs typeface="Arial" panose="020B0604020202020204" pitchFamily="34" charset="0"/>
              </a:rPr>
              <a:t>nedvek és baktériumok távoznak az orrból és a szájból.</a:t>
            </a:r>
          </a:p>
          <a:p>
            <a:pPr marL="342900" indent="-342900">
              <a:buFont typeface="Wingdings" panose="05000000000000000000" pitchFamily="2" charset="2"/>
              <a:buChar char="ü"/>
            </a:pPr>
            <a:endParaRPr lang="hu-HU" sz="24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hu-HU" sz="2400" b="1" dirty="0">
                <a:solidFill>
                  <a:schemeClr val="bg1"/>
                </a:solidFill>
                <a:latin typeface="Arial" panose="020B0604020202020204" pitchFamily="34" charset="0"/>
                <a:cs typeface="Arial" panose="020B0604020202020204" pitchFamily="34" charset="0"/>
              </a:rPr>
              <a:t>Ha tüsszenteni vagy köhögni kell, el kell távolodni az ételtől.</a:t>
            </a:r>
          </a:p>
          <a:p>
            <a:pPr marL="342900" indent="-342900"/>
            <a:endParaRPr lang="hu-HU" sz="24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hu-HU" sz="2400" dirty="0">
                <a:solidFill>
                  <a:schemeClr val="bg1"/>
                </a:solidFill>
                <a:latin typeface="Arial" panose="020B0604020202020204" pitchFamily="34" charset="0"/>
                <a:cs typeface="Arial" panose="020B0604020202020204" pitchFamily="34" charset="0"/>
              </a:rPr>
              <a:t>Ha hirtelen jön a tüsszentés, vagy köhögés, ellépünk az ételtől és </a:t>
            </a:r>
            <a:r>
              <a:rPr lang="hu-HU" sz="2400" b="1" dirty="0">
                <a:solidFill>
                  <a:schemeClr val="bg1"/>
                </a:solidFill>
                <a:latin typeface="Arial" panose="020B0604020202020204" pitchFamily="34" charset="0"/>
                <a:cs typeface="Arial" panose="020B0604020202020204" pitchFamily="34" charset="0"/>
              </a:rPr>
              <a:t>karhajlatunkkal fogjuk fel a tüsszentéssel távozó permetet</a:t>
            </a:r>
            <a:r>
              <a:rPr lang="hu-HU" sz="2400" dirty="0">
                <a:solidFill>
                  <a:schemeClr val="bg1"/>
                </a:solidFill>
                <a:latin typeface="Arial" panose="020B0604020202020204" pitchFamily="34" charset="0"/>
                <a:cs typeface="Arial" panose="020B0604020202020204" pitchFamily="34" charset="0"/>
              </a:rPr>
              <a:t>.</a:t>
            </a:r>
          </a:p>
        </p:txBody>
      </p:sp>
      <p:sp>
        <p:nvSpPr>
          <p:cNvPr id="12" name="Cím 1">
            <a:extLst>
              <a:ext uri="{FF2B5EF4-FFF2-40B4-BE49-F238E27FC236}">
                <a16:creationId xmlns:a16="http://schemas.microsoft.com/office/drawing/2014/main" id="{C168B450-6B80-439F-B217-E3B764D777DA}"/>
              </a:ext>
            </a:extLst>
          </p:cNvPr>
          <p:cNvSpPr>
            <a:spLocks noGrp="1"/>
          </p:cNvSpPr>
          <p:nvPr>
            <p:ph type="title"/>
          </p:nvPr>
        </p:nvSpPr>
        <p:spPr>
          <a:xfrm>
            <a:off x="3582099" y="245270"/>
            <a:ext cx="7733614" cy="872743"/>
          </a:xfrm>
        </p:spPr>
        <p:txBody>
          <a:bodyPr/>
          <a:lstStyle/>
          <a:p>
            <a:r>
              <a:rPr lang="hu-HU" sz="3600" b="1" dirty="0">
                <a:solidFill>
                  <a:schemeClr val="bg2"/>
                </a:solidFill>
                <a:latin typeface="Arial" panose="020B0604020202020204" pitchFamily="34" charset="0"/>
                <a:cs typeface="Arial" panose="020B0604020202020204" pitchFamily="34" charset="0"/>
              </a:rPr>
              <a:t>A tüsszentés és a köhögés szabályai</a:t>
            </a:r>
          </a:p>
        </p:txBody>
      </p:sp>
    </p:spTree>
    <p:extLst>
      <p:ext uri="{BB962C8B-B14F-4D97-AF65-F5344CB8AC3E}">
        <p14:creationId xmlns:p14="http://schemas.microsoft.com/office/powerpoint/2010/main" val="569783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3"/>
          <a:stretch>
            <a:fillRect/>
          </a:stretch>
        </p:blipFill>
        <p:spPr>
          <a:xfrm>
            <a:off x="10795248" y="0"/>
            <a:ext cx="1396751" cy="1310185"/>
          </a:xfrm>
          <a:prstGeom prst="rect">
            <a:avLst/>
          </a:prstGeom>
        </p:spPr>
      </p:pic>
      <p:sp>
        <p:nvSpPr>
          <p:cNvPr id="9" name="Téglalap 8">
            <a:extLst>
              <a:ext uri="{FF2B5EF4-FFF2-40B4-BE49-F238E27FC236}">
                <a16:creationId xmlns:a16="http://schemas.microsoft.com/office/drawing/2014/main" id="{2BEBB69D-E619-451C-847F-1199B67D2482}"/>
              </a:ext>
            </a:extLst>
          </p:cNvPr>
          <p:cNvSpPr/>
          <p:nvPr/>
        </p:nvSpPr>
        <p:spPr>
          <a:xfrm>
            <a:off x="2552130" y="1637731"/>
            <a:ext cx="9280477" cy="3785652"/>
          </a:xfrm>
          <a:prstGeom prst="rect">
            <a:avLst/>
          </a:prstGeom>
        </p:spPr>
        <p:txBody>
          <a:bodyPr wrap="square">
            <a:spAutoFit/>
          </a:bodyPr>
          <a:lstStyle/>
          <a:p>
            <a:pPr marL="342900" lvl="0" indent="-342900">
              <a:buFont typeface="Wingdings" panose="05000000000000000000" pitchFamily="2" charset="2"/>
              <a:buChar char="ü"/>
            </a:pPr>
            <a:r>
              <a:rPr lang="hu-HU" sz="2400" b="1" dirty="0">
                <a:solidFill>
                  <a:schemeClr val="bg1"/>
                </a:solidFill>
                <a:latin typeface="Arial" panose="020B0604020202020204" pitchFamily="34" charset="0"/>
                <a:cs typeface="Arial" panose="020B0604020202020204" pitchFamily="34" charset="0"/>
              </a:rPr>
              <a:t>Ha olyan étellel dolgozunk, ami nincs becsomagolva, kerüljük a beszélgetést</a:t>
            </a:r>
            <a:r>
              <a:rPr lang="hu-HU" sz="2400" dirty="0">
                <a:solidFill>
                  <a:schemeClr val="bg1"/>
                </a:solidFill>
                <a:latin typeface="Arial" panose="020B0604020202020204" pitchFamily="34" charset="0"/>
                <a:cs typeface="Arial" panose="020B0604020202020204" pitchFamily="34" charset="0"/>
              </a:rPr>
              <a:t>.</a:t>
            </a:r>
          </a:p>
          <a:p>
            <a:pPr marL="355600" lvl="0" indent="-355600"/>
            <a:r>
              <a:rPr lang="hu-HU" sz="2400" dirty="0">
                <a:solidFill>
                  <a:schemeClr val="bg1"/>
                </a:solidFill>
                <a:latin typeface="Arial" panose="020B0604020202020204" pitchFamily="34" charset="0"/>
                <a:cs typeface="Arial" panose="020B0604020202020204" pitchFamily="34" charset="0"/>
              </a:rPr>
              <a:t>	Beszélgetés során testnedvek és mikrobák 	távoznak a </a:t>
            </a:r>
            <a:r>
              <a:rPr lang="hu-HU" sz="2400" dirty="0" err="1">
                <a:solidFill>
                  <a:schemeClr val="bg1"/>
                </a:solidFill>
                <a:latin typeface="Arial" panose="020B0604020202020204" pitchFamily="34" charset="0"/>
                <a:cs typeface="Arial" panose="020B0604020202020204" pitchFamily="34" charset="0"/>
              </a:rPr>
              <a:t>szánkból</a:t>
            </a:r>
            <a:r>
              <a:rPr lang="hu-HU" sz="2400" dirty="0">
                <a:solidFill>
                  <a:schemeClr val="bg1"/>
                </a:solidFill>
                <a:latin typeface="Arial" panose="020B0604020202020204" pitchFamily="34" charset="0"/>
                <a:cs typeface="Arial" panose="020B0604020202020204" pitchFamily="34" charset="0"/>
              </a:rPr>
              <a:t>.</a:t>
            </a:r>
          </a:p>
          <a:p>
            <a:pPr marL="342900" lvl="0" indent="-342900">
              <a:buFont typeface="Wingdings" panose="05000000000000000000" pitchFamily="2" charset="2"/>
              <a:buChar char="ü"/>
            </a:pPr>
            <a:endParaRPr lang="hu-HU" sz="2400" dirty="0">
              <a:solidFill>
                <a:schemeClr val="bg1"/>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hu-HU" sz="2400" b="1" dirty="0">
                <a:solidFill>
                  <a:schemeClr val="bg1"/>
                </a:solidFill>
                <a:latin typeface="Arial" panose="020B0604020202020204" pitchFamily="34" charset="0"/>
                <a:cs typeface="Arial" panose="020B0604020202020204" pitchFamily="34" charset="0"/>
              </a:rPr>
              <a:t>Miközben étellel dolgozunk, nem szabad a fülhöz, az orrhoz, a szájhoz, a hajhoz nyúlni.</a:t>
            </a:r>
          </a:p>
          <a:p>
            <a:pPr lvl="0"/>
            <a:endParaRPr lang="hu-HU" sz="2400" b="1" dirty="0">
              <a:solidFill>
                <a:schemeClr val="bg1"/>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hu-HU" sz="2400" dirty="0">
                <a:solidFill>
                  <a:schemeClr val="bg1"/>
                </a:solidFill>
                <a:latin typeface="Arial" panose="020B0604020202020204" pitchFamily="34" charset="0"/>
                <a:cs typeface="Arial" panose="020B0604020202020204" pitchFamily="34" charset="0"/>
              </a:rPr>
              <a:t>Ha mégis hozzányúl valaki, akkor </a:t>
            </a:r>
            <a:r>
              <a:rPr lang="hu-HU" sz="2400" b="1" dirty="0">
                <a:solidFill>
                  <a:schemeClr val="bg1"/>
                </a:solidFill>
                <a:latin typeface="Arial" panose="020B0604020202020204" pitchFamily="34" charset="0"/>
                <a:cs typeface="Arial" panose="020B0604020202020204" pitchFamily="34" charset="0"/>
              </a:rPr>
              <a:t>fertőtlenítőszeres kézmosás</a:t>
            </a:r>
            <a:r>
              <a:rPr lang="hu-HU" sz="2400" dirty="0">
                <a:solidFill>
                  <a:schemeClr val="bg1"/>
                </a:solidFill>
                <a:latin typeface="Arial" panose="020B0604020202020204" pitchFamily="34" charset="0"/>
                <a:cs typeface="Arial" panose="020B0604020202020204" pitchFamily="34" charset="0"/>
              </a:rPr>
              <a:t>t kell végezni. </a:t>
            </a:r>
          </a:p>
        </p:txBody>
      </p:sp>
      <p:grpSp>
        <p:nvGrpSpPr>
          <p:cNvPr id="40" name="Csoportba foglalás 39">
            <a:extLst>
              <a:ext uri="{FF2B5EF4-FFF2-40B4-BE49-F238E27FC236}">
                <a16:creationId xmlns:a16="http://schemas.microsoft.com/office/drawing/2014/main" id="{42BC5F0C-1144-420F-A66E-5D8E82E63937}"/>
              </a:ext>
            </a:extLst>
          </p:cNvPr>
          <p:cNvGrpSpPr/>
          <p:nvPr/>
        </p:nvGrpSpPr>
        <p:grpSpPr>
          <a:xfrm>
            <a:off x="601310" y="335559"/>
            <a:ext cx="1501630" cy="6186882"/>
            <a:chOff x="601310" y="335559"/>
            <a:chExt cx="1501630" cy="6186882"/>
          </a:xfrm>
        </p:grpSpPr>
        <p:grpSp>
          <p:nvGrpSpPr>
            <p:cNvPr id="39" name="Csoportba foglalás 38">
              <a:extLst>
                <a:ext uri="{FF2B5EF4-FFF2-40B4-BE49-F238E27FC236}">
                  <a16:creationId xmlns:a16="http://schemas.microsoft.com/office/drawing/2014/main" id="{FD48041F-78D9-4E9D-83D3-F5937D8704A9}"/>
                </a:ext>
              </a:extLst>
            </p:cNvPr>
            <p:cNvGrpSpPr/>
            <p:nvPr/>
          </p:nvGrpSpPr>
          <p:grpSpPr>
            <a:xfrm>
              <a:off x="601310" y="335559"/>
              <a:ext cx="1501630" cy="1501630"/>
              <a:chOff x="601310" y="335559"/>
              <a:chExt cx="1501630" cy="1501630"/>
            </a:xfrm>
          </p:grpSpPr>
          <p:pic>
            <p:nvPicPr>
              <p:cNvPr id="11" name="Ábra 10" descr="Fül">
                <a:extLst>
                  <a:ext uri="{FF2B5EF4-FFF2-40B4-BE49-F238E27FC236}">
                    <a16:creationId xmlns:a16="http://schemas.microsoft.com/office/drawing/2014/main" id="{47A2AC76-117C-45C1-B6DC-1C4EC8900C2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01310" y="335559"/>
                <a:ext cx="1501630" cy="1501630"/>
              </a:xfrm>
              <a:prstGeom prst="rect">
                <a:avLst/>
              </a:prstGeom>
            </p:spPr>
          </p:pic>
          <p:grpSp>
            <p:nvGrpSpPr>
              <p:cNvPr id="25" name="Csoportba foglalás 24">
                <a:extLst>
                  <a:ext uri="{FF2B5EF4-FFF2-40B4-BE49-F238E27FC236}">
                    <a16:creationId xmlns:a16="http://schemas.microsoft.com/office/drawing/2014/main" id="{EC80123B-7F81-4E3A-84CA-0AC573E52F19}"/>
                  </a:ext>
                </a:extLst>
              </p:cNvPr>
              <p:cNvGrpSpPr/>
              <p:nvPr/>
            </p:nvGrpSpPr>
            <p:grpSpPr>
              <a:xfrm>
                <a:off x="865559" y="688691"/>
                <a:ext cx="973124" cy="914400"/>
                <a:chOff x="2223082" y="587229"/>
                <a:chExt cx="973124" cy="914400"/>
              </a:xfrm>
            </p:grpSpPr>
            <p:cxnSp>
              <p:nvCxnSpPr>
                <p:cNvPr id="22" name="Egyenes összekötő 21">
                  <a:extLst>
                    <a:ext uri="{FF2B5EF4-FFF2-40B4-BE49-F238E27FC236}">
                      <a16:creationId xmlns:a16="http://schemas.microsoft.com/office/drawing/2014/main" id="{CDD06904-7AF2-4773-9A98-A1E36A5941F6}"/>
                    </a:ext>
                  </a:extLst>
                </p:cNvPr>
                <p:cNvCxnSpPr>
                  <a:cxnSpLocks/>
                </p:cNvCxnSpPr>
                <p:nvPr/>
              </p:nvCxnSpPr>
              <p:spPr>
                <a:xfrm>
                  <a:off x="2223083" y="587229"/>
                  <a:ext cx="973123" cy="914400"/>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24" name="Egyenes összekötő 23">
                  <a:extLst>
                    <a:ext uri="{FF2B5EF4-FFF2-40B4-BE49-F238E27FC236}">
                      <a16:creationId xmlns:a16="http://schemas.microsoft.com/office/drawing/2014/main" id="{79F46634-B9C3-4A8D-A170-ADA32E2379E7}"/>
                    </a:ext>
                  </a:extLst>
                </p:cNvPr>
                <p:cNvCxnSpPr>
                  <a:cxnSpLocks/>
                </p:cNvCxnSpPr>
                <p:nvPr/>
              </p:nvCxnSpPr>
              <p:spPr>
                <a:xfrm flipH="1">
                  <a:off x="2223082" y="587229"/>
                  <a:ext cx="973123" cy="914400"/>
                </a:xfrm>
                <a:prstGeom prst="line">
                  <a:avLst/>
                </a:prstGeom>
                <a:ln w="76200"/>
              </p:spPr>
              <p:style>
                <a:lnRef idx="2">
                  <a:schemeClr val="accent1"/>
                </a:lnRef>
                <a:fillRef idx="0">
                  <a:schemeClr val="accent1"/>
                </a:fillRef>
                <a:effectRef idx="1">
                  <a:schemeClr val="accent1"/>
                </a:effectRef>
                <a:fontRef idx="minor">
                  <a:schemeClr val="tx1"/>
                </a:fontRef>
              </p:style>
            </p:cxnSp>
          </p:grpSp>
        </p:grpSp>
        <p:grpSp>
          <p:nvGrpSpPr>
            <p:cNvPr id="38" name="Csoportba foglalás 37">
              <a:extLst>
                <a:ext uri="{FF2B5EF4-FFF2-40B4-BE49-F238E27FC236}">
                  <a16:creationId xmlns:a16="http://schemas.microsoft.com/office/drawing/2014/main" id="{2A49CE3D-F15D-4B35-BF08-653E9999B41B}"/>
                </a:ext>
              </a:extLst>
            </p:cNvPr>
            <p:cNvGrpSpPr/>
            <p:nvPr/>
          </p:nvGrpSpPr>
          <p:grpSpPr>
            <a:xfrm>
              <a:off x="681405" y="1930266"/>
              <a:ext cx="1341439" cy="1341439"/>
              <a:chOff x="681405" y="1930266"/>
              <a:chExt cx="1341439" cy="1341439"/>
            </a:xfrm>
          </p:grpSpPr>
          <p:pic>
            <p:nvPicPr>
              <p:cNvPr id="14" name="Ábra 13" descr="Orr">
                <a:extLst>
                  <a:ext uri="{FF2B5EF4-FFF2-40B4-BE49-F238E27FC236}">
                    <a16:creationId xmlns:a16="http://schemas.microsoft.com/office/drawing/2014/main" id="{98115A72-678C-468B-AB38-D67576D9D97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81405" y="1930266"/>
                <a:ext cx="1341439" cy="1341439"/>
              </a:xfrm>
              <a:prstGeom prst="rect">
                <a:avLst/>
              </a:prstGeom>
            </p:spPr>
          </p:pic>
          <p:grpSp>
            <p:nvGrpSpPr>
              <p:cNvPr id="27" name="Csoportba foglalás 26">
                <a:extLst>
                  <a:ext uri="{FF2B5EF4-FFF2-40B4-BE49-F238E27FC236}">
                    <a16:creationId xmlns:a16="http://schemas.microsoft.com/office/drawing/2014/main" id="{5569DF38-43AF-4E16-899C-CD919606D868}"/>
                  </a:ext>
                </a:extLst>
              </p:cNvPr>
              <p:cNvGrpSpPr/>
              <p:nvPr/>
            </p:nvGrpSpPr>
            <p:grpSpPr>
              <a:xfrm>
                <a:off x="865560" y="2233569"/>
                <a:ext cx="973124" cy="914400"/>
                <a:chOff x="2223082" y="587229"/>
                <a:chExt cx="973124" cy="914400"/>
              </a:xfrm>
            </p:grpSpPr>
            <p:cxnSp>
              <p:nvCxnSpPr>
                <p:cNvPr id="28" name="Egyenes összekötő 27">
                  <a:extLst>
                    <a:ext uri="{FF2B5EF4-FFF2-40B4-BE49-F238E27FC236}">
                      <a16:creationId xmlns:a16="http://schemas.microsoft.com/office/drawing/2014/main" id="{01DD9399-0727-4CDA-9AEE-1E3AE54D4B34}"/>
                    </a:ext>
                  </a:extLst>
                </p:cNvPr>
                <p:cNvCxnSpPr>
                  <a:cxnSpLocks/>
                </p:cNvCxnSpPr>
                <p:nvPr/>
              </p:nvCxnSpPr>
              <p:spPr>
                <a:xfrm>
                  <a:off x="2223083" y="587229"/>
                  <a:ext cx="973123" cy="914400"/>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29" name="Egyenes összekötő 28">
                  <a:extLst>
                    <a:ext uri="{FF2B5EF4-FFF2-40B4-BE49-F238E27FC236}">
                      <a16:creationId xmlns:a16="http://schemas.microsoft.com/office/drawing/2014/main" id="{470E9AC7-971B-48C8-A241-8F98337D22AB}"/>
                    </a:ext>
                  </a:extLst>
                </p:cNvPr>
                <p:cNvCxnSpPr>
                  <a:cxnSpLocks/>
                </p:cNvCxnSpPr>
                <p:nvPr/>
              </p:nvCxnSpPr>
              <p:spPr>
                <a:xfrm flipH="1">
                  <a:off x="2223082" y="587229"/>
                  <a:ext cx="973123" cy="914400"/>
                </a:xfrm>
                <a:prstGeom prst="line">
                  <a:avLst/>
                </a:prstGeom>
                <a:ln w="76200"/>
              </p:spPr>
              <p:style>
                <a:lnRef idx="2">
                  <a:schemeClr val="accent1"/>
                </a:lnRef>
                <a:fillRef idx="0">
                  <a:schemeClr val="accent1"/>
                </a:fillRef>
                <a:effectRef idx="1">
                  <a:schemeClr val="accent1"/>
                </a:effectRef>
                <a:fontRef idx="minor">
                  <a:schemeClr val="tx1"/>
                </a:fontRef>
              </p:style>
            </p:cxnSp>
          </p:grpSp>
        </p:grpSp>
        <p:grpSp>
          <p:nvGrpSpPr>
            <p:cNvPr id="37" name="Csoportba foglalás 36">
              <a:extLst>
                <a:ext uri="{FF2B5EF4-FFF2-40B4-BE49-F238E27FC236}">
                  <a16:creationId xmlns:a16="http://schemas.microsoft.com/office/drawing/2014/main" id="{32023A30-4535-4F6E-A422-7A823B7C6F50}"/>
                </a:ext>
              </a:extLst>
            </p:cNvPr>
            <p:cNvGrpSpPr/>
            <p:nvPr/>
          </p:nvGrpSpPr>
          <p:grpSpPr>
            <a:xfrm>
              <a:off x="681404" y="3586296"/>
              <a:ext cx="1341439" cy="1341439"/>
              <a:chOff x="681404" y="3586296"/>
              <a:chExt cx="1341439" cy="1341439"/>
            </a:xfrm>
          </p:grpSpPr>
          <p:pic>
            <p:nvPicPr>
              <p:cNvPr id="16" name="Ábra 15" descr="Ajkak">
                <a:extLst>
                  <a:ext uri="{FF2B5EF4-FFF2-40B4-BE49-F238E27FC236}">
                    <a16:creationId xmlns:a16="http://schemas.microsoft.com/office/drawing/2014/main" id="{29BCEA5C-02F2-432C-9DD6-ACE92353950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81404" y="3586296"/>
                <a:ext cx="1341439" cy="1341439"/>
              </a:xfrm>
              <a:prstGeom prst="rect">
                <a:avLst/>
              </a:prstGeom>
            </p:spPr>
          </p:pic>
          <p:grpSp>
            <p:nvGrpSpPr>
              <p:cNvPr id="30" name="Csoportba foglalás 29">
                <a:extLst>
                  <a:ext uri="{FF2B5EF4-FFF2-40B4-BE49-F238E27FC236}">
                    <a16:creationId xmlns:a16="http://schemas.microsoft.com/office/drawing/2014/main" id="{55DF6E23-262C-4AE7-AC0B-E5F28F4E1665}"/>
                  </a:ext>
                </a:extLst>
              </p:cNvPr>
              <p:cNvGrpSpPr/>
              <p:nvPr/>
            </p:nvGrpSpPr>
            <p:grpSpPr>
              <a:xfrm>
                <a:off x="865560" y="3799815"/>
                <a:ext cx="973124" cy="914400"/>
                <a:chOff x="2223082" y="587229"/>
                <a:chExt cx="973124" cy="914400"/>
              </a:xfrm>
            </p:grpSpPr>
            <p:cxnSp>
              <p:nvCxnSpPr>
                <p:cNvPr id="31" name="Egyenes összekötő 30">
                  <a:extLst>
                    <a:ext uri="{FF2B5EF4-FFF2-40B4-BE49-F238E27FC236}">
                      <a16:creationId xmlns:a16="http://schemas.microsoft.com/office/drawing/2014/main" id="{6D656B77-E1BE-4EF7-976C-0671F843FFCF}"/>
                    </a:ext>
                  </a:extLst>
                </p:cNvPr>
                <p:cNvCxnSpPr>
                  <a:cxnSpLocks/>
                </p:cNvCxnSpPr>
                <p:nvPr/>
              </p:nvCxnSpPr>
              <p:spPr>
                <a:xfrm>
                  <a:off x="2223083" y="587229"/>
                  <a:ext cx="973123" cy="914400"/>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32" name="Egyenes összekötő 31">
                  <a:extLst>
                    <a:ext uri="{FF2B5EF4-FFF2-40B4-BE49-F238E27FC236}">
                      <a16:creationId xmlns:a16="http://schemas.microsoft.com/office/drawing/2014/main" id="{421D1E64-EF86-411E-9080-6C84245C69B7}"/>
                    </a:ext>
                  </a:extLst>
                </p:cNvPr>
                <p:cNvCxnSpPr>
                  <a:cxnSpLocks/>
                </p:cNvCxnSpPr>
                <p:nvPr/>
              </p:nvCxnSpPr>
              <p:spPr>
                <a:xfrm flipH="1">
                  <a:off x="2223082" y="587229"/>
                  <a:ext cx="973123" cy="914400"/>
                </a:xfrm>
                <a:prstGeom prst="line">
                  <a:avLst/>
                </a:prstGeom>
                <a:ln w="76200"/>
              </p:spPr>
              <p:style>
                <a:lnRef idx="2">
                  <a:schemeClr val="accent1"/>
                </a:lnRef>
                <a:fillRef idx="0">
                  <a:schemeClr val="accent1"/>
                </a:fillRef>
                <a:effectRef idx="1">
                  <a:schemeClr val="accent1"/>
                </a:effectRef>
                <a:fontRef idx="minor">
                  <a:schemeClr val="tx1"/>
                </a:fontRef>
              </p:style>
            </p:cxnSp>
          </p:grpSp>
        </p:grpSp>
        <p:grpSp>
          <p:nvGrpSpPr>
            <p:cNvPr id="36" name="Csoportba foglalás 35">
              <a:extLst>
                <a:ext uri="{FF2B5EF4-FFF2-40B4-BE49-F238E27FC236}">
                  <a16:creationId xmlns:a16="http://schemas.microsoft.com/office/drawing/2014/main" id="{220BAAE9-8904-4379-AB6E-02D9A2D99D6A}"/>
                </a:ext>
              </a:extLst>
            </p:cNvPr>
            <p:cNvGrpSpPr/>
            <p:nvPr/>
          </p:nvGrpSpPr>
          <p:grpSpPr>
            <a:xfrm>
              <a:off x="601310" y="5020811"/>
              <a:ext cx="1501630" cy="1501630"/>
              <a:chOff x="601310" y="5020811"/>
              <a:chExt cx="1501630" cy="1501630"/>
            </a:xfrm>
          </p:grpSpPr>
          <p:pic>
            <p:nvPicPr>
              <p:cNvPr id="18" name="Ábra 17" descr="Női profil">
                <a:extLst>
                  <a:ext uri="{FF2B5EF4-FFF2-40B4-BE49-F238E27FC236}">
                    <a16:creationId xmlns:a16="http://schemas.microsoft.com/office/drawing/2014/main" id="{D2E0378F-3CAE-4EA0-A1F7-8F1BBA41A0BB}"/>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01310" y="5020811"/>
                <a:ext cx="1501630" cy="1501630"/>
              </a:xfrm>
              <a:prstGeom prst="rect">
                <a:avLst/>
              </a:prstGeom>
            </p:spPr>
          </p:pic>
          <p:grpSp>
            <p:nvGrpSpPr>
              <p:cNvPr id="33" name="Csoportba foglalás 32">
                <a:extLst>
                  <a:ext uri="{FF2B5EF4-FFF2-40B4-BE49-F238E27FC236}">
                    <a16:creationId xmlns:a16="http://schemas.microsoft.com/office/drawing/2014/main" id="{621983E3-8D13-4D84-AD68-0AE826206AB1}"/>
                  </a:ext>
                </a:extLst>
              </p:cNvPr>
              <p:cNvGrpSpPr/>
              <p:nvPr/>
            </p:nvGrpSpPr>
            <p:grpSpPr>
              <a:xfrm>
                <a:off x="865561" y="5227739"/>
                <a:ext cx="973124" cy="914400"/>
                <a:chOff x="2223082" y="587229"/>
                <a:chExt cx="973124" cy="914400"/>
              </a:xfrm>
            </p:grpSpPr>
            <p:cxnSp>
              <p:nvCxnSpPr>
                <p:cNvPr id="34" name="Egyenes összekötő 33">
                  <a:extLst>
                    <a:ext uri="{FF2B5EF4-FFF2-40B4-BE49-F238E27FC236}">
                      <a16:creationId xmlns:a16="http://schemas.microsoft.com/office/drawing/2014/main" id="{8B627737-51CA-4717-A2A6-6E965F8548C9}"/>
                    </a:ext>
                  </a:extLst>
                </p:cNvPr>
                <p:cNvCxnSpPr>
                  <a:cxnSpLocks/>
                </p:cNvCxnSpPr>
                <p:nvPr/>
              </p:nvCxnSpPr>
              <p:spPr>
                <a:xfrm>
                  <a:off x="2223083" y="587229"/>
                  <a:ext cx="973123" cy="914400"/>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35" name="Egyenes összekötő 34">
                  <a:extLst>
                    <a:ext uri="{FF2B5EF4-FFF2-40B4-BE49-F238E27FC236}">
                      <a16:creationId xmlns:a16="http://schemas.microsoft.com/office/drawing/2014/main" id="{A4ED86B3-1E42-40BE-9DE6-9FC2EFF82880}"/>
                    </a:ext>
                  </a:extLst>
                </p:cNvPr>
                <p:cNvCxnSpPr>
                  <a:cxnSpLocks/>
                </p:cNvCxnSpPr>
                <p:nvPr/>
              </p:nvCxnSpPr>
              <p:spPr>
                <a:xfrm flipH="1">
                  <a:off x="2223082" y="587229"/>
                  <a:ext cx="973123" cy="914400"/>
                </a:xfrm>
                <a:prstGeom prst="line">
                  <a:avLst/>
                </a:prstGeom>
                <a:ln w="76200"/>
              </p:spPr>
              <p:style>
                <a:lnRef idx="2">
                  <a:schemeClr val="accent1"/>
                </a:lnRef>
                <a:fillRef idx="0">
                  <a:schemeClr val="accent1"/>
                </a:fillRef>
                <a:effectRef idx="1">
                  <a:schemeClr val="accent1"/>
                </a:effectRef>
                <a:fontRef idx="minor">
                  <a:schemeClr val="tx1"/>
                </a:fontRef>
              </p:style>
            </p:cxnSp>
          </p:grpSp>
        </p:grpSp>
      </p:grpSp>
      <p:sp>
        <p:nvSpPr>
          <p:cNvPr id="3" name="Cím 2">
            <a:extLst>
              <a:ext uri="{FF2B5EF4-FFF2-40B4-BE49-F238E27FC236}">
                <a16:creationId xmlns:a16="http://schemas.microsoft.com/office/drawing/2014/main" id="{9B1D295A-B791-4489-A029-8228AFE859B1}"/>
              </a:ext>
            </a:extLst>
          </p:cNvPr>
          <p:cNvSpPr>
            <a:spLocks noGrp="1"/>
          </p:cNvSpPr>
          <p:nvPr>
            <p:ph type="title"/>
          </p:nvPr>
        </p:nvSpPr>
        <p:spPr>
          <a:xfrm>
            <a:off x="2287872" y="237201"/>
            <a:ext cx="9404723" cy="1400530"/>
          </a:xfrm>
        </p:spPr>
        <p:txBody>
          <a:bodyPr/>
          <a:lstStyle/>
          <a:p>
            <a:r>
              <a:rPr lang="hu-HU" sz="3600" b="1" dirty="0">
                <a:solidFill>
                  <a:schemeClr val="bg2"/>
                </a:solidFill>
                <a:latin typeface="Arial" panose="020B0604020202020204" pitchFamily="34" charset="0"/>
                <a:cs typeface="Arial" panose="020B0604020202020204" pitchFamily="34" charset="0"/>
              </a:rPr>
              <a:t>Az étellel való érintkezés szabályai</a:t>
            </a:r>
          </a:p>
        </p:txBody>
      </p:sp>
    </p:spTree>
    <p:extLst>
      <p:ext uri="{BB962C8B-B14F-4D97-AF65-F5344CB8AC3E}">
        <p14:creationId xmlns:p14="http://schemas.microsoft.com/office/powerpoint/2010/main" val="2787570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3"/>
          <a:stretch>
            <a:fillRect/>
          </a:stretch>
        </p:blipFill>
        <p:spPr>
          <a:xfrm>
            <a:off x="10945504" y="-1"/>
            <a:ext cx="1246496" cy="1169243"/>
          </a:xfrm>
          <a:prstGeom prst="rect">
            <a:avLst/>
          </a:prstGeom>
        </p:spPr>
      </p:pic>
      <p:grpSp>
        <p:nvGrpSpPr>
          <p:cNvPr id="14" name="Csoportba foglalás 13"/>
          <p:cNvGrpSpPr/>
          <p:nvPr/>
        </p:nvGrpSpPr>
        <p:grpSpPr>
          <a:xfrm>
            <a:off x="692240" y="955780"/>
            <a:ext cx="1586203" cy="5265529"/>
            <a:chOff x="1150171" y="1483869"/>
            <a:chExt cx="1586203" cy="5265529"/>
          </a:xfrm>
        </p:grpSpPr>
        <p:pic>
          <p:nvPicPr>
            <p:cNvPr id="1028" name="Kép 5" descr="no-food-154333_1280"/>
            <p:cNvPicPr>
              <a:picLocks noChangeAspect="1" noChangeArrowheads="1"/>
            </p:cNvPicPr>
            <p:nvPr/>
          </p:nvPicPr>
          <p:blipFill>
            <a:blip r:embed="rId4">
              <a:lum bright="20000" contrast="30000"/>
              <a:extLst>
                <a:ext uri="{28A0092B-C50C-407E-A947-70E740481C1C}">
                  <a14:useLocalDpi xmlns:a14="http://schemas.microsoft.com/office/drawing/2010/main" val="0"/>
                </a:ext>
              </a:extLst>
            </a:blip>
            <a:srcRect/>
            <a:stretch>
              <a:fillRect/>
            </a:stretch>
          </p:blipFill>
          <p:spPr bwMode="auto">
            <a:xfrm>
              <a:off x="1351587" y="1483869"/>
              <a:ext cx="1183372" cy="1191947"/>
            </a:xfrm>
            <a:prstGeom prst="rect">
              <a:avLst/>
            </a:prstGeom>
            <a:noFill/>
            <a:extLst>
              <a:ext uri="{909E8E84-426E-40DD-AFC4-6F175D3DCCD1}">
                <a14:hiddenFill xmlns:a14="http://schemas.microsoft.com/office/drawing/2010/main">
                  <a:solidFill>
                    <a:srgbClr val="FFFFFF"/>
                  </a:solidFill>
                </a14:hiddenFill>
              </a:ext>
            </a:extLst>
          </p:spPr>
        </p:pic>
        <p:pic>
          <p:nvPicPr>
            <p:cNvPr id="1027" name="Kép 8" descr="no-phone-2533390_12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171" y="5566040"/>
              <a:ext cx="1586203" cy="11833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Kép 7" descr="no-39409_12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1586" y="4210863"/>
              <a:ext cx="1183372" cy="1183372"/>
            </a:xfrm>
            <a:prstGeom prst="rect">
              <a:avLst/>
            </a:prstGeom>
            <a:noFill/>
            <a:extLst>
              <a:ext uri="{909E8E84-426E-40DD-AFC4-6F175D3DCCD1}">
                <a14:hiddenFill xmlns:a14="http://schemas.microsoft.com/office/drawing/2010/main">
                  <a:solidFill>
                    <a:srgbClr val="FFFFFF"/>
                  </a:solidFill>
                </a14:hiddenFill>
              </a:ext>
            </a:extLst>
          </p:spPr>
        </p:pic>
        <p:pic>
          <p:nvPicPr>
            <p:cNvPr id="1025" name="Kép 6" descr="no-smoking-1298904_12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1587" y="2752832"/>
              <a:ext cx="1183372" cy="118337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
        <p:nvSpPr>
          <p:cNvPr id="12" name="Rectangle 6"/>
          <p:cNvSpPr>
            <a:spLocks noChangeArrowheads="1"/>
          </p:cNvSpPr>
          <p:nvPr/>
        </p:nvSpPr>
        <p:spPr bwMode="auto">
          <a:xfrm>
            <a:off x="228600" y="1403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13" name="Rectangle 7"/>
          <p:cNvSpPr>
            <a:spLocks noChangeArrowheads="1"/>
          </p:cNvSpPr>
          <p:nvPr/>
        </p:nvSpPr>
        <p:spPr bwMode="auto">
          <a:xfrm>
            <a:off x="228600" y="4057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7" name="Téglalap 6">
            <a:extLst>
              <a:ext uri="{FF2B5EF4-FFF2-40B4-BE49-F238E27FC236}">
                <a16:creationId xmlns:a16="http://schemas.microsoft.com/office/drawing/2014/main" id="{19407186-23E4-4E1E-A61C-5800ADA84D11}"/>
              </a:ext>
            </a:extLst>
          </p:cNvPr>
          <p:cNvSpPr/>
          <p:nvPr/>
        </p:nvSpPr>
        <p:spPr>
          <a:xfrm>
            <a:off x="2553265" y="1160496"/>
            <a:ext cx="8524483" cy="4893647"/>
          </a:xfrm>
          <a:prstGeom prst="rect">
            <a:avLst/>
          </a:prstGeom>
        </p:spPr>
        <p:txBody>
          <a:bodyPr wrap="square">
            <a:spAutoFit/>
          </a:bodyPr>
          <a:lstStyle/>
          <a:p>
            <a:pPr marL="342900" lvl="0" indent="-342900">
              <a:buFont typeface="Wingdings" panose="05000000000000000000" pitchFamily="2" charset="2"/>
              <a:buChar char="ü"/>
            </a:pPr>
            <a:r>
              <a:rPr lang="hu-HU" sz="2400" b="1" dirty="0">
                <a:solidFill>
                  <a:schemeClr val="bg1"/>
                </a:solidFill>
                <a:latin typeface="Arial" panose="020B0604020202020204" pitchFamily="34" charset="0"/>
                <a:cs typeface="Arial" panose="020B0604020202020204" pitchFamily="34" charset="0"/>
              </a:rPr>
              <a:t>Csak a kijelölt helyen szabad enni.</a:t>
            </a:r>
          </a:p>
          <a:p>
            <a:pPr lvl="0"/>
            <a:r>
              <a:rPr lang="hu-HU" sz="2400" dirty="0">
                <a:solidFill>
                  <a:schemeClr val="bg1"/>
                </a:solidFill>
                <a:latin typeface="Arial" panose="020B0604020202020204" pitchFamily="34" charset="0"/>
                <a:cs typeface="Arial" panose="020B0604020202020204" pitchFamily="34" charset="0"/>
              </a:rPr>
              <a:t>	Munka közben tilos </a:t>
            </a:r>
            <a:r>
              <a:rPr lang="hu-HU" sz="2400" dirty="0" err="1">
                <a:solidFill>
                  <a:schemeClr val="bg1"/>
                </a:solidFill>
                <a:latin typeface="Arial" panose="020B0604020202020204" pitchFamily="34" charset="0"/>
                <a:cs typeface="Arial" panose="020B0604020202020204" pitchFamily="34" charset="0"/>
              </a:rPr>
              <a:t>rágózni</a:t>
            </a:r>
            <a:r>
              <a:rPr lang="hu-HU" sz="2400" dirty="0">
                <a:solidFill>
                  <a:schemeClr val="bg1"/>
                </a:solidFill>
                <a:latin typeface="Arial" panose="020B0604020202020204" pitchFamily="34" charset="0"/>
                <a:cs typeface="Arial" panose="020B0604020202020204" pitchFamily="34" charset="0"/>
              </a:rPr>
              <a:t> vagy cukorkát szopogatni.</a:t>
            </a:r>
          </a:p>
          <a:p>
            <a:pPr marL="342900" lvl="0" indent="-342900">
              <a:buFont typeface="Wingdings" panose="05000000000000000000" pitchFamily="2" charset="2"/>
              <a:buChar char="ü"/>
            </a:pPr>
            <a:endParaRPr lang="hu-HU" sz="2400" dirty="0">
              <a:solidFill>
                <a:schemeClr val="bg1"/>
              </a:solidFill>
              <a:latin typeface="Arial" panose="020B0604020202020204" pitchFamily="34" charset="0"/>
              <a:cs typeface="Arial" panose="020B0604020202020204" pitchFamily="34" charset="0"/>
            </a:endParaRPr>
          </a:p>
          <a:p>
            <a:pPr marL="342900" lvl="0" indent="-342900"/>
            <a:endParaRPr lang="hu-HU" sz="2400" dirty="0">
              <a:solidFill>
                <a:schemeClr val="bg1"/>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hu-HU" sz="2400" b="1" dirty="0">
                <a:solidFill>
                  <a:schemeClr val="bg1"/>
                </a:solidFill>
                <a:latin typeface="Arial" panose="020B0604020202020204" pitchFamily="34" charset="0"/>
                <a:cs typeface="Arial" panose="020B0604020202020204" pitchFamily="34" charset="0"/>
              </a:rPr>
              <a:t>Munka közben tilos a dohányzás.</a:t>
            </a:r>
          </a:p>
          <a:p>
            <a:pPr lvl="0"/>
            <a:r>
              <a:rPr lang="hu-HU" sz="2400" dirty="0">
                <a:solidFill>
                  <a:schemeClr val="bg1"/>
                </a:solidFill>
                <a:latin typeface="Arial" panose="020B0604020202020204" pitchFamily="34" charset="0"/>
                <a:cs typeface="Arial" panose="020B0604020202020204" pitchFamily="34" charset="0"/>
              </a:rPr>
              <a:t>	Dohányozni csak az erre kijelölt helyen szabad.</a:t>
            </a:r>
          </a:p>
          <a:p>
            <a:pPr lvl="0"/>
            <a:r>
              <a:rPr lang="hu-HU" sz="2400" dirty="0">
                <a:solidFill>
                  <a:schemeClr val="bg1"/>
                </a:solidFill>
                <a:latin typeface="Arial" panose="020B0604020202020204" pitchFamily="34" charset="0"/>
                <a:cs typeface="Arial" panose="020B0604020202020204" pitchFamily="34" charset="0"/>
              </a:rPr>
              <a:t>	Utána kezet kell mosni.</a:t>
            </a:r>
          </a:p>
          <a:p>
            <a:pPr marL="342900" lvl="0" indent="-342900">
              <a:buFont typeface="Wingdings" panose="05000000000000000000" pitchFamily="2" charset="2"/>
              <a:buChar char="ü"/>
            </a:pPr>
            <a:endParaRPr lang="hu-HU" sz="2400" dirty="0">
              <a:solidFill>
                <a:schemeClr val="bg1"/>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endParaRPr lang="hu-HU" sz="2400" dirty="0">
              <a:solidFill>
                <a:schemeClr val="bg1"/>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r>
              <a:rPr lang="hu-HU" sz="2400" b="1" dirty="0">
                <a:solidFill>
                  <a:schemeClr val="bg1"/>
                </a:solidFill>
                <a:latin typeface="Arial" panose="020B0604020202020204" pitchFamily="34" charset="0"/>
                <a:cs typeface="Arial" panose="020B0604020202020204" pitchFamily="34" charset="0"/>
              </a:rPr>
              <a:t>A konyhába tilos házi állatot bevinni.</a:t>
            </a:r>
          </a:p>
          <a:p>
            <a:pPr marL="342900" lvl="0" indent="-342900">
              <a:buFont typeface="Wingdings" panose="05000000000000000000" pitchFamily="2" charset="2"/>
              <a:buChar char="ü"/>
            </a:pPr>
            <a:endParaRPr lang="hu-HU" sz="2400" dirty="0">
              <a:solidFill>
                <a:schemeClr val="bg1"/>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ü"/>
            </a:pPr>
            <a:endParaRPr lang="hu-HU" sz="2400" dirty="0">
              <a:solidFill>
                <a:schemeClr val="bg1"/>
              </a:solidFill>
              <a:latin typeface="Arial" panose="020B0604020202020204" pitchFamily="34" charset="0"/>
              <a:cs typeface="Arial" panose="020B0604020202020204" pitchFamily="34" charset="0"/>
            </a:endParaRPr>
          </a:p>
          <a:p>
            <a:pPr marL="342900" lvl="0" indent="-342900" defTabSz="914400">
              <a:buFont typeface="Wingdings" panose="05000000000000000000" pitchFamily="2" charset="2"/>
              <a:buChar char="ü"/>
              <a:defRPr/>
            </a:pPr>
            <a:r>
              <a:rPr lang="hu-HU" sz="2400" b="1" dirty="0">
                <a:solidFill>
                  <a:schemeClr val="bg1"/>
                </a:solidFill>
                <a:latin typeface="Arial" panose="020B0604020202020204" pitchFamily="34" charset="0"/>
                <a:cs typeface="Arial" panose="020B0604020202020204" pitchFamily="34" charset="0"/>
              </a:rPr>
              <a:t>A munkahelyen telefonálni, </a:t>
            </a:r>
            <a:r>
              <a:rPr lang="hu-HU" sz="2400" b="1" dirty="0" err="1">
                <a:solidFill>
                  <a:schemeClr val="bg1"/>
                </a:solidFill>
                <a:latin typeface="Arial" panose="020B0604020202020204" pitchFamily="34" charset="0"/>
                <a:cs typeface="Arial" panose="020B0604020202020204" pitchFamily="34" charset="0"/>
              </a:rPr>
              <a:t>chatelni</a:t>
            </a:r>
            <a:r>
              <a:rPr lang="hu-HU" sz="2400" b="1" dirty="0">
                <a:solidFill>
                  <a:schemeClr val="bg1"/>
                </a:solidFill>
                <a:latin typeface="Arial" panose="020B0604020202020204" pitchFamily="34" charset="0"/>
                <a:cs typeface="Arial" panose="020B0604020202020204" pitchFamily="34" charset="0"/>
              </a:rPr>
              <a:t> vagy játszani tilos!</a:t>
            </a:r>
          </a:p>
        </p:txBody>
      </p:sp>
      <p:sp>
        <p:nvSpPr>
          <p:cNvPr id="11" name="Cím 1">
            <a:extLst>
              <a:ext uri="{FF2B5EF4-FFF2-40B4-BE49-F238E27FC236}">
                <a16:creationId xmlns:a16="http://schemas.microsoft.com/office/drawing/2014/main" id="{6B391266-7E3E-4A84-81B0-2DFACFC37DC3}"/>
              </a:ext>
            </a:extLst>
          </p:cNvPr>
          <p:cNvSpPr>
            <a:spLocks noGrp="1"/>
          </p:cNvSpPr>
          <p:nvPr>
            <p:ph type="title"/>
          </p:nvPr>
        </p:nvSpPr>
        <p:spPr>
          <a:xfrm>
            <a:off x="2341804" y="143876"/>
            <a:ext cx="8956540" cy="872743"/>
          </a:xfrm>
        </p:spPr>
        <p:txBody>
          <a:bodyPr/>
          <a:lstStyle/>
          <a:p>
            <a:r>
              <a:rPr lang="hu-HU" sz="3600" b="1" dirty="0">
                <a:solidFill>
                  <a:schemeClr val="bg2"/>
                </a:solidFill>
                <a:latin typeface="Arial" panose="020B0604020202020204" pitchFamily="34" charset="0"/>
                <a:cs typeface="Arial" panose="020B0604020202020204" pitchFamily="34" charset="0"/>
              </a:rPr>
              <a:t>A munkahelyi viselkedés szabályai</a:t>
            </a:r>
          </a:p>
        </p:txBody>
      </p:sp>
    </p:spTree>
    <p:extLst>
      <p:ext uri="{BB962C8B-B14F-4D97-AF65-F5344CB8AC3E}">
        <p14:creationId xmlns:p14="http://schemas.microsoft.com/office/powerpoint/2010/main" val="33439610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3"/>
          <a:stretch>
            <a:fillRect/>
          </a:stretch>
        </p:blipFill>
        <p:spPr>
          <a:xfrm>
            <a:off x="10695962" y="0"/>
            <a:ext cx="1496037" cy="1403318"/>
          </a:xfrm>
          <a:prstGeom prst="rect">
            <a:avLst/>
          </a:prstGeom>
        </p:spPr>
      </p:pic>
      <p:sp>
        <p:nvSpPr>
          <p:cNvPr id="9" name="Téglalap 8">
            <a:extLst>
              <a:ext uri="{FF2B5EF4-FFF2-40B4-BE49-F238E27FC236}">
                <a16:creationId xmlns:a16="http://schemas.microsoft.com/office/drawing/2014/main" id="{FD5DFF3A-4593-400E-85D6-22EDE6EDEEF9}"/>
              </a:ext>
            </a:extLst>
          </p:cNvPr>
          <p:cNvSpPr/>
          <p:nvPr/>
        </p:nvSpPr>
        <p:spPr>
          <a:xfrm>
            <a:off x="2365988" y="1606054"/>
            <a:ext cx="9471170" cy="4154984"/>
          </a:xfrm>
          <a:prstGeom prst="rect">
            <a:avLst/>
          </a:prstGeom>
        </p:spPr>
        <p:txBody>
          <a:bodyPr wrap="square">
            <a:spAutoFit/>
          </a:bodyPr>
          <a:lstStyle/>
          <a:p>
            <a:pPr marL="355600" lvl="0" indent="-355600">
              <a:buFont typeface="Wingdings" panose="05000000000000000000" pitchFamily="2" charset="2"/>
              <a:buChar char="ü"/>
            </a:pPr>
            <a:r>
              <a:rPr lang="hu-HU" sz="2400" b="1" dirty="0">
                <a:solidFill>
                  <a:schemeClr val="bg1"/>
                </a:solidFill>
                <a:latin typeface="Arial" panose="020B0604020202020204" pitchFamily="34" charset="0"/>
                <a:cs typeface="Arial" panose="020B0604020202020204" pitchFamily="34" charset="0"/>
              </a:rPr>
              <a:t>Csak a munkához szükséges tárgyakat, eszközöket szabad bevinni</a:t>
            </a:r>
            <a:r>
              <a:rPr lang="hu-HU" sz="2400" dirty="0">
                <a:solidFill>
                  <a:schemeClr val="bg1"/>
                </a:solidFill>
                <a:latin typeface="Arial" panose="020B0604020202020204" pitchFamily="34" charset="0"/>
                <a:cs typeface="Arial" panose="020B0604020202020204" pitchFamily="34" charset="0"/>
              </a:rPr>
              <a:t> a konyhába, vagy más munkaterületre. </a:t>
            </a:r>
          </a:p>
          <a:p>
            <a:pPr marL="355600" lvl="0" indent="-355600">
              <a:buFont typeface="Wingdings" panose="05000000000000000000" pitchFamily="2" charset="2"/>
              <a:buChar char="ü"/>
            </a:pPr>
            <a:endParaRPr lang="hu-HU" sz="2400" dirty="0">
              <a:solidFill>
                <a:schemeClr val="bg1"/>
              </a:solidFill>
              <a:latin typeface="Arial" panose="020B0604020202020204" pitchFamily="34" charset="0"/>
              <a:cs typeface="Arial" panose="020B0604020202020204" pitchFamily="34" charset="0"/>
            </a:endParaRPr>
          </a:p>
          <a:p>
            <a:pPr marL="355600" lvl="0" indent="-355600">
              <a:buFont typeface="Wingdings" panose="05000000000000000000" pitchFamily="2" charset="2"/>
              <a:buChar char="ü"/>
            </a:pPr>
            <a:endParaRPr lang="hu-HU" sz="2400" dirty="0">
              <a:solidFill>
                <a:schemeClr val="bg1"/>
              </a:solidFill>
              <a:latin typeface="Arial" panose="020B0604020202020204" pitchFamily="34" charset="0"/>
              <a:cs typeface="Arial" panose="020B0604020202020204" pitchFamily="34" charset="0"/>
            </a:endParaRPr>
          </a:p>
          <a:p>
            <a:pPr marL="355600" lvl="0" indent="-355600">
              <a:buFont typeface="Wingdings" panose="05000000000000000000" pitchFamily="2" charset="2"/>
              <a:buChar char="ü"/>
            </a:pPr>
            <a:r>
              <a:rPr lang="hu-HU" sz="2400" dirty="0">
                <a:solidFill>
                  <a:schemeClr val="bg1"/>
                </a:solidFill>
                <a:latin typeface="Arial" panose="020B0604020202020204" pitchFamily="34" charset="0"/>
                <a:cs typeface="Arial" panose="020B0604020202020204" pitchFamily="34" charset="0"/>
              </a:rPr>
              <a:t>Munka közben </a:t>
            </a:r>
            <a:r>
              <a:rPr lang="hu-HU" sz="2400" b="1" dirty="0">
                <a:solidFill>
                  <a:schemeClr val="bg1"/>
                </a:solidFill>
                <a:latin typeface="Arial" panose="020B0604020202020204" pitchFamily="34" charset="0"/>
                <a:cs typeface="Arial" panose="020B0604020202020204" pitchFamily="34" charset="0"/>
              </a:rPr>
              <a:t>gyűrű, fülbevaló, karóra, a munkaruha alól kilógó nyaklánc</a:t>
            </a:r>
            <a:r>
              <a:rPr lang="hu-HU" sz="2400" dirty="0">
                <a:solidFill>
                  <a:schemeClr val="bg1"/>
                </a:solidFill>
                <a:latin typeface="Arial" panose="020B0604020202020204" pitchFamily="34" charset="0"/>
                <a:cs typeface="Arial" panose="020B0604020202020204" pitchFamily="34" charset="0"/>
              </a:rPr>
              <a:t> viselése </a:t>
            </a:r>
            <a:r>
              <a:rPr lang="hu-HU" sz="2400" b="1" dirty="0">
                <a:solidFill>
                  <a:schemeClr val="bg1"/>
                </a:solidFill>
                <a:latin typeface="Arial" panose="020B0604020202020204" pitchFamily="34" charset="0"/>
                <a:cs typeface="Arial" panose="020B0604020202020204" pitchFamily="34" charset="0"/>
              </a:rPr>
              <a:t>tilos</a:t>
            </a:r>
            <a:r>
              <a:rPr lang="hu-HU" sz="2400" dirty="0">
                <a:solidFill>
                  <a:schemeClr val="bg1"/>
                </a:solidFill>
                <a:latin typeface="Arial" panose="020B0604020202020204" pitchFamily="34" charset="0"/>
                <a:cs typeface="Arial" panose="020B0604020202020204" pitchFamily="34" charset="0"/>
              </a:rPr>
              <a:t>.</a:t>
            </a:r>
          </a:p>
          <a:p>
            <a:pPr marL="355600" lvl="0" indent="-355600"/>
            <a:r>
              <a:rPr lang="hu-HU" sz="2400" dirty="0">
                <a:solidFill>
                  <a:schemeClr val="bg1"/>
                </a:solidFill>
                <a:latin typeface="Arial" panose="020B0604020202020204" pitchFamily="34" charset="0"/>
                <a:cs typeface="Arial" panose="020B0604020202020204" pitchFamily="34" charset="0"/>
              </a:rPr>
              <a:t>	</a:t>
            </a:r>
            <a:r>
              <a:rPr lang="hu-HU" sz="2400" b="1" dirty="0">
                <a:solidFill>
                  <a:schemeClr val="bg1"/>
                </a:solidFill>
                <a:latin typeface="Arial" panose="020B0604020202020204" pitchFamily="34" charset="0"/>
                <a:cs typeface="Arial" panose="020B0604020202020204" pitchFamily="34" charset="0"/>
              </a:rPr>
              <a:t>Körömlakk és műköröm </a:t>
            </a:r>
            <a:r>
              <a:rPr lang="hu-HU" sz="2400" dirty="0">
                <a:solidFill>
                  <a:schemeClr val="bg1"/>
                </a:solidFill>
                <a:latin typeface="Arial" panose="020B0604020202020204" pitchFamily="34" charset="0"/>
                <a:cs typeface="Arial" panose="020B0604020202020204" pitchFamily="34" charset="0"/>
              </a:rPr>
              <a:t>használata </a:t>
            </a:r>
            <a:r>
              <a:rPr lang="hu-HU" sz="2400" b="1" dirty="0">
                <a:solidFill>
                  <a:schemeClr val="bg1"/>
                </a:solidFill>
                <a:latin typeface="Arial" panose="020B0604020202020204" pitchFamily="34" charset="0"/>
                <a:cs typeface="Arial" panose="020B0604020202020204" pitchFamily="34" charset="0"/>
              </a:rPr>
              <a:t>tilos</a:t>
            </a:r>
            <a:r>
              <a:rPr lang="hu-HU" sz="2400" dirty="0">
                <a:solidFill>
                  <a:schemeClr val="bg1"/>
                </a:solidFill>
                <a:latin typeface="Arial" panose="020B0604020202020204" pitchFamily="34" charset="0"/>
                <a:cs typeface="Arial" panose="020B0604020202020204" pitchFamily="34" charset="0"/>
              </a:rPr>
              <a:t>.</a:t>
            </a:r>
          </a:p>
          <a:p>
            <a:pPr lvl="0"/>
            <a:endParaRPr lang="hu-HU" sz="2400" dirty="0">
              <a:solidFill>
                <a:schemeClr val="bg1"/>
              </a:solidFill>
              <a:latin typeface="Arial" panose="020B0604020202020204" pitchFamily="34" charset="0"/>
              <a:cs typeface="Arial" panose="020B0604020202020204" pitchFamily="34" charset="0"/>
            </a:endParaRPr>
          </a:p>
          <a:p>
            <a:pPr lvl="0"/>
            <a:endParaRPr lang="hu-HU" sz="2400" dirty="0">
              <a:solidFill>
                <a:schemeClr val="bg1"/>
              </a:solidFill>
              <a:latin typeface="Arial" panose="020B0604020202020204" pitchFamily="34" charset="0"/>
              <a:cs typeface="Arial" panose="020B0604020202020204" pitchFamily="34" charset="0"/>
            </a:endParaRPr>
          </a:p>
          <a:p>
            <a:pPr lvl="0" defTabSz="914400">
              <a:defRPr/>
            </a:pPr>
            <a:r>
              <a:rPr lang="hu-HU" sz="2400" b="1" dirty="0">
                <a:solidFill>
                  <a:schemeClr val="bg1"/>
                </a:solidFill>
                <a:latin typeface="Arial" panose="020B0604020202020204" pitchFamily="34" charset="0"/>
                <a:cs typeface="Arial" panose="020B0604020202020204" pitchFamily="34" charset="0"/>
              </a:rPr>
              <a:t>FONTOS!  A munkahelyeken lehetnek még más szabályok is, azokat is be kell tartani!</a:t>
            </a:r>
          </a:p>
        </p:txBody>
      </p:sp>
      <p:grpSp>
        <p:nvGrpSpPr>
          <p:cNvPr id="16" name="Csoportba foglalás 15">
            <a:extLst>
              <a:ext uri="{FF2B5EF4-FFF2-40B4-BE49-F238E27FC236}">
                <a16:creationId xmlns:a16="http://schemas.microsoft.com/office/drawing/2014/main" id="{25BF177F-0088-43D4-92B0-0731105962FD}"/>
              </a:ext>
            </a:extLst>
          </p:cNvPr>
          <p:cNvGrpSpPr/>
          <p:nvPr/>
        </p:nvGrpSpPr>
        <p:grpSpPr>
          <a:xfrm>
            <a:off x="448364" y="3151782"/>
            <a:ext cx="1827801" cy="1827801"/>
            <a:chOff x="438220" y="1601199"/>
            <a:chExt cx="1827801" cy="1827801"/>
          </a:xfrm>
        </p:grpSpPr>
        <p:pic>
          <p:nvPicPr>
            <p:cNvPr id="11" name="Ábra 10" descr="Gyűrű">
              <a:extLst>
                <a:ext uri="{FF2B5EF4-FFF2-40B4-BE49-F238E27FC236}">
                  <a16:creationId xmlns:a16="http://schemas.microsoft.com/office/drawing/2014/main" id="{219A75F7-2AED-47BA-9C41-54570C92D37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38220" y="1601199"/>
              <a:ext cx="1827801" cy="1827801"/>
            </a:xfrm>
            <a:prstGeom prst="rect">
              <a:avLst/>
            </a:prstGeom>
          </p:spPr>
        </p:pic>
        <p:cxnSp>
          <p:nvCxnSpPr>
            <p:cNvPr id="12" name="Egyenes összekötő 11">
              <a:extLst>
                <a:ext uri="{FF2B5EF4-FFF2-40B4-BE49-F238E27FC236}">
                  <a16:creationId xmlns:a16="http://schemas.microsoft.com/office/drawing/2014/main" id="{6249727A-E88A-41B7-A2AD-FDEE653CFC81}"/>
                </a:ext>
              </a:extLst>
            </p:cNvPr>
            <p:cNvCxnSpPr>
              <a:cxnSpLocks/>
            </p:cNvCxnSpPr>
            <p:nvPr/>
          </p:nvCxnSpPr>
          <p:spPr>
            <a:xfrm flipH="1">
              <a:off x="788336" y="2046914"/>
              <a:ext cx="1127567" cy="1159778"/>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13" name="Egyenes összekötő 12">
              <a:extLst>
                <a:ext uri="{FF2B5EF4-FFF2-40B4-BE49-F238E27FC236}">
                  <a16:creationId xmlns:a16="http://schemas.microsoft.com/office/drawing/2014/main" id="{CCFD864B-2182-4DC5-A66C-5E7F3242EDE9}"/>
                </a:ext>
              </a:extLst>
            </p:cNvPr>
            <p:cNvCxnSpPr>
              <a:cxnSpLocks/>
            </p:cNvCxnSpPr>
            <p:nvPr/>
          </p:nvCxnSpPr>
          <p:spPr>
            <a:xfrm>
              <a:off x="788336" y="2105637"/>
              <a:ext cx="1142398" cy="1101055"/>
            </a:xfrm>
            <a:prstGeom prst="line">
              <a:avLst/>
            </a:prstGeom>
            <a:ln w="76200"/>
          </p:spPr>
          <p:style>
            <a:lnRef idx="2">
              <a:schemeClr val="accent1"/>
            </a:lnRef>
            <a:fillRef idx="0">
              <a:schemeClr val="accent1"/>
            </a:fillRef>
            <a:effectRef idx="1">
              <a:schemeClr val="accent1"/>
            </a:effectRef>
            <a:fontRef idx="minor">
              <a:schemeClr val="tx1"/>
            </a:fontRef>
          </p:style>
        </p:cxnSp>
      </p:grpSp>
      <p:grpSp>
        <p:nvGrpSpPr>
          <p:cNvPr id="21" name="Csoportba foglalás 20">
            <a:extLst>
              <a:ext uri="{FF2B5EF4-FFF2-40B4-BE49-F238E27FC236}">
                <a16:creationId xmlns:a16="http://schemas.microsoft.com/office/drawing/2014/main" id="{7D5E7112-5568-471B-897F-12A446CFB9EE}"/>
              </a:ext>
            </a:extLst>
          </p:cNvPr>
          <p:cNvGrpSpPr/>
          <p:nvPr/>
        </p:nvGrpSpPr>
        <p:grpSpPr>
          <a:xfrm>
            <a:off x="610703" y="1651612"/>
            <a:ext cx="1514442" cy="1514442"/>
            <a:chOff x="616362" y="1111312"/>
            <a:chExt cx="1514442" cy="1514442"/>
          </a:xfrm>
        </p:grpSpPr>
        <p:pic>
          <p:nvPicPr>
            <p:cNvPr id="18" name="Ábra 17" descr="Futball-labda">
              <a:extLst>
                <a:ext uri="{FF2B5EF4-FFF2-40B4-BE49-F238E27FC236}">
                  <a16:creationId xmlns:a16="http://schemas.microsoft.com/office/drawing/2014/main" id="{57DC9A2D-87D6-4672-AB6D-928DEE8A970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16362" y="1111312"/>
              <a:ext cx="1514442" cy="1514442"/>
            </a:xfrm>
            <a:prstGeom prst="rect">
              <a:avLst/>
            </a:prstGeom>
          </p:spPr>
        </p:pic>
        <p:cxnSp>
          <p:nvCxnSpPr>
            <p:cNvPr id="19" name="Egyenes összekötő 18">
              <a:extLst>
                <a:ext uri="{FF2B5EF4-FFF2-40B4-BE49-F238E27FC236}">
                  <a16:creationId xmlns:a16="http://schemas.microsoft.com/office/drawing/2014/main" id="{4D707C76-0AE9-491E-88C9-3B6515A020D2}"/>
                </a:ext>
              </a:extLst>
            </p:cNvPr>
            <p:cNvCxnSpPr>
              <a:cxnSpLocks/>
            </p:cNvCxnSpPr>
            <p:nvPr/>
          </p:nvCxnSpPr>
          <p:spPr>
            <a:xfrm flipH="1">
              <a:off x="811556" y="1288644"/>
              <a:ext cx="1127567" cy="1159778"/>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20" name="Egyenes összekötő 19">
              <a:extLst>
                <a:ext uri="{FF2B5EF4-FFF2-40B4-BE49-F238E27FC236}">
                  <a16:creationId xmlns:a16="http://schemas.microsoft.com/office/drawing/2014/main" id="{8B66CFFE-F44D-4E0A-9C0D-028FF4621141}"/>
                </a:ext>
              </a:extLst>
            </p:cNvPr>
            <p:cNvCxnSpPr>
              <a:cxnSpLocks/>
            </p:cNvCxnSpPr>
            <p:nvPr/>
          </p:nvCxnSpPr>
          <p:spPr>
            <a:xfrm>
              <a:off x="796725" y="1347367"/>
              <a:ext cx="1142398" cy="1101055"/>
            </a:xfrm>
            <a:prstGeom prst="line">
              <a:avLst/>
            </a:prstGeom>
            <a:ln w="76200"/>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85037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1157687" y="2178809"/>
            <a:ext cx="9767444" cy="1915647"/>
          </a:xfrm>
        </p:spPr>
        <p:txBody>
          <a:bodyPr/>
          <a:lstStyle/>
          <a:p>
            <a:r>
              <a:rPr lang="hu-HU" b="1" dirty="0">
                <a:solidFill>
                  <a:schemeClr val="bg1"/>
                </a:solidFill>
                <a:latin typeface="Arial" panose="020B0604020202020204" pitchFamily="34" charset="0"/>
                <a:cs typeface="Arial" panose="020B0604020202020204" pitchFamily="34" charset="0"/>
              </a:rPr>
              <a:t>Biztonságos munkavégzést kívánunk!</a:t>
            </a:r>
          </a:p>
        </p:txBody>
      </p:sp>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3"/>
          <a:stretch>
            <a:fillRect/>
          </a:stretch>
        </p:blipFill>
        <p:spPr>
          <a:xfrm>
            <a:off x="10489710" y="0"/>
            <a:ext cx="1702290" cy="1596788"/>
          </a:xfrm>
          <a:prstGeom prst="rect">
            <a:avLst/>
          </a:prstGeom>
        </p:spPr>
      </p:pic>
    </p:spTree>
    <p:extLst>
      <p:ext uri="{BB962C8B-B14F-4D97-AF65-F5344CB8AC3E}">
        <p14:creationId xmlns:p14="http://schemas.microsoft.com/office/powerpoint/2010/main" val="2662408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3"/>
          <a:stretch>
            <a:fillRect/>
          </a:stretch>
        </p:blipFill>
        <p:spPr>
          <a:xfrm>
            <a:off x="10874828" y="0"/>
            <a:ext cx="1317171" cy="1235537"/>
          </a:xfrm>
          <a:prstGeom prst="rect">
            <a:avLst/>
          </a:prstGeom>
        </p:spPr>
      </p:pic>
      <p:sp>
        <p:nvSpPr>
          <p:cNvPr id="8" name="Tartalom helye 2">
            <a:extLst>
              <a:ext uri="{FF2B5EF4-FFF2-40B4-BE49-F238E27FC236}">
                <a16:creationId xmlns:a16="http://schemas.microsoft.com/office/drawing/2014/main" id="{DABB13D0-3716-47D8-90BF-AAAB68EBCC72}"/>
              </a:ext>
            </a:extLst>
          </p:cNvPr>
          <p:cNvSpPr>
            <a:spLocks noGrp="1"/>
          </p:cNvSpPr>
          <p:nvPr>
            <p:ph idx="1"/>
          </p:nvPr>
        </p:nvSpPr>
        <p:spPr>
          <a:xfrm>
            <a:off x="361938" y="1904300"/>
            <a:ext cx="10512890" cy="4823669"/>
          </a:xfrm>
        </p:spPr>
        <p:txBody>
          <a:bodyPr>
            <a:noAutofit/>
          </a:bodyPr>
          <a:lstStyle/>
          <a:p>
            <a:pPr marL="0" indent="0">
              <a:buNone/>
            </a:pPr>
            <a:endParaRPr lang="hu-HU" sz="2400" dirty="0">
              <a:solidFill>
                <a:schemeClr val="bg1"/>
              </a:solidFill>
              <a:latin typeface="Arial" panose="020B0604020202020204" pitchFamily="34" charset="0"/>
              <a:cs typeface="Arial" panose="020B0604020202020204" pitchFamily="34" charset="0"/>
            </a:endParaRPr>
          </a:p>
          <a:p>
            <a:pPr marL="355600" indent="-355600"/>
            <a:r>
              <a:rPr lang="hu-HU" sz="2400" dirty="0">
                <a:solidFill>
                  <a:schemeClr val="bg1"/>
                </a:solidFill>
                <a:latin typeface="Arial" panose="020B0604020202020204" pitchFamily="34" charset="0"/>
                <a:cs typeface="Arial" panose="020B0604020202020204" pitchFamily="34" charset="0"/>
              </a:rPr>
              <a:t>A </a:t>
            </a:r>
            <a:r>
              <a:rPr lang="hu-HU" sz="2400" b="1" dirty="0">
                <a:solidFill>
                  <a:schemeClr val="bg1"/>
                </a:solidFill>
                <a:latin typeface="Arial" panose="020B0604020202020204" pitchFamily="34" charset="0"/>
                <a:cs typeface="Arial" panose="020B0604020202020204" pitchFamily="34" charset="0"/>
              </a:rPr>
              <a:t>higiénia </a:t>
            </a:r>
            <a:r>
              <a:rPr lang="hu-HU" sz="2400" dirty="0">
                <a:solidFill>
                  <a:schemeClr val="bg1"/>
                </a:solidFill>
                <a:latin typeface="Arial" panose="020B0604020202020204" pitchFamily="34" charset="0"/>
                <a:cs typeface="Arial" panose="020B0604020202020204" pitchFamily="34" charset="0"/>
              </a:rPr>
              <a:t>saját magunk és környezetünk tisztántartásának gyakorlata.</a:t>
            </a:r>
          </a:p>
          <a:p>
            <a:pPr marL="355600" indent="-355600">
              <a:buNone/>
            </a:pPr>
            <a:r>
              <a:rPr lang="hu-HU" sz="2400" dirty="0">
                <a:solidFill>
                  <a:schemeClr val="bg1"/>
                </a:solidFill>
                <a:latin typeface="Arial" panose="020B0604020202020204" pitchFamily="34" charset="0"/>
                <a:cs typeface="Arial" panose="020B0604020202020204" pitchFamily="34" charset="0"/>
              </a:rPr>
              <a:t>	A tisztaság azt jelenti, hogy valami tiszta, tisztán tartjuk.</a:t>
            </a:r>
          </a:p>
          <a:p>
            <a:pPr marL="355600" indent="-355600">
              <a:buNone/>
            </a:pPr>
            <a:endParaRPr lang="hu-HU" sz="2400" dirty="0">
              <a:solidFill>
                <a:schemeClr val="bg1"/>
              </a:solidFill>
              <a:latin typeface="Arial" panose="020B0604020202020204" pitchFamily="34" charset="0"/>
              <a:cs typeface="Arial" panose="020B0604020202020204" pitchFamily="34" charset="0"/>
            </a:endParaRPr>
          </a:p>
          <a:p>
            <a:r>
              <a:rPr lang="hu-HU" sz="2400" dirty="0">
                <a:solidFill>
                  <a:schemeClr val="bg1"/>
                </a:solidFill>
                <a:latin typeface="Arial" panose="020B0604020202020204" pitchFamily="34" charset="0"/>
                <a:cs typeface="Arial" panose="020B0604020202020204" pitchFamily="34" charset="0"/>
              </a:rPr>
              <a:t>A higiénia szót úgy kell ejteni, hogy ‚</a:t>
            </a:r>
            <a:r>
              <a:rPr lang="hu-HU" sz="2400" i="1" dirty="0" err="1">
                <a:solidFill>
                  <a:schemeClr val="bg1"/>
                </a:solidFill>
                <a:latin typeface="Arial" panose="020B0604020202020204" pitchFamily="34" charset="0"/>
                <a:cs typeface="Arial" panose="020B0604020202020204" pitchFamily="34" charset="0"/>
              </a:rPr>
              <a:t>higénia</a:t>
            </a:r>
            <a:r>
              <a:rPr lang="hu-HU" sz="2400" i="1" dirty="0">
                <a:solidFill>
                  <a:schemeClr val="bg1"/>
                </a:solidFill>
                <a:latin typeface="Arial" panose="020B0604020202020204" pitchFamily="34" charset="0"/>
                <a:cs typeface="Arial" panose="020B0604020202020204" pitchFamily="34" charset="0"/>
              </a:rPr>
              <a:t>’</a:t>
            </a:r>
            <a:r>
              <a:rPr lang="hu-HU" sz="2400" dirty="0">
                <a:solidFill>
                  <a:schemeClr val="bg1"/>
                </a:solidFill>
                <a:latin typeface="Arial" panose="020B0604020202020204" pitchFamily="34" charset="0"/>
                <a:cs typeface="Arial" panose="020B0604020202020204" pitchFamily="34" charset="0"/>
              </a:rPr>
              <a:t>.</a:t>
            </a:r>
          </a:p>
          <a:p>
            <a:endParaRPr lang="hu-HU" sz="2400" dirty="0">
              <a:solidFill>
                <a:schemeClr val="bg1"/>
              </a:solidFill>
              <a:latin typeface="Arial" panose="020B0604020202020204" pitchFamily="34" charset="0"/>
              <a:cs typeface="Arial" panose="020B0604020202020204" pitchFamily="34" charset="0"/>
            </a:endParaRPr>
          </a:p>
          <a:p>
            <a:r>
              <a:rPr lang="hu-HU" sz="2400" dirty="0">
                <a:solidFill>
                  <a:schemeClr val="bg1"/>
                </a:solidFill>
                <a:latin typeface="Arial" panose="020B0604020202020204" pitchFamily="34" charset="0"/>
                <a:cs typeface="Arial" panose="020B0604020202020204" pitchFamily="34" charset="0"/>
              </a:rPr>
              <a:t>Megkülönböztetjük a </a:t>
            </a:r>
            <a:r>
              <a:rPr lang="hu-HU" sz="2400" b="1" dirty="0">
                <a:solidFill>
                  <a:schemeClr val="bg1"/>
                </a:solidFill>
                <a:latin typeface="Arial" panose="020B0604020202020204" pitchFamily="34" charset="0"/>
                <a:cs typeface="Arial" panose="020B0604020202020204" pitchFamily="34" charset="0"/>
              </a:rPr>
              <a:t>személyi higiéniá</a:t>
            </a:r>
            <a:r>
              <a:rPr lang="hu-HU" sz="2400" dirty="0">
                <a:solidFill>
                  <a:schemeClr val="bg1"/>
                </a:solidFill>
                <a:latin typeface="Arial" panose="020B0604020202020204" pitchFamily="34" charset="0"/>
                <a:cs typeface="Arial" panose="020B0604020202020204" pitchFamily="34" charset="0"/>
              </a:rPr>
              <a:t>t és a </a:t>
            </a:r>
            <a:r>
              <a:rPr lang="hu-HU" sz="2400" b="1" dirty="0">
                <a:solidFill>
                  <a:schemeClr val="bg1"/>
                </a:solidFill>
                <a:latin typeface="Arial" panose="020B0604020202020204" pitchFamily="34" charset="0"/>
                <a:cs typeface="Arial" panose="020B0604020202020204" pitchFamily="34" charset="0"/>
              </a:rPr>
              <a:t>konyhai higiéniá</a:t>
            </a:r>
            <a:r>
              <a:rPr lang="hu-HU" sz="2400" dirty="0">
                <a:solidFill>
                  <a:schemeClr val="bg1"/>
                </a:solidFill>
                <a:latin typeface="Arial" panose="020B0604020202020204" pitchFamily="34" charset="0"/>
                <a:cs typeface="Arial" panose="020B0604020202020204" pitchFamily="34" charset="0"/>
              </a:rPr>
              <a:t>t.</a:t>
            </a:r>
          </a:p>
          <a:p>
            <a:pPr marL="355600" indent="-355600">
              <a:buNone/>
            </a:pPr>
            <a:endParaRPr lang="hu-HU"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1203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3"/>
          <a:stretch>
            <a:fillRect/>
          </a:stretch>
        </p:blipFill>
        <p:spPr>
          <a:xfrm>
            <a:off x="10874828" y="0"/>
            <a:ext cx="1317171" cy="1235537"/>
          </a:xfrm>
          <a:prstGeom prst="rect">
            <a:avLst/>
          </a:prstGeom>
        </p:spPr>
      </p:pic>
      <p:sp>
        <p:nvSpPr>
          <p:cNvPr id="8" name="Tartalom helye 2">
            <a:extLst>
              <a:ext uri="{FF2B5EF4-FFF2-40B4-BE49-F238E27FC236}">
                <a16:creationId xmlns:a16="http://schemas.microsoft.com/office/drawing/2014/main" id="{DABB13D0-3716-47D8-90BF-AAAB68EBCC72}"/>
              </a:ext>
            </a:extLst>
          </p:cNvPr>
          <p:cNvSpPr>
            <a:spLocks noGrp="1"/>
          </p:cNvSpPr>
          <p:nvPr>
            <p:ph idx="1"/>
          </p:nvPr>
        </p:nvSpPr>
        <p:spPr>
          <a:xfrm>
            <a:off x="361938" y="61577"/>
            <a:ext cx="10512890" cy="6666393"/>
          </a:xfrm>
        </p:spPr>
        <p:txBody>
          <a:bodyPr>
            <a:noAutofit/>
          </a:bodyPr>
          <a:lstStyle/>
          <a:p>
            <a:pPr marL="0" indent="0">
              <a:buNone/>
            </a:pPr>
            <a:endParaRPr lang="hu-HU" sz="2400" dirty="0">
              <a:solidFill>
                <a:schemeClr val="bg1"/>
              </a:solidFill>
              <a:latin typeface="Arial" panose="020B0604020202020204" pitchFamily="34" charset="0"/>
              <a:cs typeface="Arial" panose="020B0604020202020204" pitchFamily="34" charset="0"/>
            </a:endParaRPr>
          </a:p>
          <a:p>
            <a:pPr marL="355600" indent="-355600"/>
            <a:r>
              <a:rPr lang="hu-HU" sz="2400" dirty="0">
                <a:solidFill>
                  <a:schemeClr val="bg1"/>
                </a:solidFill>
                <a:latin typeface="Arial" panose="020B0604020202020204" pitchFamily="34" charset="0"/>
                <a:cs typeface="Arial" panose="020B0604020202020204" pitchFamily="34" charset="0"/>
              </a:rPr>
              <a:t>A </a:t>
            </a:r>
            <a:r>
              <a:rPr lang="hu-HU" sz="2400" b="1" dirty="0">
                <a:solidFill>
                  <a:schemeClr val="bg1"/>
                </a:solidFill>
                <a:latin typeface="Arial" panose="020B0604020202020204" pitchFamily="34" charset="0"/>
                <a:cs typeface="Arial" panose="020B0604020202020204" pitchFamily="34" charset="0"/>
              </a:rPr>
              <a:t>személyi higiénia </a:t>
            </a:r>
            <a:r>
              <a:rPr lang="hu-HU" sz="2400" dirty="0">
                <a:solidFill>
                  <a:schemeClr val="bg1"/>
                </a:solidFill>
                <a:latin typeface="Arial" panose="020B0604020202020204" pitchFamily="34" charset="0"/>
                <a:cs typeface="Arial" panose="020B0604020202020204" pitchFamily="34" charset="0"/>
              </a:rPr>
              <a:t>saját testünk ápolását, tisztántartását jelenti.</a:t>
            </a:r>
          </a:p>
          <a:p>
            <a:pPr marL="355600" indent="-355600">
              <a:buNone/>
            </a:pPr>
            <a:r>
              <a:rPr lang="hu-HU" sz="2400" dirty="0">
                <a:solidFill>
                  <a:schemeClr val="bg1"/>
                </a:solidFill>
                <a:latin typeface="Arial" panose="020B0604020202020204" pitchFamily="34" charset="0"/>
                <a:cs typeface="Arial" panose="020B0604020202020204" pitchFamily="34" charset="0"/>
              </a:rPr>
              <a:t>	Ide tartozik a kézmosás, a testápolás és a tiszta ruha.</a:t>
            </a:r>
          </a:p>
          <a:p>
            <a:pPr marL="355600" indent="-355600">
              <a:buNone/>
            </a:pPr>
            <a:r>
              <a:rPr lang="hu-HU" sz="2400" dirty="0">
                <a:solidFill>
                  <a:schemeClr val="bg1"/>
                </a:solidFill>
                <a:latin typeface="Arial" panose="020B0604020202020204" pitchFamily="34" charset="0"/>
                <a:cs typeface="Arial" panose="020B0604020202020204" pitchFamily="34" charset="0"/>
              </a:rPr>
              <a:t>	Így megelőzhetjük a testi kosz okozta ételszennyeződést.</a:t>
            </a:r>
          </a:p>
          <a:p>
            <a:pPr marL="355600" indent="-355600"/>
            <a:endParaRPr lang="hu-HU" sz="2400" dirty="0">
              <a:solidFill>
                <a:schemeClr val="bg1"/>
              </a:solidFill>
              <a:latin typeface="Arial" panose="020B0604020202020204" pitchFamily="34" charset="0"/>
              <a:cs typeface="Arial" panose="020B0604020202020204" pitchFamily="34" charset="0"/>
            </a:endParaRPr>
          </a:p>
          <a:p>
            <a:pPr marL="355600" indent="-355600"/>
            <a:r>
              <a:rPr lang="hu-HU" sz="2400" dirty="0">
                <a:solidFill>
                  <a:schemeClr val="bg1"/>
                </a:solidFill>
                <a:latin typeface="Arial" panose="020B0604020202020204" pitchFamily="34" charset="0"/>
                <a:cs typeface="Arial" panose="020B0604020202020204" pitchFamily="34" charset="0"/>
              </a:rPr>
              <a:t>A </a:t>
            </a:r>
            <a:r>
              <a:rPr lang="hu-HU" sz="2400" b="1" dirty="0">
                <a:solidFill>
                  <a:schemeClr val="bg1"/>
                </a:solidFill>
                <a:latin typeface="Arial" panose="020B0604020202020204" pitchFamily="34" charset="0"/>
                <a:cs typeface="Arial" panose="020B0604020202020204" pitchFamily="34" charset="0"/>
              </a:rPr>
              <a:t>konyhai higiénia </a:t>
            </a:r>
            <a:r>
              <a:rPr lang="hu-HU" sz="2400" dirty="0">
                <a:solidFill>
                  <a:schemeClr val="bg1"/>
                </a:solidFill>
                <a:latin typeface="Arial" panose="020B0604020202020204" pitchFamily="34" charset="0"/>
                <a:cs typeface="Arial" panose="020B0604020202020204" pitchFamily="34" charset="0"/>
              </a:rPr>
              <a:t>a konyha tisztaságát, tisztántartását jelenti.</a:t>
            </a:r>
          </a:p>
          <a:p>
            <a:pPr marL="355600" indent="-355600">
              <a:buNone/>
            </a:pPr>
            <a:r>
              <a:rPr lang="hu-HU" sz="2400" dirty="0">
                <a:solidFill>
                  <a:schemeClr val="bg1"/>
                </a:solidFill>
                <a:latin typeface="Arial" panose="020B0604020202020204" pitchFamily="34" charset="0"/>
                <a:cs typeface="Arial" panose="020B0604020202020204" pitchFamily="34" charset="0"/>
              </a:rPr>
              <a:t>	Tiszta konyhában megóvhatjuk az új ételeket a szennyeződéstől.</a:t>
            </a:r>
          </a:p>
          <a:p>
            <a:pPr marL="355600" indent="-355600">
              <a:buNone/>
            </a:pPr>
            <a:r>
              <a:rPr lang="hu-HU" sz="2400" dirty="0">
                <a:solidFill>
                  <a:schemeClr val="bg1"/>
                </a:solidFill>
                <a:latin typeface="Arial" panose="020B0604020202020204" pitchFamily="34" charset="0"/>
                <a:cs typeface="Arial" panose="020B0604020202020204" pitchFamily="34" charset="0"/>
              </a:rPr>
              <a:t>	A konyhai higiénia célja az  ételek biztonságos tárolása, készítése, felszolgálása és elfogyasztása.</a:t>
            </a:r>
          </a:p>
          <a:p>
            <a:pPr marL="355600" indent="-355600">
              <a:buNone/>
            </a:pPr>
            <a:endParaRPr lang="hu-HU" sz="2400" b="1" dirty="0">
              <a:solidFill>
                <a:schemeClr val="bg1"/>
              </a:solidFill>
              <a:latin typeface="Arial" panose="020B0604020202020204" pitchFamily="34" charset="0"/>
              <a:cs typeface="Arial" panose="020B0604020202020204" pitchFamily="34" charset="0"/>
            </a:endParaRPr>
          </a:p>
          <a:p>
            <a:pPr marL="355600" indent="-355600"/>
            <a:r>
              <a:rPr lang="hu-HU" sz="2400" dirty="0">
                <a:solidFill>
                  <a:schemeClr val="bg1"/>
                </a:solidFill>
                <a:latin typeface="Arial" panose="020B0604020202020204" pitchFamily="34" charset="0"/>
                <a:cs typeface="Arial" panose="020B0604020202020204" pitchFamily="34" charset="0"/>
              </a:rPr>
              <a:t> A </a:t>
            </a:r>
            <a:r>
              <a:rPr lang="hu-HU" sz="2400" b="1" dirty="0">
                <a:solidFill>
                  <a:schemeClr val="bg1"/>
                </a:solidFill>
                <a:latin typeface="Arial" panose="020B0604020202020204" pitchFamily="34" charset="0"/>
                <a:cs typeface="Arial" panose="020B0604020202020204" pitchFamily="34" charset="0"/>
              </a:rPr>
              <a:t>konyhai higiénia </a:t>
            </a:r>
            <a:r>
              <a:rPr lang="hu-HU" sz="2400" dirty="0">
                <a:solidFill>
                  <a:schemeClr val="bg1"/>
                </a:solidFill>
                <a:latin typeface="Arial" panose="020B0604020202020204" pitchFamily="34" charset="0"/>
                <a:cs typeface="Arial" panose="020B0604020202020204" pitchFamily="34" charset="0"/>
              </a:rPr>
              <a:t>és a </a:t>
            </a:r>
            <a:r>
              <a:rPr lang="hu-HU" sz="2400" b="1" dirty="0">
                <a:solidFill>
                  <a:schemeClr val="bg1"/>
                </a:solidFill>
                <a:latin typeface="Arial" panose="020B0604020202020204" pitchFamily="34" charset="0"/>
                <a:cs typeface="Arial" panose="020B0604020202020204" pitchFamily="34" charset="0"/>
              </a:rPr>
              <a:t>dolgozók személyi higiéniája</a:t>
            </a:r>
            <a:r>
              <a:rPr lang="hu-HU" sz="2400" dirty="0">
                <a:solidFill>
                  <a:schemeClr val="bg1"/>
                </a:solidFill>
                <a:latin typeface="Arial" panose="020B0604020202020204" pitchFamily="34" charset="0"/>
                <a:cs typeface="Arial" panose="020B0604020202020204" pitchFamily="34" charset="0"/>
              </a:rPr>
              <a:t> együtt képes megakadályozni azt, hogy az étel a betegségeket terjesszen.</a:t>
            </a:r>
          </a:p>
        </p:txBody>
      </p:sp>
    </p:spTree>
    <p:extLst>
      <p:ext uri="{BB962C8B-B14F-4D97-AF65-F5344CB8AC3E}">
        <p14:creationId xmlns:p14="http://schemas.microsoft.com/office/powerpoint/2010/main" val="2734662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1154956" y="2861733"/>
            <a:ext cx="10245683" cy="1915647"/>
          </a:xfrm>
        </p:spPr>
        <p:txBody>
          <a:bodyPr/>
          <a:lstStyle/>
          <a:p>
            <a:r>
              <a:rPr lang="hu-HU" b="1" dirty="0">
                <a:solidFill>
                  <a:schemeClr val="bg1"/>
                </a:solidFill>
                <a:latin typeface="Arial" panose="020B0604020202020204" pitchFamily="34" charset="0"/>
                <a:cs typeface="Arial" panose="020B0604020202020204" pitchFamily="34" charset="0"/>
              </a:rPr>
              <a:t>2. Az ételek szennyeződése a dolgozótól</a:t>
            </a:r>
          </a:p>
        </p:txBody>
      </p:sp>
      <p:sp>
        <p:nvSpPr>
          <p:cNvPr id="3" name="Szöveg helye 2"/>
          <p:cNvSpPr>
            <a:spLocks noGrp="1"/>
          </p:cNvSpPr>
          <p:nvPr>
            <p:ph type="body" idx="1"/>
          </p:nvPr>
        </p:nvSpPr>
        <p:spPr>
          <a:xfrm>
            <a:off x="1154955" y="4777381"/>
            <a:ext cx="8825658" cy="1182548"/>
          </a:xfrm>
        </p:spPr>
        <p:txBody>
          <a:bodyPr>
            <a:normAutofit/>
          </a:bodyPr>
          <a:lstStyle/>
          <a:p>
            <a:r>
              <a:rPr lang="hu-HU" sz="2400" b="1" cap="none" dirty="0">
                <a:solidFill>
                  <a:schemeClr val="bg2"/>
                </a:solidFill>
                <a:latin typeface="Arial" panose="020B0604020202020204" pitchFamily="34" charset="0"/>
                <a:cs typeface="Arial" panose="020B0604020202020204" pitchFamily="34" charset="0"/>
              </a:rPr>
              <a:t>Mitől szennyeződhet az étel?</a:t>
            </a:r>
          </a:p>
          <a:p>
            <a:r>
              <a:rPr lang="hu-HU" sz="2400" b="1" cap="none" dirty="0">
                <a:solidFill>
                  <a:schemeClr val="bg2"/>
                </a:solidFill>
                <a:latin typeface="Arial" panose="020B0604020202020204" pitchFamily="34" charset="0"/>
                <a:cs typeface="Arial" panose="020B0604020202020204" pitchFamily="34" charset="0"/>
              </a:rPr>
              <a:t>Hogyan lehet megakadályozni a szennyeződést?</a:t>
            </a:r>
          </a:p>
        </p:txBody>
      </p:sp>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2"/>
          <a:stretch>
            <a:fillRect/>
          </a:stretch>
        </p:blipFill>
        <p:spPr>
          <a:xfrm>
            <a:off x="10687574" y="0"/>
            <a:ext cx="1504426" cy="1411187"/>
          </a:xfrm>
          <a:prstGeom prst="rect">
            <a:avLst/>
          </a:prstGeom>
        </p:spPr>
      </p:pic>
    </p:spTree>
    <p:extLst>
      <p:ext uri="{BB962C8B-B14F-4D97-AF65-F5344CB8AC3E}">
        <p14:creationId xmlns:p14="http://schemas.microsoft.com/office/powerpoint/2010/main" val="9733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DABB13D0-3716-47D8-90BF-AAAB68EBCC72}"/>
              </a:ext>
            </a:extLst>
          </p:cNvPr>
          <p:cNvSpPr>
            <a:spLocks noGrp="1"/>
          </p:cNvSpPr>
          <p:nvPr>
            <p:ph idx="1"/>
          </p:nvPr>
        </p:nvSpPr>
        <p:spPr>
          <a:xfrm>
            <a:off x="541698" y="628650"/>
            <a:ext cx="11225186" cy="5485547"/>
          </a:xfrm>
        </p:spPr>
        <p:txBody>
          <a:bodyPr>
            <a:normAutofit/>
          </a:bodyPr>
          <a:lstStyle/>
          <a:p>
            <a:pPr marL="0" lvl="0" indent="0">
              <a:buNone/>
            </a:pPr>
            <a:r>
              <a:rPr lang="hu-HU" sz="2400" b="1" dirty="0">
                <a:solidFill>
                  <a:schemeClr val="bg2"/>
                </a:solidFill>
                <a:latin typeface="Arial" panose="020B0604020202020204" pitchFamily="34" charset="0"/>
                <a:cs typeface="Arial" panose="020B0604020202020204" pitchFamily="34" charset="0"/>
              </a:rPr>
              <a:t>Ezektől szennyeződhet az étel:</a:t>
            </a:r>
          </a:p>
          <a:p>
            <a:pPr marL="0" lvl="0" indent="0">
              <a:buNone/>
            </a:pPr>
            <a:endParaRPr lang="hu-HU" sz="2400" b="1" dirty="0">
              <a:solidFill>
                <a:schemeClr val="bg2"/>
              </a:solidFill>
              <a:latin typeface="Arial" panose="020B0604020202020204" pitchFamily="34" charset="0"/>
              <a:cs typeface="Arial" panose="020B0604020202020204" pitchFamily="34" charset="0"/>
            </a:endParaRPr>
          </a:p>
          <a:p>
            <a:pPr marL="355600" lvl="0" indent="-355600"/>
            <a:r>
              <a:rPr lang="hu-HU" sz="2400" b="1" dirty="0">
                <a:solidFill>
                  <a:schemeClr val="bg1"/>
                </a:solidFill>
                <a:latin typeface="Arial" panose="020B0604020202020204" pitchFamily="34" charset="0"/>
                <a:cs typeface="Arial" panose="020B0604020202020204" pitchFamily="34" charset="0"/>
              </a:rPr>
              <a:t>Idegen anyagoktól. </a:t>
            </a:r>
            <a:r>
              <a:rPr lang="hu-HU" sz="2400" dirty="0">
                <a:solidFill>
                  <a:schemeClr val="bg1"/>
                </a:solidFill>
                <a:latin typeface="Arial" panose="020B0604020202020204" pitchFamily="34" charset="0"/>
                <a:cs typeface="Arial" panose="020B0604020202020204" pitchFamily="34" charset="0"/>
              </a:rPr>
              <a:t>Ilyen a por, hajszál, kavics, falfesték.</a:t>
            </a:r>
          </a:p>
          <a:p>
            <a:pPr marL="355600" lvl="0" indent="-355600"/>
            <a:endParaRPr lang="hu-HU" sz="2400" dirty="0">
              <a:solidFill>
                <a:schemeClr val="bg1"/>
              </a:solidFill>
              <a:latin typeface="Arial" panose="020B0604020202020204" pitchFamily="34" charset="0"/>
              <a:cs typeface="Arial" panose="020B0604020202020204" pitchFamily="34" charset="0"/>
            </a:endParaRPr>
          </a:p>
          <a:p>
            <a:pPr marL="355600" lvl="0" indent="-355600"/>
            <a:r>
              <a:rPr lang="hu-HU" sz="2400" b="1" dirty="0">
                <a:solidFill>
                  <a:schemeClr val="bg1"/>
                </a:solidFill>
                <a:latin typeface="Arial" panose="020B0604020202020204" pitchFamily="34" charset="0"/>
                <a:cs typeface="Arial" panose="020B0604020202020204" pitchFamily="34" charset="0"/>
              </a:rPr>
              <a:t>Vegyi anyagoktól. </a:t>
            </a:r>
            <a:r>
              <a:rPr lang="hu-HU" sz="2400" dirty="0">
                <a:solidFill>
                  <a:schemeClr val="bg1"/>
                </a:solidFill>
                <a:latin typeface="Arial" panose="020B0604020202020204" pitchFamily="34" charset="0"/>
                <a:cs typeface="Arial" panose="020B0604020202020204" pitchFamily="34" charset="0"/>
              </a:rPr>
              <a:t>Ilyen a mosogatószer, tisztítószer, tartósítószer, adalékanyag.</a:t>
            </a:r>
          </a:p>
          <a:p>
            <a:pPr marL="355600" lvl="0" indent="-355600"/>
            <a:endParaRPr lang="hu-HU" sz="2400" dirty="0">
              <a:solidFill>
                <a:schemeClr val="bg1"/>
              </a:solidFill>
              <a:latin typeface="Arial" panose="020B0604020202020204" pitchFamily="34" charset="0"/>
              <a:cs typeface="Arial" panose="020B0604020202020204" pitchFamily="34" charset="0"/>
            </a:endParaRPr>
          </a:p>
          <a:p>
            <a:pPr marL="355600" indent="-355600"/>
            <a:r>
              <a:rPr lang="hu-HU" sz="2400" b="1" dirty="0">
                <a:solidFill>
                  <a:schemeClr val="bg1"/>
                </a:solidFill>
                <a:latin typeface="Arial" panose="020B0604020202020204" pitchFamily="34" charset="0"/>
                <a:cs typeface="Arial" panose="020B0604020202020204" pitchFamily="34" charset="0"/>
              </a:rPr>
              <a:t>Mikrobák. </a:t>
            </a:r>
            <a:r>
              <a:rPr lang="hu-HU" sz="2400" dirty="0">
                <a:solidFill>
                  <a:schemeClr val="bg1"/>
                </a:solidFill>
                <a:latin typeface="Arial" panose="020B0604020202020204" pitchFamily="34" charset="0"/>
                <a:cs typeface="Arial" panose="020B0604020202020204" pitchFamily="34" charset="0"/>
              </a:rPr>
              <a:t>Ilyenek a baktériumok és a penészgombák. </a:t>
            </a:r>
            <a:br>
              <a:rPr lang="hu-HU" sz="2400" dirty="0">
                <a:solidFill>
                  <a:schemeClr val="bg1"/>
                </a:solidFill>
                <a:latin typeface="Arial" panose="020B0604020202020204" pitchFamily="34" charset="0"/>
                <a:cs typeface="Arial" panose="020B0604020202020204" pitchFamily="34" charset="0"/>
              </a:rPr>
            </a:br>
            <a:r>
              <a:rPr lang="hu-HU" sz="2400" dirty="0">
                <a:solidFill>
                  <a:schemeClr val="bg1"/>
                </a:solidFill>
                <a:latin typeface="Arial" panose="020B0604020202020204" pitchFamily="34" charset="0"/>
                <a:cs typeface="Arial" panose="020B0604020202020204" pitchFamily="34" charset="0"/>
              </a:rPr>
              <a:t>A mikrobák szabad szemmel nem látható apró élőlények. </a:t>
            </a:r>
          </a:p>
          <a:p>
            <a:pPr lvl="0"/>
            <a:endParaRPr lang="hu-HU" sz="2400" dirty="0">
              <a:solidFill>
                <a:schemeClr val="bg2"/>
              </a:solidFill>
              <a:latin typeface="Arial" panose="020B0604020202020204" pitchFamily="34" charset="0"/>
              <a:cs typeface="Arial" panose="020B0604020202020204" pitchFamily="34" charset="0"/>
            </a:endParaRPr>
          </a:p>
          <a:p>
            <a:pPr marL="0" lvl="0" indent="0">
              <a:buNone/>
            </a:pPr>
            <a:endParaRPr lang="hu-HU" sz="2400" dirty="0">
              <a:solidFill>
                <a:schemeClr val="bg2"/>
              </a:solidFill>
              <a:latin typeface="Arial" panose="020B0604020202020204" pitchFamily="34" charset="0"/>
              <a:cs typeface="Arial" panose="020B0604020202020204" pitchFamily="34" charset="0"/>
            </a:endParaRPr>
          </a:p>
          <a:p>
            <a:pPr marL="0" lvl="0" indent="0">
              <a:buNone/>
            </a:pPr>
            <a:endParaRPr lang="hu-HU" sz="2400" dirty="0">
              <a:solidFill>
                <a:schemeClr val="bg2"/>
              </a:solidFill>
              <a:latin typeface="Arial" panose="020B0604020202020204" pitchFamily="34" charset="0"/>
              <a:cs typeface="Arial" panose="020B0604020202020204" pitchFamily="34" charset="0"/>
            </a:endParaRPr>
          </a:p>
          <a:p>
            <a:endParaRPr lang="hu-HU" sz="2400" dirty="0">
              <a:solidFill>
                <a:schemeClr val="bg2"/>
              </a:solidFill>
              <a:latin typeface="Arial" panose="020B0604020202020204" pitchFamily="34" charset="0"/>
              <a:cs typeface="Arial" panose="020B0604020202020204" pitchFamily="34" charset="0"/>
            </a:endParaRPr>
          </a:p>
        </p:txBody>
      </p:sp>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3"/>
          <a:stretch>
            <a:fillRect/>
          </a:stretch>
        </p:blipFill>
        <p:spPr>
          <a:xfrm>
            <a:off x="10805020" y="0"/>
            <a:ext cx="1386980" cy="1301020"/>
          </a:xfrm>
          <a:prstGeom prst="rect">
            <a:avLst/>
          </a:prstGeom>
        </p:spPr>
      </p:pic>
      <p:grpSp>
        <p:nvGrpSpPr>
          <p:cNvPr id="6" name="Csoportba foglalás 5"/>
          <p:cNvGrpSpPr/>
          <p:nvPr/>
        </p:nvGrpSpPr>
        <p:grpSpPr>
          <a:xfrm>
            <a:off x="1312347" y="4856062"/>
            <a:ext cx="10149206" cy="1855151"/>
            <a:chOff x="1265270" y="4786848"/>
            <a:chExt cx="10088858" cy="1855151"/>
          </a:xfrm>
        </p:grpSpPr>
        <p:pic>
          <p:nvPicPr>
            <p:cNvPr id="5" name="Kép 4" descr="BAKT3.jpg"/>
            <p:cNvPicPr/>
            <p:nvPr/>
          </p:nvPicPr>
          <p:blipFill>
            <a:blip r:embed="rId4" cstate="print"/>
            <a:stretch>
              <a:fillRect/>
            </a:stretch>
          </p:blipFill>
          <p:spPr>
            <a:xfrm>
              <a:off x="4035638" y="4855478"/>
              <a:ext cx="2360264" cy="1717890"/>
            </a:xfrm>
            <a:prstGeom prst="rect">
              <a:avLst/>
            </a:prstGeom>
          </p:spPr>
        </p:pic>
        <p:sp>
          <p:nvSpPr>
            <p:cNvPr id="7" name="Téglalap 6"/>
            <p:cNvSpPr/>
            <p:nvPr/>
          </p:nvSpPr>
          <p:spPr>
            <a:xfrm>
              <a:off x="1265270" y="5849646"/>
              <a:ext cx="3196188" cy="707886"/>
            </a:xfrm>
            <a:prstGeom prst="rect">
              <a:avLst/>
            </a:prstGeom>
          </p:spPr>
          <p:txBody>
            <a:bodyPr wrap="square">
              <a:spAutoFit/>
            </a:bodyPr>
            <a:lstStyle/>
            <a:p>
              <a:r>
                <a:rPr lang="hu-HU" sz="2000" b="1" dirty="0">
                  <a:solidFill>
                    <a:schemeClr val="bg2"/>
                  </a:solidFill>
                  <a:latin typeface="Arial" panose="020B0604020202020204" pitchFamily="34" charset="0"/>
                  <a:cs typeface="Arial" panose="020B0604020202020204" pitchFamily="34" charset="0"/>
                </a:rPr>
                <a:t>Baktériumok mikroszkóppal nézve</a:t>
              </a:r>
            </a:p>
          </p:txBody>
        </p:sp>
        <p:pic>
          <p:nvPicPr>
            <p:cNvPr id="8" name="Kép 7" descr="BreadMold3.jpg"/>
            <p:cNvPicPr/>
            <p:nvPr/>
          </p:nvPicPr>
          <p:blipFill>
            <a:blip r:embed="rId5" cstate="print"/>
            <a:stretch>
              <a:fillRect/>
            </a:stretch>
          </p:blipFill>
          <p:spPr>
            <a:xfrm>
              <a:off x="9377086" y="4786848"/>
              <a:ext cx="1977042" cy="1855151"/>
            </a:xfrm>
            <a:prstGeom prst="rect">
              <a:avLst/>
            </a:prstGeom>
          </p:spPr>
        </p:pic>
        <p:sp>
          <p:nvSpPr>
            <p:cNvPr id="9" name="Szövegdoboz 8"/>
            <p:cNvSpPr txBox="1"/>
            <p:nvPr/>
          </p:nvSpPr>
          <p:spPr>
            <a:xfrm>
              <a:off x="7726618" y="5849646"/>
              <a:ext cx="2080083" cy="707886"/>
            </a:xfrm>
            <a:prstGeom prst="rect">
              <a:avLst/>
            </a:prstGeom>
          </p:spPr>
          <p:txBody>
            <a:bodyPr wrap="square">
              <a:spAutoFit/>
            </a:bodyPr>
            <a:lstStyle>
              <a:defPPr>
                <a:defRPr lang="en-US"/>
              </a:defPPr>
              <a:lvl1pPr>
                <a:defRPr sz="2400">
                  <a:solidFill>
                    <a:schemeClr val="bg2"/>
                  </a:solidFill>
                </a:defRPr>
              </a:lvl1pPr>
            </a:lstStyle>
            <a:p>
              <a:r>
                <a:rPr lang="hu-HU" sz="2000" b="1" dirty="0">
                  <a:latin typeface="Arial" panose="020B0604020202020204" pitchFamily="34" charset="0"/>
                  <a:cs typeface="Arial" panose="020B0604020202020204" pitchFamily="34" charset="0"/>
                </a:rPr>
                <a:t>Penésztelep </a:t>
              </a:r>
              <a:br>
                <a:rPr lang="hu-HU" sz="2000" b="1" dirty="0">
                  <a:latin typeface="Arial" panose="020B0604020202020204" pitchFamily="34" charset="0"/>
                  <a:cs typeface="Arial" panose="020B0604020202020204" pitchFamily="34" charset="0"/>
                </a:rPr>
              </a:br>
              <a:r>
                <a:rPr lang="hu-HU" sz="2000" b="1" dirty="0">
                  <a:latin typeface="Arial" panose="020B0604020202020204" pitchFamily="34" charset="0"/>
                  <a:cs typeface="Arial" panose="020B0604020202020204" pitchFamily="34" charset="0"/>
                </a:rPr>
                <a:t>a kenyéren</a:t>
              </a:r>
            </a:p>
          </p:txBody>
        </p:sp>
      </p:grpSp>
    </p:spTree>
    <p:extLst>
      <p:ext uri="{BB962C8B-B14F-4D97-AF65-F5344CB8AC3E}">
        <p14:creationId xmlns:p14="http://schemas.microsoft.com/office/powerpoint/2010/main" val="2189983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DABB13D0-3716-47D8-90BF-AAAB68EBCC72}"/>
              </a:ext>
            </a:extLst>
          </p:cNvPr>
          <p:cNvSpPr>
            <a:spLocks noGrp="1"/>
          </p:cNvSpPr>
          <p:nvPr>
            <p:ph idx="1"/>
          </p:nvPr>
        </p:nvSpPr>
        <p:spPr>
          <a:xfrm>
            <a:off x="334817" y="158963"/>
            <a:ext cx="11478904" cy="3544155"/>
          </a:xfrm>
        </p:spPr>
        <p:txBody>
          <a:bodyPr>
            <a:noAutofit/>
          </a:bodyPr>
          <a:lstStyle/>
          <a:p>
            <a:pPr marL="0" lvl="0" indent="0">
              <a:buNone/>
            </a:pPr>
            <a:r>
              <a:rPr lang="hu-HU" sz="2400" b="1" dirty="0">
                <a:solidFill>
                  <a:schemeClr val="bg2"/>
                </a:solidFill>
                <a:latin typeface="Arial" panose="020B0604020202020204" pitchFamily="34" charset="0"/>
                <a:cs typeface="Arial" panose="020B0604020202020204" pitchFamily="34" charset="0"/>
              </a:rPr>
              <a:t>A káros mikrobák kerülhetnek az ételbe:</a:t>
            </a:r>
          </a:p>
          <a:p>
            <a:r>
              <a:rPr lang="hu-HU" sz="2400" dirty="0">
                <a:solidFill>
                  <a:schemeClr val="bg1"/>
                </a:solidFill>
                <a:latin typeface="Arial" panose="020B0604020202020204" pitchFamily="34" charset="0"/>
                <a:cs typeface="Arial" panose="020B0604020202020204" pitchFamily="34" charset="0"/>
              </a:rPr>
              <a:t>a piszkos edényekről, konyhai eszközökről,</a:t>
            </a:r>
          </a:p>
          <a:p>
            <a:r>
              <a:rPr lang="hu-HU" sz="2400" dirty="0">
                <a:solidFill>
                  <a:schemeClr val="bg1"/>
                </a:solidFill>
                <a:latin typeface="Arial" panose="020B0604020202020204" pitchFamily="34" charset="0"/>
                <a:cs typeface="Arial" panose="020B0604020202020204" pitchFamily="34" charset="0"/>
              </a:rPr>
              <a:t>a piszkos ruházatról,</a:t>
            </a:r>
          </a:p>
          <a:p>
            <a:r>
              <a:rPr lang="hu-HU" sz="2400" dirty="0">
                <a:solidFill>
                  <a:schemeClr val="bg1"/>
                </a:solidFill>
                <a:latin typeface="Arial" panose="020B0604020202020204" pitchFamily="34" charset="0"/>
                <a:cs typeface="Arial" panose="020B0604020202020204" pitchFamily="34" charset="0"/>
              </a:rPr>
              <a:t>a dolgozó köhögéséből vagy tüsszentéséből,</a:t>
            </a:r>
          </a:p>
          <a:p>
            <a:r>
              <a:rPr lang="hu-HU" sz="2400" dirty="0">
                <a:solidFill>
                  <a:schemeClr val="bg1"/>
                </a:solidFill>
                <a:latin typeface="Arial" panose="020B0604020202020204" pitchFamily="34" charset="0"/>
                <a:cs typeface="Arial" panose="020B0604020202020204" pitchFamily="34" charset="0"/>
              </a:rPr>
              <a:t>a rosszul tárolt, állott vagy romlott alapanyagból.</a:t>
            </a:r>
          </a:p>
          <a:p>
            <a:pPr marL="0" indent="0">
              <a:buNone/>
            </a:pPr>
            <a:endParaRPr lang="hu-HU" sz="2400" dirty="0">
              <a:solidFill>
                <a:schemeClr val="bg2"/>
              </a:solidFill>
              <a:latin typeface="Arial" panose="020B0604020202020204" pitchFamily="34" charset="0"/>
              <a:cs typeface="Arial" panose="020B0604020202020204" pitchFamily="34" charset="0"/>
            </a:endParaRPr>
          </a:p>
          <a:p>
            <a:pPr marL="0" indent="0">
              <a:buNone/>
            </a:pPr>
            <a:endParaRPr lang="hu-HU" sz="2400" dirty="0">
              <a:solidFill>
                <a:schemeClr val="bg2"/>
              </a:solidFill>
              <a:latin typeface="Arial" panose="020B0604020202020204" pitchFamily="34" charset="0"/>
              <a:cs typeface="Arial" panose="020B0604020202020204" pitchFamily="34" charset="0"/>
            </a:endParaRPr>
          </a:p>
          <a:p>
            <a:pPr marL="0" indent="0">
              <a:buNone/>
            </a:pPr>
            <a:endParaRPr lang="hu-HU" sz="2400" dirty="0">
              <a:solidFill>
                <a:schemeClr val="bg2"/>
              </a:solidFill>
              <a:latin typeface="Arial" panose="020B0604020202020204" pitchFamily="34" charset="0"/>
              <a:cs typeface="Arial" panose="020B0604020202020204" pitchFamily="34" charset="0"/>
            </a:endParaRPr>
          </a:p>
          <a:p>
            <a:pPr marL="0" indent="0">
              <a:buNone/>
            </a:pPr>
            <a:endParaRPr lang="hu-HU" sz="2400" dirty="0">
              <a:solidFill>
                <a:schemeClr val="bg2"/>
              </a:solidFill>
              <a:latin typeface="Arial" panose="020B0604020202020204" pitchFamily="34" charset="0"/>
              <a:cs typeface="Arial" panose="020B0604020202020204" pitchFamily="34" charset="0"/>
            </a:endParaRPr>
          </a:p>
          <a:p>
            <a:pPr marL="0" indent="0">
              <a:buNone/>
            </a:pPr>
            <a:endParaRPr lang="hu-HU" sz="2400" dirty="0">
              <a:solidFill>
                <a:schemeClr val="bg2"/>
              </a:solidFill>
              <a:latin typeface="Arial" panose="020B0604020202020204" pitchFamily="34" charset="0"/>
              <a:cs typeface="Arial" panose="020B0604020202020204" pitchFamily="34" charset="0"/>
            </a:endParaRPr>
          </a:p>
          <a:p>
            <a:pPr marL="0" lvl="0" indent="0">
              <a:buNone/>
            </a:pPr>
            <a:endParaRPr lang="hu-HU" sz="2400" dirty="0">
              <a:solidFill>
                <a:schemeClr val="bg2"/>
              </a:solidFill>
              <a:latin typeface="Arial" panose="020B0604020202020204" pitchFamily="34" charset="0"/>
              <a:cs typeface="Arial" panose="020B0604020202020204" pitchFamily="34" charset="0"/>
            </a:endParaRPr>
          </a:p>
          <a:p>
            <a:pPr marL="0" lvl="0" indent="0">
              <a:buNone/>
            </a:pPr>
            <a:r>
              <a:rPr lang="hu-HU" sz="2400" b="1" dirty="0">
                <a:solidFill>
                  <a:schemeClr val="bg2"/>
                </a:solidFill>
                <a:latin typeface="Arial" panose="020B0604020202020204" pitchFamily="34" charset="0"/>
                <a:cs typeface="Arial" panose="020B0604020202020204" pitchFamily="34" charset="0"/>
              </a:rPr>
              <a:t>Az </a:t>
            </a:r>
            <a:r>
              <a:rPr lang="hu-HU" sz="2400" b="1" dirty="0" err="1">
                <a:solidFill>
                  <a:schemeClr val="bg2"/>
                </a:solidFill>
                <a:latin typeface="Arial" panose="020B0604020202020204" pitchFamily="34" charset="0"/>
                <a:cs typeface="Arial" panose="020B0604020202020204" pitchFamily="34" charset="0"/>
              </a:rPr>
              <a:t>ételszennyést</a:t>
            </a:r>
            <a:r>
              <a:rPr lang="hu-HU" sz="2400" b="1" dirty="0">
                <a:solidFill>
                  <a:schemeClr val="bg2"/>
                </a:solidFill>
                <a:latin typeface="Arial" panose="020B0604020202020204" pitchFamily="34" charset="0"/>
                <a:cs typeface="Arial" panose="020B0604020202020204" pitchFamily="34" charset="0"/>
              </a:rPr>
              <a:t> megelőzhetjük tiszta edények használatával, tiszta ruhák viselésével, az ételre köhögés vagy tüsszentés elkerülésével és jó minőségű alapanyagok használatával. </a:t>
            </a:r>
            <a:endParaRPr lang="hu-HU" sz="2400" dirty="0">
              <a:solidFill>
                <a:schemeClr val="bg2"/>
              </a:solidFill>
            </a:endParaRPr>
          </a:p>
        </p:txBody>
      </p:sp>
      <p:pic>
        <p:nvPicPr>
          <p:cNvPr id="4" name="Kép 3" descr="A képen rajz látható&#10;&#10;Automatikusan generált leírás">
            <a:extLst>
              <a:ext uri="{FF2B5EF4-FFF2-40B4-BE49-F238E27FC236}">
                <a16:creationId xmlns:a16="http://schemas.microsoft.com/office/drawing/2014/main" id="{C1C39064-1CEB-4989-9782-27279AC40BBB}"/>
              </a:ext>
            </a:extLst>
          </p:cNvPr>
          <p:cNvPicPr>
            <a:picLocks noChangeAspect="1"/>
          </p:cNvPicPr>
          <p:nvPr/>
        </p:nvPicPr>
        <p:blipFill>
          <a:blip r:embed="rId3"/>
          <a:stretch>
            <a:fillRect/>
          </a:stretch>
        </p:blipFill>
        <p:spPr>
          <a:xfrm>
            <a:off x="10947368" y="0"/>
            <a:ext cx="1244631" cy="1167493"/>
          </a:xfrm>
          <a:prstGeom prst="rect">
            <a:avLst/>
          </a:prstGeom>
        </p:spPr>
      </p:pic>
      <p:grpSp>
        <p:nvGrpSpPr>
          <p:cNvPr id="16" name="Csoportba foglalás 15">
            <a:extLst>
              <a:ext uri="{FF2B5EF4-FFF2-40B4-BE49-F238E27FC236}">
                <a16:creationId xmlns:a16="http://schemas.microsoft.com/office/drawing/2014/main" id="{776D5179-BD67-41C8-B51D-84A48E1741B1}"/>
              </a:ext>
            </a:extLst>
          </p:cNvPr>
          <p:cNvGrpSpPr/>
          <p:nvPr/>
        </p:nvGrpSpPr>
        <p:grpSpPr>
          <a:xfrm>
            <a:off x="-78747" y="2999887"/>
            <a:ext cx="11935930" cy="2165580"/>
            <a:chOff x="0" y="3323444"/>
            <a:chExt cx="11935930" cy="2165580"/>
          </a:xfrm>
        </p:grpSpPr>
        <p:grpSp>
          <p:nvGrpSpPr>
            <p:cNvPr id="17" name="Csoportba foglalás 16"/>
            <p:cNvGrpSpPr/>
            <p:nvPr/>
          </p:nvGrpSpPr>
          <p:grpSpPr>
            <a:xfrm>
              <a:off x="0" y="3323444"/>
              <a:ext cx="11935930" cy="2165580"/>
              <a:chOff x="0" y="2313082"/>
              <a:chExt cx="11935930" cy="2165580"/>
            </a:xfrm>
          </p:grpSpPr>
          <p:pic>
            <p:nvPicPr>
              <p:cNvPr id="5" name="Kép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817" y="2313082"/>
                <a:ext cx="2481701" cy="1620000"/>
              </a:xfrm>
              <a:prstGeom prst="rect">
                <a:avLst/>
              </a:prstGeom>
              <a:ln>
                <a:noFill/>
              </a:ln>
              <a:effectLst>
                <a:outerShdw blurRad="190500" algn="tl" rotWithShape="0">
                  <a:srgbClr val="000000">
                    <a:alpha val="70000"/>
                  </a:srgbClr>
                </a:outerShdw>
              </a:effectLst>
            </p:spPr>
          </p:pic>
          <p:sp>
            <p:nvSpPr>
              <p:cNvPr id="6" name="Téglalap 5"/>
              <p:cNvSpPr/>
              <p:nvPr/>
            </p:nvSpPr>
            <p:spPr>
              <a:xfrm>
                <a:off x="0" y="4077082"/>
                <a:ext cx="3084068" cy="400110"/>
              </a:xfrm>
              <a:prstGeom prst="rect">
                <a:avLst/>
              </a:prstGeom>
            </p:spPr>
            <p:txBody>
              <a:bodyPr wrap="square">
                <a:spAutoFit/>
              </a:bodyPr>
              <a:lstStyle/>
              <a:p>
                <a:pPr lvl="0" algn="ctr"/>
                <a:r>
                  <a:rPr lang="hu-HU" sz="2000" b="1" dirty="0">
                    <a:solidFill>
                      <a:schemeClr val="bg2"/>
                    </a:solidFill>
                    <a:latin typeface="Arial" panose="020B0604020202020204" pitchFamily="34" charset="0"/>
                    <a:cs typeface="Arial" panose="020B0604020202020204" pitchFamily="34" charset="0"/>
                  </a:rPr>
                  <a:t>Piszkos edények</a:t>
                </a:r>
              </a:p>
            </p:txBody>
          </p:sp>
          <p:sp>
            <p:nvSpPr>
              <p:cNvPr id="8" name="Téglalap 7"/>
              <p:cNvSpPr/>
              <p:nvPr/>
            </p:nvSpPr>
            <p:spPr>
              <a:xfrm>
                <a:off x="3300636" y="4078552"/>
                <a:ext cx="2122697" cy="400110"/>
              </a:xfrm>
              <a:prstGeom prst="rect">
                <a:avLst/>
              </a:prstGeom>
            </p:spPr>
            <p:txBody>
              <a:bodyPr wrap="none">
                <a:spAutoFit/>
              </a:bodyPr>
              <a:lstStyle/>
              <a:p>
                <a:pPr lvl="0"/>
                <a:r>
                  <a:rPr lang="hu-HU" sz="2000" b="1" dirty="0">
                    <a:solidFill>
                      <a:schemeClr val="bg2"/>
                    </a:solidFill>
                    <a:latin typeface="Arial" panose="020B0604020202020204" pitchFamily="34" charset="0"/>
                    <a:cs typeface="Arial" panose="020B0604020202020204" pitchFamily="34" charset="0"/>
                  </a:rPr>
                  <a:t>Piszkos ruházat</a:t>
                </a:r>
              </a:p>
            </p:txBody>
          </p:sp>
          <p:grpSp>
            <p:nvGrpSpPr>
              <p:cNvPr id="13" name="Csoportba foglalás 12"/>
              <p:cNvGrpSpPr/>
              <p:nvPr/>
            </p:nvGrpSpPr>
            <p:grpSpPr>
              <a:xfrm>
                <a:off x="5897945" y="2313082"/>
                <a:ext cx="3470787" cy="2139393"/>
                <a:chOff x="5995804" y="2362243"/>
                <a:chExt cx="3470787" cy="2139393"/>
              </a:xfrm>
            </p:grpSpPr>
            <p:sp>
              <p:nvSpPr>
                <p:cNvPr id="7" name="Téglalap 6"/>
                <p:cNvSpPr/>
                <p:nvPr/>
              </p:nvSpPr>
              <p:spPr>
                <a:xfrm>
                  <a:off x="5995804" y="4101526"/>
                  <a:ext cx="3470787" cy="400110"/>
                </a:xfrm>
                <a:prstGeom prst="rect">
                  <a:avLst/>
                </a:prstGeom>
              </p:spPr>
              <p:txBody>
                <a:bodyPr wrap="square">
                  <a:spAutoFit/>
                </a:bodyPr>
                <a:lstStyle/>
                <a:p>
                  <a:pPr lvl="0" algn="ctr"/>
                  <a:r>
                    <a:rPr lang="hu-HU" sz="2000" b="1" dirty="0">
                      <a:solidFill>
                        <a:schemeClr val="bg2"/>
                      </a:solidFill>
                      <a:latin typeface="Arial" panose="020B0604020202020204" pitchFamily="34" charset="0"/>
                      <a:cs typeface="Arial" panose="020B0604020202020204" pitchFamily="34" charset="0"/>
                    </a:rPr>
                    <a:t>Tüsszentő dolgozó</a:t>
                  </a:r>
                  <a:endParaRPr lang="hu-HU" sz="2000" dirty="0">
                    <a:solidFill>
                      <a:schemeClr val="bg2"/>
                    </a:solidFill>
                    <a:latin typeface="Arial" panose="020B0604020202020204" pitchFamily="34" charset="0"/>
                    <a:cs typeface="Arial" panose="020B0604020202020204" pitchFamily="34" charset="0"/>
                  </a:endParaRPr>
                </a:p>
              </p:txBody>
            </p:sp>
            <p:pic>
              <p:nvPicPr>
                <p:cNvPr id="10" name="Kép 9"/>
                <p:cNvPicPr>
                  <a:picLocks noChangeAspect="1"/>
                </p:cNvPicPr>
                <p:nvPr/>
              </p:nvPicPr>
              <p:blipFill rotWithShape="1">
                <a:blip r:embed="rId5">
                  <a:extLst>
                    <a:ext uri="{28A0092B-C50C-407E-A947-70E740481C1C}">
                      <a14:useLocalDpi xmlns:a14="http://schemas.microsoft.com/office/drawing/2010/main" val="0"/>
                    </a:ext>
                  </a:extLst>
                </a:blip>
                <a:srcRect l="11258" t="8888" r="23344" b="17013"/>
                <a:stretch/>
              </p:blipFill>
              <p:spPr>
                <a:xfrm>
                  <a:off x="6509302" y="2362243"/>
                  <a:ext cx="2151023" cy="1620000"/>
                </a:xfrm>
                <a:prstGeom prst="rect">
                  <a:avLst/>
                </a:prstGeom>
                <a:ln>
                  <a:noFill/>
                </a:ln>
                <a:effectLst>
                  <a:outerShdw blurRad="292100" dist="139700" dir="2700000" algn="tl" rotWithShape="0">
                    <a:srgbClr val="333333">
                      <a:alpha val="65000"/>
                    </a:srgbClr>
                  </a:outerShdw>
                </a:effectLst>
              </p:spPr>
            </p:pic>
          </p:grpSp>
          <p:grpSp>
            <p:nvGrpSpPr>
              <p:cNvPr id="14" name="Csoportba foglalás 13"/>
              <p:cNvGrpSpPr/>
              <p:nvPr/>
            </p:nvGrpSpPr>
            <p:grpSpPr>
              <a:xfrm>
                <a:off x="9146175" y="2313082"/>
                <a:ext cx="2789755" cy="2164110"/>
                <a:chOff x="9136881" y="2127755"/>
                <a:chExt cx="2789755" cy="2164110"/>
              </a:xfrm>
            </p:grpSpPr>
            <p:sp>
              <p:nvSpPr>
                <p:cNvPr id="11" name="Téglalap 10"/>
                <p:cNvSpPr/>
                <p:nvPr/>
              </p:nvSpPr>
              <p:spPr>
                <a:xfrm>
                  <a:off x="9341418" y="3891755"/>
                  <a:ext cx="2585218" cy="400110"/>
                </a:xfrm>
                <a:prstGeom prst="rect">
                  <a:avLst/>
                </a:prstGeom>
              </p:spPr>
              <p:txBody>
                <a:bodyPr wrap="square">
                  <a:spAutoFit/>
                </a:bodyPr>
                <a:lstStyle/>
                <a:p>
                  <a:pPr lvl="0" algn="ctr"/>
                  <a:r>
                    <a:rPr lang="hu-HU" sz="2000" b="1" dirty="0">
                      <a:solidFill>
                        <a:schemeClr val="bg2"/>
                      </a:solidFill>
                      <a:latin typeface="Arial" panose="020B0604020202020204" pitchFamily="34" charset="0"/>
                      <a:cs typeface="Arial" panose="020B0604020202020204" pitchFamily="34" charset="0"/>
                    </a:rPr>
                    <a:t>Romlott alapanyag</a:t>
                  </a:r>
                  <a:endParaRPr lang="hu-HU" sz="2000" dirty="0">
                    <a:solidFill>
                      <a:schemeClr val="bg2"/>
                    </a:solidFill>
                    <a:latin typeface="Arial" panose="020B0604020202020204" pitchFamily="34" charset="0"/>
                    <a:cs typeface="Arial" panose="020B0604020202020204" pitchFamily="34" charset="0"/>
                  </a:endParaRPr>
                </a:p>
              </p:txBody>
            </p:sp>
            <p:pic>
              <p:nvPicPr>
                <p:cNvPr id="12" name="Kép 11"/>
                <p:cNvPicPr>
                  <a:picLocks noChangeAspect="1"/>
                </p:cNvPicPr>
                <p:nvPr/>
              </p:nvPicPr>
              <p:blipFill rotWithShape="1">
                <a:blip r:embed="rId6">
                  <a:extLst>
                    <a:ext uri="{28A0092B-C50C-407E-A947-70E740481C1C}">
                      <a14:useLocalDpi xmlns:a14="http://schemas.microsoft.com/office/drawing/2010/main" val="0"/>
                    </a:ext>
                  </a:extLst>
                </a:blip>
                <a:srcRect t="2168" r="6092"/>
                <a:stretch/>
              </p:blipFill>
              <p:spPr>
                <a:xfrm>
                  <a:off x="9136881" y="2127755"/>
                  <a:ext cx="2758334" cy="1620000"/>
                </a:xfrm>
                <a:prstGeom prst="rect">
                  <a:avLst/>
                </a:prstGeom>
                <a:ln>
                  <a:noFill/>
                </a:ln>
                <a:effectLst>
                  <a:outerShdw blurRad="292100" dist="139700" dir="2700000" algn="tl" rotWithShape="0">
                    <a:srgbClr val="333333">
                      <a:alpha val="65000"/>
                    </a:srgbClr>
                  </a:outerShdw>
                </a:effectLst>
              </p:spPr>
            </p:pic>
          </p:grpSp>
        </p:grpSp>
        <p:pic>
          <p:nvPicPr>
            <p:cNvPr id="15" name="Kép 14" descr="A képen személy, beltéri, férfi, konyha látható&#10;&#10;Automatikusan generált leírás">
              <a:extLst>
                <a:ext uri="{FF2B5EF4-FFF2-40B4-BE49-F238E27FC236}">
                  <a16:creationId xmlns:a16="http://schemas.microsoft.com/office/drawing/2014/main" id="{3CCED701-C35C-49C8-94BE-539293A4BB6B}"/>
                </a:ext>
              </a:extLst>
            </p:cNvPr>
            <p:cNvPicPr>
              <a:picLocks noChangeAspect="1"/>
            </p:cNvPicPr>
            <p:nvPr/>
          </p:nvPicPr>
          <p:blipFill rotWithShape="1">
            <a:blip r:embed="rId7"/>
            <a:srcRect l="-3961" t="62204" r="-608" b="1"/>
            <a:stretch/>
          </p:blipFill>
          <p:spPr>
            <a:xfrm>
              <a:off x="3187818" y="3323444"/>
              <a:ext cx="2978090" cy="1620000"/>
            </a:xfrm>
            <a:prstGeom prst="rect">
              <a:avLst/>
            </a:prstGeom>
          </p:spPr>
        </p:pic>
      </p:grpSp>
    </p:spTree>
    <p:extLst>
      <p:ext uri="{BB962C8B-B14F-4D97-AF65-F5344CB8AC3E}">
        <p14:creationId xmlns:p14="http://schemas.microsoft.com/office/powerpoint/2010/main" val="37846210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7671</TotalTime>
  <Words>3458</Words>
  <Application>Microsoft Office PowerPoint</Application>
  <PresentationFormat>Szélesvásznú</PresentationFormat>
  <Paragraphs>460</Paragraphs>
  <Slides>47</Slides>
  <Notes>39</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47</vt:i4>
      </vt:variant>
    </vt:vector>
  </HeadingPairs>
  <TitlesOfParts>
    <vt:vector size="54" baseType="lpstr">
      <vt:lpstr>Arial</vt:lpstr>
      <vt:lpstr>Calibri</vt:lpstr>
      <vt:lpstr>Century Gothic</vt:lpstr>
      <vt:lpstr>Times New Roman</vt:lpstr>
      <vt:lpstr>Wingdings</vt:lpstr>
      <vt:lpstr>Wingdings 3</vt:lpstr>
      <vt:lpstr>Ion</vt:lpstr>
      <vt:lpstr>Személyi higiénia, azaz  a vendéglátóiparban dolgozók egészségessége és tisztasága</vt:lpstr>
      <vt:lpstr>PowerPoint-bemutató</vt:lpstr>
      <vt:lpstr>1. Bevezetés</vt:lpstr>
      <vt:lpstr>PowerPoint-bemutató</vt:lpstr>
      <vt:lpstr>PowerPoint-bemutató</vt:lpstr>
      <vt:lpstr>PowerPoint-bemutató</vt:lpstr>
      <vt:lpstr>2. Az ételek szennyeződése a dolgozótól</vt:lpstr>
      <vt:lpstr>PowerPoint-bemutató</vt:lpstr>
      <vt:lpstr>PowerPoint-bemutató</vt:lpstr>
      <vt:lpstr>PowerPoint-bemutató</vt:lpstr>
      <vt:lpstr>3. A dolgozó egészségi állapota</vt:lpstr>
      <vt:lpstr>Miért fontos a dolgozó egészségi állapota?   Fertőző mikrobák kerülhetnek az ételbe egy beteg emberről.  A fertőző mikrobák  a bőrről,   a nyálból,  a tüdőből vagy a torokból,   a fertőzött személy székletéből vagy vizeletéből kerülhetnek az ételbe.    </vt:lpstr>
      <vt:lpstr>PowerPoint-bemutató</vt:lpstr>
      <vt:lpstr>PowerPoint-bemutató</vt:lpstr>
      <vt:lpstr>PowerPoint-bemutató</vt:lpstr>
      <vt:lpstr>PowerPoint-bemutató</vt:lpstr>
      <vt:lpstr>4. A kéz higiéniája, kézmosás</vt:lpstr>
      <vt:lpstr>PowerPoint-bemutató</vt:lpstr>
      <vt:lpstr>PowerPoint-bemutató</vt:lpstr>
      <vt:lpstr>A kézhigiénia szabályai</vt:lpstr>
      <vt:lpstr>A helyes kézmosás folyamata</vt:lpstr>
      <vt:lpstr>5. A test higiéniája, tisztántartása</vt:lpstr>
      <vt:lpstr>Ügyeljünk a személyi higiéniára!</vt:lpstr>
      <vt:lpstr>Testápolás otthon</vt:lpstr>
      <vt:lpstr>Testápolás otthon</vt:lpstr>
      <vt:lpstr>Legyünk tiszták, ápoltak a munkahelyen!</vt:lpstr>
      <vt:lpstr>6. A ruházat: munkaruha, védőruha</vt:lpstr>
      <vt:lpstr>A munkahelyen munkaruhát viselnek a dolgozók!</vt:lpstr>
      <vt:lpstr>A munkahelyen munkaruhát viselnek a dolgozók!</vt:lpstr>
      <vt:lpstr>Öltözködési szabályok a vendéglátásban</vt:lpstr>
      <vt:lpstr>Öltözködési szabályok a vendéglátásban</vt:lpstr>
      <vt:lpstr>PowerPoint-bemutató</vt:lpstr>
      <vt:lpstr>PowerPoint-bemutató</vt:lpstr>
      <vt:lpstr>PowerPoint-bemutató</vt:lpstr>
      <vt:lpstr>PowerPoint-bemutató</vt:lpstr>
      <vt:lpstr>PowerPoint-bemutató</vt:lpstr>
      <vt:lpstr>PowerPoint-bemutató</vt:lpstr>
      <vt:lpstr>7. A dolgozó helyes magatartása</vt:lpstr>
      <vt:lpstr>Helyes viselkedés a munkahelyen</vt:lpstr>
      <vt:lpstr>PowerPoint-bemutató</vt:lpstr>
      <vt:lpstr>A helyes magatartás szabályai </vt:lpstr>
      <vt:lpstr>A betegszabadság és a gyógyulás szabályai</vt:lpstr>
      <vt:lpstr>A tüsszentés és a köhögés szabályai</vt:lpstr>
      <vt:lpstr>Az étellel való érintkezés szabályai</vt:lpstr>
      <vt:lpstr>A munkahelyi viselkedés szabályai</vt:lpstr>
      <vt:lpstr>PowerPoint-bemutató</vt:lpstr>
      <vt:lpstr>Biztonságos munkavégzést kívánunk!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Személyi higiénia, azaz  a vendéglátóiparban dolgozók egészségessége és tisztasága</dc:title>
  <dc:creator>Alexandra Szabó</dc:creator>
  <cp:lastModifiedBy>Admin</cp:lastModifiedBy>
  <cp:revision>232</cp:revision>
  <dcterms:created xsi:type="dcterms:W3CDTF">2020-03-24T17:53:37Z</dcterms:created>
  <dcterms:modified xsi:type="dcterms:W3CDTF">2022-03-23T12:54:19Z</dcterms:modified>
</cp:coreProperties>
</file>