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5" r:id="rId8"/>
    <p:sldId id="264" r:id="rId9"/>
    <p:sldId id="262" r:id="rId10"/>
    <p:sldId id="266" r:id="rId11"/>
    <p:sldId id="267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9AFE8-1B80-4226-A966-E3F893B1546C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08D44-E437-4540-8A68-BA26C68CBBD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1196752"/>
            <a:ext cx="7918648" cy="1728191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/>
              <a:t>Kognitív </a:t>
            </a:r>
            <a:r>
              <a:rPr lang="hu-HU" b="1" dirty="0"/>
              <a:t>funkciózavar 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/>
              <a:t>COVID-19 fertőzés után</a:t>
            </a:r>
            <a:br>
              <a:rPr lang="hu-HU" b="1" dirty="0" smtClean="0"/>
            </a:br>
            <a:r>
              <a:rPr lang="hu-HU" dirty="0"/>
              <a:t> Meghökkentő </a:t>
            </a:r>
            <a:r>
              <a:rPr lang="hu-HU" dirty="0" smtClean="0"/>
              <a:t>mértékű tünetek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11560" y="3212976"/>
            <a:ext cx="7992888" cy="1752600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Orvos továbbképző szemle november 15-i szám</a:t>
            </a:r>
          </a:p>
          <a:p>
            <a:r>
              <a:rPr lang="hu-HU" dirty="0" smtClean="0"/>
              <a:t>Egészségügyi felelősök konzultációs napja</a:t>
            </a:r>
          </a:p>
          <a:p>
            <a:r>
              <a:rPr lang="hu-HU" dirty="0" smtClean="0"/>
              <a:t>Vámos Magdolna</a:t>
            </a:r>
          </a:p>
          <a:p>
            <a:r>
              <a:rPr lang="hu-HU" dirty="0" smtClean="0"/>
              <a:t>2021. november 26.</a:t>
            </a:r>
            <a:endParaRPr lang="hu-HU" dirty="0"/>
          </a:p>
        </p:txBody>
      </p:sp>
      <p:pic>
        <p:nvPicPr>
          <p:cNvPr id="4" name="Kép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172819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 descr="ISO - COVID-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941168"/>
            <a:ext cx="6192688" cy="1548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23528" y="404664"/>
            <a:ext cx="864096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500" dirty="0" smtClean="0"/>
              <a:t>Többektől hallani, hogy inkább essek csak át a koronavírus fertőzésen, inkább kapjam el a vírust, mintsem beoltassam magam. Hiszen ez a vírus előbb utóbb úgyis mindenkit - oltottat és oltatlant - megtalál!</a:t>
            </a:r>
          </a:p>
          <a:p>
            <a:r>
              <a:rPr lang="hu-HU" sz="2500" dirty="0" smtClean="0"/>
              <a:t>Sőt! elégedetten  beszélnek  arról, hogy, elkaptam a </a:t>
            </a:r>
            <a:r>
              <a:rPr lang="hu-HU" sz="2500" dirty="0" err="1" smtClean="0"/>
              <a:t>COVID-ot</a:t>
            </a:r>
            <a:r>
              <a:rPr lang="hu-HU" sz="2500" dirty="0" smtClean="0"/>
              <a:t>, alig éreztem valamit, és ez nagyon jó! Nem kell oltás, mert védett vagyok!</a:t>
            </a:r>
          </a:p>
          <a:p>
            <a:endParaRPr lang="hu-HU" sz="2500" dirty="0" smtClean="0"/>
          </a:p>
          <a:p>
            <a:endParaRPr lang="hu-HU" sz="2500" dirty="0" smtClean="0"/>
          </a:p>
          <a:p>
            <a:r>
              <a:rPr lang="hu-HU" sz="2500" dirty="0" smtClean="0"/>
              <a:t>Ma már tudjuk, hogy a fertőzésen átesettek, vagy akár súlyos  tünetekkel járó  megbetegedést átvészeltek  esetében sem beszélhetünk életre szóló immunitásról mint  pl.  a bárányhimlőnél. </a:t>
            </a:r>
          </a:p>
          <a:p>
            <a:r>
              <a:rPr lang="hu-HU" sz="2500" dirty="0" smtClean="0"/>
              <a:t>Nagy tévedés, hogy a betegség megvéd egy újabb vírusfertőzéstől és semmi hosszú távú következménnyel nem jár.</a:t>
            </a:r>
            <a:endParaRPr lang="hu-HU" sz="2500" dirty="0"/>
          </a:p>
        </p:txBody>
      </p:sp>
      <p:sp>
        <p:nvSpPr>
          <p:cNvPr id="3" name="Tekercs vízszintesen 2"/>
          <p:cNvSpPr/>
          <p:nvPr/>
        </p:nvSpPr>
        <p:spPr>
          <a:xfrm>
            <a:off x="2555776" y="2780928"/>
            <a:ext cx="4032448" cy="1080120"/>
          </a:xfrm>
          <a:prstGeom prst="horizontalScroll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000" b="1" dirty="0" smtClean="0"/>
              <a:t>DE MEDDIG!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23528" y="476672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/>
              <a:t>Egyetlen és megnyugtató prevenciós módszer a védőoltás. </a:t>
            </a:r>
          </a:p>
          <a:p>
            <a:pPr algn="ctr"/>
            <a:r>
              <a:rPr lang="hu-HU" sz="3600" b="1" dirty="0" smtClean="0"/>
              <a:t>Minden egyes ember elsősorban a saját egészségét védi a vakcinával, ugyanakkor  nem szabad elfelejtkeznünk a társadalmi felelősségvállalásról sem. </a:t>
            </a:r>
          </a:p>
          <a:p>
            <a:pPr algn="ctr"/>
            <a:r>
              <a:rPr lang="hu-HU" sz="3600" b="1" dirty="0" smtClean="0"/>
              <a:t>Védjük magunkat és védjük a környezetünkben élőket!</a:t>
            </a:r>
            <a:endParaRPr lang="hu-HU" sz="3600" b="1" dirty="0"/>
          </a:p>
        </p:txBody>
      </p:sp>
      <p:pic>
        <p:nvPicPr>
          <p:cNvPr id="1026" name="Picture 2" descr="Girland png | PNGEg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5013176"/>
            <a:ext cx="6984776" cy="16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r>
              <a:rPr lang="hu-HU" b="1" dirty="0" smtClean="0"/>
              <a:t>AGYI KÖD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112568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A COVID-19 </a:t>
            </a:r>
            <a:r>
              <a:rPr lang="hu-HU" dirty="0"/>
              <a:t>fertőzés miatt kezelt betegeknél sok esetben </a:t>
            </a:r>
            <a:r>
              <a:rPr lang="hu-HU" dirty="0" smtClean="0"/>
              <a:t>kognitív </a:t>
            </a:r>
            <a:r>
              <a:rPr lang="hu-HU" dirty="0"/>
              <a:t>funkciózavar, </a:t>
            </a:r>
            <a:r>
              <a:rPr lang="hu-HU" dirty="0" err="1" smtClean="0"/>
              <a:t>u.n</a:t>
            </a:r>
            <a:r>
              <a:rPr lang="hu-HU" dirty="0" smtClean="0"/>
              <a:t>. </a:t>
            </a:r>
            <a:r>
              <a:rPr lang="hu-HU" dirty="0"/>
              <a:t>„agyi köd” alakul ki, átlagosan </a:t>
            </a:r>
            <a:r>
              <a:rPr lang="hu-HU" dirty="0" smtClean="0"/>
              <a:t>6-7- </a:t>
            </a:r>
            <a:r>
              <a:rPr lang="hu-HU" dirty="0"/>
              <a:t>hónappal a fertőzés után</a:t>
            </a:r>
            <a:r>
              <a:rPr lang="hu-HU" dirty="0" smtClean="0"/>
              <a:t>.</a:t>
            </a:r>
          </a:p>
          <a:p>
            <a:r>
              <a:rPr lang="hu-HU" dirty="0" smtClean="0"/>
              <a:t>2021. októberében egy New York állambeli egyetemen végzett vizsgálat eredménye azt mutatta, hogy a súlyos fertőzésen átesettek közül inkább az idősebb emberekben alakul ki kognitív zavar, ugyanakkor – mint észlelték – több fiatalnál is előfordulhatnak tartós mentális következmények.</a:t>
            </a:r>
          </a:p>
          <a:p>
            <a:endParaRPr lang="hu-HU" dirty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208912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hu-HU" dirty="0" smtClean="0">
                <a:solidFill>
                  <a:schemeClr val="tx1"/>
                </a:solidFill>
              </a:rPr>
              <a:t>Kognitív zavarok olyan esetben lépnek fel, ha a gócok (ideg károsodás) az agynak olyan részeiben keletkeznek, amelyek a gondolkodásban játszanak szerepet.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683568" y="620688"/>
            <a:ext cx="7992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 smtClean="0"/>
              <a:t>Mi is az a Kognitív funkciózavar?</a:t>
            </a:r>
            <a:endParaRPr lang="hu-HU" sz="4400" b="1" dirty="0"/>
          </a:p>
        </p:txBody>
      </p:sp>
      <p:pic>
        <p:nvPicPr>
          <p:cNvPr id="15362" name="Picture 2" descr="Covid: az agyi köd a fiatalokat sem kímél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284984"/>
            <a:ext cx="5715000" cy="3000376"/>
          </a:xfrm>
          <a:prstGeom prst="rect">
            <a:avLst/>
          </a:prstGeom>
          <a:noFill/>
        </p:spPr>
      </p:pic>
      <p:sp>
        <p:nvSpPr>
          <p:cNvPr id="6" name="Szövegdoboz 5"/>
          <p:cNvSpPr txBox="1"/>
          <p:nvPr/>
        </p:nvSpPr>
        <p:spPr>
          <a:xfrm>
            <a:off x="251520" y="3861048"/>
            <a:ext cx="2520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 smtClean="0"/>
              <a:t>Az „agyi köd” a fiatalokat sem kíméli</a:t>
            </a:r>
            <a:endParaRPr lang="hu-H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TSZ Online - A COVID-19-fertőzés szövődménye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9464" y="32930"/>
            <a:ext cx="4824536" cy="6825070"/>
          </a:xfrm>
          <a:prstGeom prst="rect">
            <a:avLst/>
          </a:prstGeom>
          <a:noFill/>
        </p:spPr>
      </p:pic>
      <p:sp>
        <p:nvSpPr>
          <p:cNvPr id="3" name="Szövegdoboz 2"/>
          <p:cNvSpPr txBox="1"/>
          <p:nvPr/>
        </p:nvSpPr>
        <p:spPr>
          <a:xfrm>
            <a:off x="251520" y="1196752"/>
            <a:ext cx="42484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Meglepő volt, hogy a korábban teljesen egészséges fiatalok egy része a </a:t>
            </a:r>
            <a:r>
              <a:rPr lang="hu-HU" sz="2800" dirty="0" err="1" smtClean="0"/>
              <a:t>COVID-fertőzés</a:t>
            </a:r>
            <a:r>
              <a:rPr lang="hu-HU" sz="2800" dirty="0" smtClean="0"/>
              <a:t> lezajlása utáni látszólagos javulást követően később visszaesnek, és kognitív működési zavaruk (agyi köd) támad, vagy fáradtságra, szorongásra panaszkodtak</a:t>
            </a:r>
            <a:endParaRPr lang="hu-H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764704"/>
            <a:ext cx="79928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Normál esetben kognitív zavar  fiatal emberekben  nem következik be, vagy csak nagyon ritkán.  </a:t>
            </a:r>
          </a:p>
          <a:p>
            <a:r>
              <a:rPr lang="hu-HU" sz="2800" dirty="0" smtClean="0"/>
              <a:t>Ezek az agyi működésben bekövetkezett  zavarok hasonlóak  más  vírusos betegség (HIV, Lyme-kór) által kiváltott kórképekhez.</a:t>
            </a:r>
          </a:p>
          <a:p>
            <a:r>
              <a:rPr lang="hu-HU" sz="3600" b="1" dirty="0" smtClean="0">
                <a:solidFill>
                  <a:srgbClr val="FF0000"/>
                </a:solidFill>
              </a:rPr>
              <a:t>DE ! ami meglepő, </a:t>
            </a:r>
            <a:r>
              <a:rPr lang="hu-HU" sz="3600" b="1" u="sng" cap="small" dirty="0" smtClean="0">
                <a:solidFill>
                  <a:srgbClr val="FF0000"/>
                </a:solidFill>
              </a:rPr>
              <a:t>az a mérték</a:t>
            </a:r>
            <a:r>
              <a:rPr lang="hu-HU" sz="3600" b="1" dirty="0" smtClean="0">
                <a:solidFill>
                  <a:srgbClr val="FF0000"/>
                </a:solidFill>
              </a:rPr>
              <a:t>: vagyis, hogy igen sok a beteg.” </a:t>
            </a:r>
          </a:p>
          <a:p>
            <a:r>
              <a:rPr lang="hu-HU" sz="2800" dirty="0" smtClean="0"/>
              <a:t>Mivel COVID- fertőzésben nagyon sokan betegednek meg, ezek a kognitív működési zavarok százával, ezrével érintik a társadalmat, ami óriási termelési kiesésekkel és egészségügyi kiadásokkal jár.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251520" y="260648"/>
            <a:ext cx="518457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A New-Yorki  egyetem vizsgálati eredményei arra mutatnak rá, hogy a betegek kognitív működését és memóriáját részletesebben kell  a továbbiakban megfigyelni, és elemezni. </a:t>
            </a:r>
          </a:p>
          <a:p>
            <a:endParaRPr lang="hu-HU" sz="2800" dirty="0" smtClean="0"/>
          </a:p>
          <a:p>
            <a:r>
              <a:rPr lang="hu-HU" sz="2800" dirty="0" smtClean="0"/>
              <a:t>A </a:t>
            </a:r>
            <a:r>
              <a:rPr lang="hu-HU" sz="2800" dirty="0" err="1" smtClean="0"/>
              <a:t>poszt-COVID-os</a:t>
            </a:r>
            <a:r>
              <a:rPr lang="hu-HU" sz="2800" dirty="0" smtClean="0"/>
              <a:t> betegek </a:t>
            </a:r>
          </a:p>
          <a:p>
            <a:r>
              <a:rPr lang="hu-HU" sz="2800" dirty="0" smtClean="0"/>
              <a:t>kognitív működésének szűrését be kell emelni a standard orvosi ellátások körébe, attól függetlenül, hogy a beteg milyen súlyos COVID fertőzésen és megbetegedésen esett át.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980728"/>
            <a:ext cx="4248472" cy="318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ép 3" descr="Kognitív Zavarok | ESEM: sclerosis multiplex blo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797152"/>
            <a:ext cx="288032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zövegdoboz 4"/>
          <p:cNvSpPr txBox="1"/>
          <p:nvPr/>
        </p:nvSpPr>
        <p:spPr>
          <a:xfrm>
            <a:off x="5868144" y="4293096"/>
            <a:ext cx="2448272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Kognitív zavarok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2924944"/>
            <a:ext cx="15525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Jobbra nyíl 8"/>
          <p:cNvSpPr/>
          <p:nvPr/>
        </p:nvSpPr>
        <p:spPr>
          <a:xfrm>
            <a:off x="3707904" y="3068960"/>
            <a:ext cx="100811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Poszt-Covid: ez az 55 tünet marad velünk legtovább a koronavírus után -  EgészségKalau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132856"/>
            <a:ext cx="8096250" cy="4543426"/>
          </a:xfrm>
          <a:prstGeom prst="rect">
            <a:avLst/>
          </a:prstGeom>
          <a:noFill/>
        </p:spPr>
      </p:pic>
      <p:sp>
        <p:nvSpPr>
          <p:cNvPr id="4" name="Szövegdoboz 3"/>
          <p:cNvSpPr txBox="1"/>
          <p:nvPr/>
        </p:nvSpPr>
        <p:spPr>
          <a:xfrm>
            <a:off x="323528" y="260648"/>
            <a:ext cx="856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err="1" smtClean="0"/>
              <a:t>Poszt-COVID</a:t>
            </a:r>
            <a:r>
              <a:rPr lang="hu-HU" sz="2400" b="1" dirty="0" smtClean="0"/>
              <a:t> szindróma - </a:t>
            </a:r>
            <a:r>
              <a:rPr lang="hu-HU" sz="2400" dirty="0" smtClean="0"/>
              <a:t> ha a PCR teszt már negatív, a vírust már nem lehet kimutatni a szervezetben, a beteg már nem fertőz, szinte gyógyult, ám a terhelhetősége mégsem a régi. Különböző tünetei továbbra is fennállnak, vagy néhány héten belül jelentkeznek és 12 hétnél tovább tartanak.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786210"/>
          </a:xfrm>
        </p:spPr>
        <p:txBody>
          <a:bodyPr>
            <a:normAutofit fontScale="90000"/>
          </a:bodyPr>
          <a:lstStyle/>
          <a:p>
            <a:r>
              <a:rPr lang="hu-HU" sz="4000" b="1" dirty="0" err="1" smtClean="0"/>
              <a:t>Poszt-Covid</a:t>
            </a:r>
            <a:r>
              <a:rPr lang="hu-HU" sz="4000" b="1" dirty="0" smtClean="0"/>
              <a:t>/</a:t>
            </a:r>
            <a:r>
              <a:rPr lang="hu-HU" sz="4000" b="1" dirty="0" err="1" smtClean="0"/>
              <a:t>long-Covid</a:t>
            </a:r>
            <a:r>
              <a:rPr lang="hu-HU" sz="4000" b="1" dirty="0" smtClean="0"/>
              <a:t> betegeknél a különféle tünetek előfordulási gyakorisága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539552" y="1700808"/>
            <a:ext cx="3816424" cy="46085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83568" y="1628800"/>
            <a:ext cx="352839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Fáradékonyság – 58 %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Fejfájás – 44 %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Figyelemzavar – 27 %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Hajhullás – 25 %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Légszomj – 24 %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Ízérzékelési zavar – 23 %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Szaglászavar </a:t>
            </a: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21 %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Fizikai aktivitás utáni belégzési zavar </a:t>
            </a: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–  </a:t>
            </a: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21 %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Ízületi fájdalom – 19 %</a:t>
            </a:r>
            <a:endParaRPr lang="hu-HU" sz="2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Köhögés – 19 %</a:t>
            </a:r>
            <a:endParaRPr lang="hu-HU" sz="2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4716016" y="1700808"/>
            <a:ext cx="3888432" cy="46085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860032" y="1700808"/>
            <a:ext cx="3672408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Izzadás – 17 %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Hányinger/hányás – 16 %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Mellkasi fájdalom – 16 %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Memóriazavar – 16 %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Fülcsengés – 15 %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Szorongás – 13 %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Depresszió – 12 %</a:t>
            </a:r>
            <a:endParaRPr lang="hu-H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Emésztési zavar – 12 %</a:t>
            </a:r>
            <a:endParaRPr lang="hu-H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Fogyás – 12 %</a:t>
            </a:r>
            <a:endParaRPr lang="hu-H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Bőrpanaszok – 12 %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Magas pulzus – 11 %</a:t>
            </a:r>
            <a:endParaRPr lang="hu-H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sz="28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611560" y="648866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Forrás: Egészségkalauz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786210"/>
          </a:xfrm>
        </p:spPr>
        <p:txBody>
          <a:bodyPr>
            <a:normAutofit fontScale="90000"/>
          </a:bodyPr>
          <a:lstStyle/>
          <a:p>
            <a:r>
              <a:rPr lang="hu-HU" sz="4000" b="1" dirty="0" err="1" smtClean="0"/>
              <a:t>Poszt-Covid</a:t>
            </a:r>
            <a:r>
              <a:rPr lang="hu-HU" sz="4000" b="1" dirty="0" smtClean="0"/>
              <a:t>/</a:t>
            </a:r>
            <a:r>
              <a:rPr lang="hu-HU" sz="4000" b="1" dirty="0" err="1" smtClean="0"/>
              <a:t>long-Covid</a:t>
            </a:r>
            <a:r>
              <a:rPr lang="hu-HU" sz="4000" b="1" dirty="0" smtClean="0"/>
              <a:t> betegeknél a különféle tünetek előfordulási gyakorisága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8" name="Téglalap 7"/>
          <p:cNvSpPr/>
          <p:nvPr/>
        </p:nvSpPr>
        <p:spPr>
          <a:xfrm>
            <a:off x="395536" y="1700808"/>
            <a:ext cx="3960440" cy="46085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4572000" y="1700808"/>
            <a:ext cx="3960440" cy="46085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67544" y="1700808"/>
            <a:ext cx="3816424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Heves szívdobogás – 11 %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Fájdalom – 11 %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Alkalmankénti láz – 11 %</a:t>
            </a: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Alvászavar – 11 %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Tüdőfunkció romlás </a:t>
            </a:r>
            <a:r>
              <a:rPr lang="hu-HU" sz="1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10 %</a:t>
            </a:r>
            <a:endParaRPr lang="hu-HU" sz="2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Alvásnál légszomj – 8 %</a:t>
            </a:r>
            <a:endParaRPr lang="hu-HU" sz="2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Hidegrázás – 7 %</a:t>
            </a:r>
            <a:endParaRPr lang="hu-HU" sz="2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Mentális zavarok – 7 %</a:t>
            </a:r>
            <a:endParaRPr lang="hu-HU" sz="2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6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Pszichiátr</a:t>
            </a: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 betegség – 6 %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Szemvörösség – 6 %</a:t>
            </a:r>
            <a:endParaRPr lang="hu-HU" sz="2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6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Tüdőfibrózis</a:t>
            </a:r>
            <a:r>
              <a:rPr lang="hu-HU" sz="2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– 5 %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sz="26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716016" y="1628800"/>
            <a:ext cx="4176464" cy="5663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hu-HU" sz="2800" b="1" dirty="0" smtClean="0">
                <a:solidFill>
                  <a:schemeClr val="bg1"/>
                </a:solidFill>
              </a:rPr>
              <a:t>Bőrkipirulás – 5 %</a:t>
            </a:r>
          </a:p>
          <a:p>
            <a:pPr lvl="0"/>
            <a:r>
              <a:rPr lang="hu-HU" sz="2800" b="1" dirty="0" smtClean="0">
                <a:solidFill>
                  <a:schemeClr val="bg1"/>
                </a:solidFill>
              </a:rPr>
              <a:t>Cukorbetegség – 4 %</a:t>
            </a:r>
          </a:p>
          <a:p>
            <a:pPr lvl="0"/>
            <a:r>
              <a:rPr lang="hu-HU" sz="2800" b="1" dirty="0" smtClean="0">
                <a:solidFill>
                  <a:schemeClr val="bg1"/>
                </a:solidFill>
              </a:rPr>
              <a:t>Légúti váladékozás – 3 %</a:t>
            </a:r>
          </a:p>
          <a:p>
            <a:pPr lvl="0"/>
            <a:r>
              <a:rPr lang="hu-HU" sz="2800" b="1" dirty="0" smtClean="0">
                <a:solidFill>
                  <a:schemeClr val="bg1"/>
                </a:solidFill>
              </a:rPr>
              <a:t>Végtag bedagadás – 3 %</a:t>
            </a:r>
          </a:p>
          <a:p>
            <a:pPr lvl="0"/>
            <a:r>
              <a:rPr lang="hu-HU" sz="2800" b="1" dirty="0" smtClean="0">
                <a:solidFill>
                  <a:schemeClr val="bg1"/>
                </a:solidFill>
              </a:rPr>
              <a:t>Szédülés – 3 %</a:t>
            </a:r>
          </a:p>
          <a:p>
            <a:pPr lvl="0"/>
            <a:r>
              <a:rPr lang="hu-HU" sz="2800" b="1" dirty="0" smtClean="0">
                <a:solidFill>
                  <a:schemeClr val="bg1"/>
                </a:solidFill>
              </a:rPr>
              <a:t>Stroke – 3 %</a:t>
            </a:r>
          </a:p>
          <a:p>
            <a:pPr lvl="0"/>
            <a:r>
              <a:rPr lang="hu-HU" sz="2800" b="1" dirty="0" smtClean="0">
                <a:solidFill>
                  <a:schemeClr val="bg1"/>
                </a:solidFill>
              </a:rPr>
              <a:t>Torokfájás – 3 %</a:t>
            </a:r>
          </a:p>
          <a:p>
            <a:pPr lvl="0"/>
            <a:r>
              <a:rPr lang="hu-HU" sz="2800" b="1" dirty="0" smtClean="0">
                <a:solidFill>
                  <a:schemeClr val="bg1"/>
                </a:solidFill>
              </a:rPr>
              <a:t>Hangulatzavar – 2 %</a:t>
            </a:r>
          </a:p>
          <a:p>
            <a:pPr lvl="0"/>
            <a:r>
              <a:rPr lang="hu-HU" sz="2800" b="1" dirty="0" smtClean="0">
                <a:solidFill>
                  <a:schemeClr val="bg1"/>
                </a:solidFill>
              </a:rPr>
              <a:t>Nyugtalanság – 2 %</a:t>
            </a:r>
          </a:p>
          <a:p>
            <a:r>
              <a:rPr lang="hu-HU" sz="2800" b="1" dirty="0" smtClean="0">
                <a:solidFill>
                  <a:schemeClr val="bg1"/>
                </a:solidFill>
              </a:rPr>
              <a:t>Kényszerbetegség – 2 %</a:t>
            </a:r>
          </a:p>
          <a:p>
            <a:pPr lvl="0"/>
            <a:endParaRPr lang="hu-HU" sz="2800" b="1" dirty="0" smtClean="0">
              <a:solidFill>
                <a:schemeClr val="bg1"/>
              </a:solidFill>
            </a:endParaRPr>
          </a:p>
          <a:p>
            <a:pPr lvl="0"/>
            <a:endParaRPr lang="hu-HU" sz="2800" b="1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hu-HU" sz="2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709</Words>
  <Application>Microsoft Office PowerPoint</Application>
  <PresentationFormat>Diavetítés a képernyőre (4:3 oldalarány)</PresentationFormat>
  <Paragraphs>80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 Kognitív funkciózavar  COVID-19 fertőzés után  Meghökkentő mértékű tünetek </vt:lpstr>
      <vt:lpstr>AGYI KÖD</vt:lpstr>
      <vt:lpstr>3. dia</vt:lpstr>
      <vt:lpstr>4. dia</vt:lpstr>
      <vt:lpstr>5. dia</vt:lpstr>
      <vt:lpstr>6. dia</vt:lpstr>
      <vt:lpstr>7. dia</vt:lpstr>
      <vt:lpstr>Poszt-Covid/long-Covid betegeknél a különféle tünetek előfordulási gyakorisága </vt:lpstr>
      <vt:lpstr>Poszt-Covid/long-Covid betegeknél a különféle tünetek előfordulási gyakorisága </vt:lpstr>
      <vt:lpstr>10. dia</vt:lpstr>
      <vt:lpstr>11.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Kognitív funkciózavar  COVID-19 fertőzés után  Meghökkentő mértékű tünetek</dc:title>
  <dc:creator>Admin</dc:creator>
  <cp:lastModifiedBy>Admin</cp:lastModifiedBy>
  <cp:revision>32</cp:revision>
  <dcterms:created xsi:type="dcterms:W3CDTF">2021-11-18T13:37:52Z</dcterms:created>
  <dcterms:modified xsi:type="dcterms:W3CDTF">2024-04-30T12:29:10Z</dcterms:modified>
</cp:coreProperties>
</file>