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6" r:id="rId7"/>
    <p:sldId id="261" r:id="rId8"/>
    <p:sldId id="262" r:id="rId9"/>
    <p:sldId id="265" r:id="rId10"/>
    <p:sldId id="263" r:id="rId11"/>
    <p:sldId id="264" r:id="rId12"/>
    <p:sldId id="269" r:id="rId13"/>
    <p:sldId id="272" r:id="rId14"/>
    <p:sldId id="270" r:id="rId15"/>
    <p:sldId id="268" r:id="rId16"/>
    <p:sldId id="267" r:id="rId17"/>
    <p:sldId id="271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FA5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5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A%20HIVATALI%20V&#193;MOS\KONZULT&#193;CI&#211;S%20NAP\november\novemberi%20konzult&#225;ci&#243;s%20na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layout/>
      <c:txPr>
        <a:bodyPr/>
        <a:lstStyle/>
        <a:p>
          <a:pPr>
            <a:defRPr sz="2400"/>
          </a:pPr>
          <a:endParaRPr lang="hu-H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7687391787928763E-2"/>
          <c:y val="0.28719802737967443"/>
          <c:w val="0.85977104291782891"/>
          <c:h val="0.61120215037835302"/>
        </c:manualLayout>
      </c:layout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COVID elleni védőoltásban részesültek</c:v>
                </c:pt>
              </c:strCache>
            </c:strRef>
          </c:tx>
          <c:dPt>
            <c:idx val="0"/>
            <c:spPr>
              <a:solidFill>
                <a:srgbClr val="14F845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16439676178302307"/>
                  <c:y val="-8.185641876627614E-2"/>
                </c:manualLayout>
              </c:layout>
              <c:showPercent val="1"/>
            </c:dLbl>
            <c:dLbl>
              <c:idx val="1"/>
              <c:layout>
                <c:manualLayout>
                  <c:x val="2.2576299262628784E-2"/>
                  <c:y val="-3.0111970031791958E-3"/>
                </c:manualLayout>
              </c:layout>
              <c:showPercent val="1"/>
            </c:dLbl>
            <c:dLbl>
              <c:idx val="2"/>
              <c:layout>
                <c:manualLayout>
                  <c:x val="5.7989343256492104E-2"/>
                  <c:y val="3.8365960453137756E-3"/>
                </c:manualLayout>
              </c:layout>
              <c:showPercent val="1"/>
            </c:dLbl>
            <c:txPr>
              <a:bodyPr/>
              <a:lstStyle/>
              <a:p>
                <a:pPr>
                  <a:defRPr sz="2200"/>
                </a:pPr>
                <a:endParaRPr lang="hu-HU"/>
              </a:p>
            </c:txPr>
            <c:showPercent val="1"/>
            <c:showLeaderLines val="1"/>
          </c:dLbls>
          <c:cat>
            <c:strRef>
              <c:f>Munka1!$A$2:$A$4</c:f>
              <c:strCache>
                <c:ptCount val="3"/>
                <c:pt idx="0">
                  <c:v>3 oltást kapot</c:v>
                </c:pt>
                <c:pt idx="1">
                  <c:v>2 oltást kapott</c:v>
                </c:pt>
                <c:pt idx="2">
                  <c:v>oltatlanok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441</c:v>
                </c:pt>
                <c:pt idx="1">
                  <c:v>18</c:v>
                </c:pt>
                <c:pt idx="2">
                  <c:v>14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sz="2200"/>
          </a:pPr>
          <a:endParaRPr lang="hu-H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68FA-6038-48D4-B68C-9BBB45E47457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DF6A-64D1-4DCF-A671-0D15C811447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68FA-6038-48D4-B68C-9BBB45E47457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DF6A-64D1-4DCF-A671-0D15C811447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68FA-6038-48D4-B68C-9BBB45E47457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DF6A-64D1-4DCF-A671-0D15C811447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68FA-6038-48D4-B68C-9BBB45E47457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DF6A-64D1-4DCF-A671-0D15C811447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68FA-6038-48D4-B68C-9BBB45E47457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DF6A-64D1-4DCF-A671-0D15C811447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68FA-6038-48D4-B68C-9BBB45E47457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DF6A-64D1-4DCF-A671-0D15C811447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68FA-6038-48D4-B68C-9BBB45E47457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DF6A-64D1-4DCF-A671-0D15C811447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68FA-6038-48D4-B68C-9BBB45E47457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DF6A-64D1-4DCF-A671-0D15C811447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68FA-6038-48D4-B68C-9BBB45E47457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DF6A-64D1-4DCF-A671-0D15C811447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68FA-6038-48D4-B68C-9BBB45E47457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DF6A-64D1-4DCF-A671-0D15C811447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68FA-6038-48D4-B68C-9BBB45E47457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DF6A-64D1-4DCF-A671-0D15C811447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268FA-6038-48D4-B68C-9BBB45E47457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2DF6A-64D1-4DCF-A671-0D15C811447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702624" cy="2306687"/>
          </a:xfrm>
        </p:spPr>
        <p:txBody>
          <a:bodyPr>
            <a:normAutofit/>
          </a:bodyPr>
          <a:lstStyle/>
          <a:p>
            <a:r>
              <a:rPr lang="hu-HU" b="1" dirty="0"/>
              <a:t>Koronavírus járvány 4. hulláma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47664" y="2996952"/>
            <a:ext cx="6400800" cy="1752600"/>
          </a:xfrm>
        </p:spPr>
        <p:txBody>
          <a:bodyPr/>
          <a:lstStyle/>
          <a:p>
            <a:r>
              <a:rPr lang="hu-HU" dirty="0" smtClean="0"/>
              <a:t>Az Alapítvány felkészültsége, intézkedések, tapasztalatok, pozitív és negatív jelenségek</a:t>
            </a:r>
            <a:endParaRPr lang="hu-HU" dirty="0"/>
          </a:p>
        </p:txBody>
      </p:sp>
      <p:pic>
        <p:nvPicPr>
          <p:cNvPr id="4" name="Kép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1691680" y="5013176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Egészségügyi felelősök november havi konzultációs napja</a:t>
            </a: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2021. november 26.</a:t>
            </a: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Vámos Magdolna</a:t>
            </a: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egészségügyi szakmai vezető</a:t>
            </a:r>
            <a:endParaRPr lang="hu-HU" sz="20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Koronavírus - Nébi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4968549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Jönnek a delta-variánsnál jóval fertőzőképesebb COVID mutánsok is !</a:t>
            </a:r>
            <a:endParaRPr lang="hu-HU" b="1" dirty="0"/>
          </a:p>
        </p:txBody>
      </p:sp>
      <p:sp>
        <p:nvSpPr>
          <p:cNvPr id="3" name="Téglalap 2"/>
          <p:cNvSpPr/>
          <p:nvPr/>
        </p:nvSpPr>
        <p:spPr>
          <a:xfrm>
            <a:off x="323528" y="1628800"/>
            <a:ext cx="8568952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100" dirty="0" smtClean="0"/>
              <a:t>A delta-variáns olyan reprodukciós rátával bír, hogy ha a Föld teljes lakosságát beoltanák, akkor is terjedne. Jelenleg legtöbb ország nem képes 1 alá szorítani a reprodukciós rátát*, vagyis a vírus fertőzési képességét. </a:t>
            </a:r>
          </a:p>
          <a:p>
            <a:r>
              <a:rPr lang="hu-HU" sz="2100" dirty="0" smtClean="0"/>
              <a:t>Október közepétől  a </a:t>
            </a:r>
            <a:r>
              <a:rPr lang="hu-HU" sz="2100" b="1" dirty="0" smtClean="0"/>
              <a:t>delta variáns egy új mutációja, </a:t>
            </a:r>
            <a:r>
              <a:rPr lang="hu-HU" sz="2100" dirty="0" smtClean="0"/>
              <a:t>az</a:t>
            </a:r>
            <a:r>
              <a:rPr lang="hu-HU" sz="2100" b="1" dirty="0" smtClean="0"/>
              <a:t> </a:t>
            </a:r>
            <a:r>
              <a:rPr lang="hu-HU" sz="2100" dirty="0" smtClean="0"/>
              <a:t>AY.4.2 kezdett el terjedni  először Angliában, majd átterjedt kontinensünkre is. Itthon már több mintából identifikálták.</a:t>
            </a:r>
          </a:p>
          <a:p>
            <a:endParaRPr lang="hu-HU" sz="2100" dirty="0" smtClean="0"/>
          </a:p>
          <a:p>
            <a:r>
              <a:rPr lang="hu-HU" sz="2100" dirty="0" smtClean="0"/>
              <a:t>A mutáció miatt a vírus könnyebben megtámadja a sejteket. Könnyebben  kikerüli a szervezet immunrendszerét, tehát nagyobb eséllyel szaporodik, és súlyosabb tüneteket okoz.</a:t>
            </a:r>
          </a:p>
          <a:p>
            <a:r>
              <a:rPr lang="hu-HU" sz="2100" dirty="0" smtClean="0"/>
              <a:t>Csak a vakcinázásra nem lehet alapozni a védekezést. A maszkhasználat, a távolságtartás és esetleg a védettségi igazolvány szélesebb körű megkövetelése bizonyos terekben csökkentheti a fertőzésszámot.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95536" y="602128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hu-HU" i="1" dirty="0" smtClean="0"/>
              <a:t>reprodukciós ráta azt mutatja meg, hogy egy beteg hány egészséges embert fertőz meg. Itthon ez a szám most 1,85 !</a:t>
            </a:r>
            <a:endParaRPr lang="hu-H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oronavírus: ilyen gyorsan terjed az új mutáns, a delta plusz - HáziPatik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54006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ép 2" descr="Koronavírus: pusztító szupermutáns megjelenésére készülnek a tudósok - Blik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76672"/>
            <a:ext cx="475252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323528" y="404664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Delta vírus pusztító szupermutánsa </a:t>
            </a:r>
          </a:p>
          <a:p>
            <a:r>
              <a:rPr lang="hu-HU" sz="2800" dirty="0" smtClean="0"/>
              <a:t>15 %-kal fertőzőbb,mint a Delta</a:t>
            </a:r>
            <a:endParaRPr lang="hu-HU" sz="2800" dirty="0"/>
          </a:p>
        </p:txBody>
      </p:sp>
      <p:sp>
        <p:nvSpPr>
          <p:cNvPr id="8" name="Jobbra nyíl 7"/>
          <p:cNvSpPr/>
          <p:nvPr/>
        </p:nvSpPr>
        <p:spPr>
          <a:xfrm>
            <a:off x="2771800" y="980728"/>
            <a:ext cx="1512168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6012160" y="3573016"/>
            <a:ext cx="280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 smtClean="0"/>
              <a:t>Így adódik át a vírus egyik emberről a másikra a tömegben</a:t>
            </a:r>
            <a:endParaRPr lang="hu-HU" sz="2800" dirty="0"/>
          </a:p>
        </p:txBody>
      </p:sp>
      <p:sp>
        <p:nvSpPr>
          <p:cNvPr id="10" name="Balra nyíl 9"/>
          <p:cNvSpPr/>
          <p:nvPr/>
        </p:nvSpPr>
        <p:spPr>
          <a:xfrm>
            <a:off x="5652120" y="4437112"/>
            <a:ext cx="1440160" cy="288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A delta variáns 4 jellemző tünete</a:t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887135"/>
            <a:ext cx="871296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delta variáns az eredeti, </a:t>
            </a:r>
            <a:r>
              <a:rPr lang="hu-HU" sz="2800" dirty="0" err="1" smtClean="0"/>
              <a:t>vuhanitól</a:t>
            </a:r>
            <a:r>
              <a:rPr lang="hu-HU" sz="2800" dirty="0" smtClean="0"/>
              <a:t> eltérő tünetekkel jelentkezik. A korábban jól ismert tünetek (pl. a láz, a száraz köhögés, a szag- és ízérzékelés elvesztése, a légzési nehézségek stb.) mellé az alábbiak:</a:t>
            </a:r>
          </a:p>
          <a:p>
            <a:endParaRPr lang="hu-H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2800" b="1" dirty="0" smtClean="0"/>
              <a:t>kötőhártya-gyulladás</a:t>
            </a:r>
            <a:r>
              <a:rPr lang="hu-HU" sz="2800" dirty="0" smtClean="0"/>
              <a:t> (pink </a:t>
            </a:r>
            <a:r>
              <a:rPr lang="hu-HU" sz="2800" dirty="0" err="1" smtClean="0"/>
              <a:t>eyes</a:t>
            </a:r>
            <a:r>
              <a:rPr lang="hu-HU" sz="2800" dirty="0" smtClean="0"/>
              <a:t>): ez a szem kipirosodását, duzzanatát, váladékozását jelenti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b="1" dirty="0" smtClean="0"/>
              <a:t>emésztőrendszeri panaszok</a:t>
            </a:r>
            <a:r>
              <a:rPr lang="hu-HU" sz="2800" dirty="0" smtClean="0"/>
              <a:t>: hányinger, hányás, hasmenés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b="1" dirty="0" smtClean="0"/>
              <a:t>hallással kapcsolatos panaszok</a:t>
            </a:r>
            <a:r>
              <a:rPr lang="hu-HU" sz="2800" dirty="0" smtClean="0"/>
              <a:t>: fülzúgás, fülcsengés, szédülés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b="1" dirty="0" smtClean="0"/>
              <a:t>feketegomba-fertőzés* </a:t>
            </a:r>
            <a:r>
              <a:rPr lang="hu-HU" dirty="0" smtClean="0"/>
              <a:t>(Indiában terjed, de behurcolható)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609329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*elszíneződhet az orr, látászavar és mellkasi fájdalom alakulhat ki. </a:t>
            </a:r>
            <a:endParaRPr lang="hu-HU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u-HU" b="1" dirty="0" smtClean="0"/>
              <a:t>A koronavírus omikron variánsa 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539552" y="1124744"/>
            <a:ext cx="849694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Dél-Afrikából származó új mutáns,  az </a:t>
            </a:r>
            <a:r>
              <a:rPr lang="hu-HU" sz="2400" b="1" dirty="0" smtClean="0"/>
              <a:t>omikron variáns  </a:t>
            </a:r>
            <a:r>
              <a:rPr lang="hu-HU" sz="2400" dirty="0" smtClean="0"/>
              <a:t>az</a:t>
            </a:r>
            <a:r>
              <a:rPr lang="hu-HU" sz="2400" b="1" dirty="0" smtClean="0"/>
              <a:t> </a:t>
            </a:r>
            <a:r>
              <a:rPr lang="hu-HU" sz="2400" dirty="0" smtClean="0"/>
              <a:t>eddigi ismeretek szerint minden korábbinál könnyebben fertőz, de a betegség, amit okoz nem tűnik súlyosabbnak. </a:t>
            </a:r>
          </a:p>
          <a:p>
            <a:r>
              <a:rPr lang="hu-HU" sz="2400" b="1" dirty="0" smtClean="0"/>
              <a:t>A WHO szerint a beoltott népességen belül várhatóan csak enyhe tünetekkel járó megbetegedést okoz majd. </a:t>
            </a:r>
          </a:p>
          <a:p>
            <a:r>
              <a:rPr lang="hu-HU" sz="2400" dirty="0" smtClean="0"/>
              <a:t>Az omikron variánsban a szakemberek eddig nem tapasztalt mennyiségű </a:t>
            </a:r>
            <a:r>
              <a:rPr lang="hu-HU" sz="2400" dirty="0" err="1" smtClean="0"/>
              <a:t>tüskemutációt</a:t>
            </a:r>
            <a:r>
              <a:rPr lang="hu-HU" sz="2400" dirty="0" smtClean="0"/>
              <a:t> fedeztek fel. </a:t>
            </a:r>
          </a:p>
          <a:p>
            <a:r>
              <a:rPr lang="hu-HU" sz="2400" dirty="0" smtClean="0"/>
              <a:t>További kutatásokra van szükség ahhoz, hogy kiderüljön: mennyire hatástalanok, vagy hatásosak  az eddig alkalmazott oltóanyagok az omikron ellen. </a:t>
            </a:r>
          </a:p>
          <a:p>
            <a:endParaRPr lang="hu-HU" sz="2400" dirty="0" smtClean="0"/>
          </a:p>
          <a:p>
            <a:r>
              <a:rPr lang="hu-HU" sz="2400" dirty="0" smtClean="0"/>
              <a:t>A WHO a következő hetekben</a:t>
            </a:r>
          </a:p>
          <a:p>
            <a:r>
              <a:rPr lang="hu-HU" sz="2400" dirty="0" smtClean="0"/>
              <a:t> várja az erre vonatkozó adatok</a:t>
            </a:r>
          </a:p>
          <a:p>
            <a:r>
              <a:rPr lang="hu-HU" sz="2400" dirty="0" smtClean="0"/>
              <a:t> beérkezését.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 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1026" name="Picture 2" descr="Jakab Ferenc: 100 százalék, hogy megjelenik az omikron variáns  Magyarországon - Portfolio.h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087" y="4572102"/>
            <a:ext cx="3727353" cy="2097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zek a delta variáns első tünetei | BorsOn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659349" cy="2439566"/>
          </a:xfrm>
          <a:prstGeom prst="rect">
            <a:avLst/>
          </a:prstGeom>
          <a:noFill/>
        </p:spPr>
      </p:pic>
      <p:pic>
        <p:nvPicPr>
          <p:cNvPr id="2052" name="Picture 4" descr="Mit tegyünk, ha a családban kitör a hasmenéses járvány? | Mai Mó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92696"/>
            <a:ext cx="3744416" cy="2486527"/>
          </a:xfrm>
          <a:prstGeom prst="rect">
            <a:avLst/>
          </a:prstGeom>
          <a:noFill/>
        </p:spPr>
      </p:pic>
      <p:pic>
        <p:nvPicPr>
          <p:cNvPr id="2054" name="Picture 6" descr="Mi pontosan a fülzúgás és hogyan szabadulhatunk meg tőle? -  Hallásspecialista B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643" y="4077072"/>
            <a:ext cx="5081209" cy="2520280"/>
          </a:xfrm>
          <a:prstGeom prst="rect">
            <a:avLst/>
          </a:prstGeom>
          <a:noFill/>
        </p:spPr>
      </p:pic>
      <p:sp>
        <p:nvSpPr>
          <p:cNvPr id="2056" name="AutoShape 8" descr="45 ezer feketegomba fertőzés Indiában :: Koronavírus - InforMed Orvosi és  Életmód portál :: feketepenész, fekete gomba, mukormikózis"/>
          <p:cNvSpPr>
            <a:spLocks noChangeAspect="1" noChangeArrowheads="1"/>
          </p:cNvSpPr>
          <p:nvPr/>
        </p:nvSpPr>
        <p:spPr bwMode="auto">
          <a:xfrm>
            <a:off x="155575" y="-746125"/>
            <a:ext cx="2943225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58" name="AutoShape 10" descr="45 ezer feketegomba fertőzés Indiában :: Koronavírus - InforMed Orvosi és  Életmód portál :: feketepenész, fekete gomba, mukormikózis"/>
          <p:cNvSpPr>
            <a:spLocks noChangeAspect="1" noChangeArrowheads="1"/>
          </p:cNvSpPr>
          <p:nvPr/>
        </p:nvSpPr>
        <p:spPr bwMode="auto">
          <a:xfrm>
            <a:off x="155575" y="-746125"/>
            <a:ext cx="2943225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60" name="Picture 12" descr="45 ezer feketegomba fertőzés Indiában :: Koronavírus - InforMed Orvosi és  Életmód portál :: feketepenész, fekete gomba, mukormikóz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005064"/>
            <a:ext cx="5162838" cy="2520280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827584" y="2606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Kötőhártya gyulladás</a:t>
            </a:r>
            <a:endParaRPr lang="hu-HU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788024" y="18864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Hányás, hasmenés, emésztőrendszeri tünetek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39552" y="35730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Fülzúgás, fülcsengés, szédülés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644008" y="357301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   </a:t>
            </a:r>
            <a:r>
              <a:rPr lang="hu-HU" b="1" dirty="0" smtClean="0"/>
              <a:t>Indiai feketegomba fertőzés</a:t>
            </a:r>
            <a:endParaRPr lang="hu-H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Világszerte öngyilkos lehet a delta-variáns ? Japán erre a példa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23528" y="1484784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cap="small" dirty="0" smtClean="0"/>
              <a:t>Érdekes jelenség:</a:t>
            </a:r>
            <a:r>
              <a:rPr lang="hu-HU" sz="2400" dirty="0" smtClean="0"/>
              <a:t> Augusztusban még 23 ezer esetet regisztráltak naponta Japánban a delta-variáns miatt. Novemberben pedig már napi 140-re csökkent az esetszám, és a deltát alig-alig észlelik az országban.</a:t>
            </a:r>
          </a:p>
          <a:p>
            <a:r>
              <a:rPr lang="hu-HU" sz="2400" dirty="0" smtClean="0"/>
              <a:t>A legvalószínűbb magyarázatnak tűnik, hogy a delta-variáns addig mutálódott, amíg végül el nem pusztította önmagát. Lehetséges, hogy az országban levő vírustörzsek között megnőtt az olyan vírusok aránya, amikben a fertőzésért felelős fehérje genetikailag meghibásodott, és a vírus ezáltal „evolúciós zsákutcába” jutott.</a:t>
            </a:r>
          </a:p>
          <a:p>
            <a:endParaRPr lang="hu-HU" sz="2400" dirty="0" smtClean="0"/>
          </a:p>
          <a:p>
            <a:r>
              <a:rPr lang="hu-HU" sz="2400" dirty="0" smtClean="0"/>
              <a:t>*Elképzelhető, hogy a vírus túl sok mutációt halmoz fel, és ezáltal nem tud tovább </a:t>
            </a:r>
            <a:r>
              <a:rPr lang="hu-HU" sz="2400" dirty="0" err="1" smtClean="0"/>
              <a:t>replikálódni</a:t>
            </a:r>
            <a:r>
              <a:rPr lang="hu-HU" sz="2400" dirty="0" smtClean="0"/>
              <a:t>. Ha egy ilyen vírus jön létre, az kihal.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23528" y="630932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*</a:t>
            </a:r>
            <a:r>
              <a:rPr lang="hu-HU" i="1" dirty="0" smtClean="0"/>
              <a:t>Simon Clarke, a </a:t>
            </a:r>
            <a:r>
              <a:rPr lang="hu-HU" i="1" dirty="0" err="1" smtClean="0"/>
              <a:t>Readingi</a:t>
            </a:r>
            <a:r>
              <a:rPr lang="hu-HU" i="1" dirty="0" smtClean="0"/>
              <a:t> Egyetem </a:t>
            </a:r>
            <a:r>
              <a:rPr lang="hu-HU" i="1" dirty="0" err="1" smtClean="0"/>
              <a:t>Biomedikai</a:t>
            </a:r>
            <a:r>
              <a:rPr lang="hu-HU" i="1" dirty="0" smtClean="0"/>
              <a:t> Tanszékének professzora szerint</a:t>
            </a:r>
            <a:endParaRPr lang="hu-HU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portfolio.hu/articles/images-md/k/o/r/korona5-494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036496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91680" y="1196752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dirty="0" smtClean="0"/>
              <a:t>KÖSZÖNÖM A FIGYELMET</a:t>
            </a:r>
            <a:endParaRPr lang="hu-HU" sz="7200" b="1" dirty="0"/>
          </a:p>
        </p:txBody>
      </p:sp>
      <p:pic>
        <p:nvPicPr>
          <p:cNvPr id="1026" name="Picture 2" descr="Virágoznak a gyümölcsfák – Ideje ismét permeteznünk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73016"/>
            <a:ext cx="5256584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55576" y="980728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67544" y="1484784"/>
            <a:ext cx="8352928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/>
              <a:t>E</a:t>
            </a:r>
            <a:r>
              <a:rPr lang="hu-HU" sz="3200" dirty="0" smtClean="0"/>
              <a:t>gész Európában, így Magyarországon is a korábbiaknál agresszívabb delta vírusmutáns miatt a járvány negyedik hulláma zajlik.</a:t>
            </a:r>
          </a:p>
          <a:p>
            <a:r>
              <a:rPr lang="hu-HU" sz="3200" dirty="0" smtClean="0"/>
              <a:t>A következő időszakban tovább növekedhet a kórházak terhelése és a halálos áldozatok száma, mivel továbbra is a járvány felszálló ágában vagyunk. </a:t>
            </a:r>
          </a:p>
          <a:p>
            <a:r>
              <a:rPr lang="hu-HU" sz="3200" dirty="0" smtClean="0"/>
              <a:t>Fel kell készülni arra, hogy a halálozások száma hamarosan eléri a napi 160-180 főt. </a:t>
            </a:r>
          </a:p>
          <a:p>
            <a:endParaRPr lang="hu-HU" sz="3200" dirty="0" smtClean="0"/>
          </a:p>
          <a:p>
            <a:endParaRPr lang="hu-HU" sz="2300" dirty="0" smtClean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5576" y="54868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/>
              <a:t>A járvány felszálló ágában vagyunk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Nagy méretű k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7471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5364088" y="1556792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Október közepétől felszálló ágban vagyunk</a:t>
            </a:r>
            <a:endParaRPr lang="hu-HU" sz="24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732240" y="0"/>
            <a:ext cx="2232248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</a:rPr>
              <a:t>Nov. 24-i adat: 12.637</a:t>
            </a:r>
            <a:endParaRPr lang="hu-H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Fény derült az oltás újabb jótékony hatására: nem csak a Covid ellen vé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149080"/>
            <a:ext cx="51845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1763688" y="404664"/>
          <a:ext cx="6096000" cy="367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  <a:gridCol w="1343472"/>
              </a:tblGrid>
              <a:tr h="36768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4000" b="1" dirty="0" smtClean="0"/>
                        <a:t>Napi országos adatok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4000" b="1" dirty="0" smtClean="0"/>
                        <a:t>november 24-én</a:t>
                      </a:r>
                    </a:p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531088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Megbetegedettek</a:t>
                      </a:r>
                      <a:r>
                        <a:rPr lang="hu-HU" sz="2800" b="1" baseline="0" dirty="0" smtClean="0"/>
                        <a:t> száma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12637</a:t>
                      </a:r>
                      <a:endParaRPr lang="hu-HU" sz="2800" b="1" dirty="0"/>
                    </a:p>
                  </a:txBody>
                  <a:tcPr/>
                </a:tc>
              </a:tr>
              <a:tr h="367685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Kórházban ápoltak száma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6840</a:t>
                      </a:r>
                      <a:endParaRPr lang="hu-HU" sz="2800" b="1" dirty="0"/>
                    </a:p>
                  </a:txBody>
                  <a:tcPr/>
                </a:tc>
              </a:tr>
              <a:tr h="367685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Lélegeztető gépen lévők száma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664</a:t>
                      </a:r>
                      <a:endParaRPr lang="hu-HU" sz="2800" b="1" dirty="0"/>
                    </a:p>
                  </a:txBody>
                  <a:tcPr/>
                </a:tc>
              </a:tr>
              <a:tr h="367685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Meghaltak száma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176</a:t>
                      </a:r>
                      <a:endParaRPr lang="hu-H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323528" y="4293096"/>
            <a:ext cx="30963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b="1" dirty="0" smtClean="0"/>
              <a:t>EDDIG BEOLTOTTAK SZÁMA: 11.24-én</a:t>
            </a:r>
          </a:p>
          <a:p>
            <a:pPr algn="ctr"/>
            <a:r>
              <a:rPr lang="hu-HU" sz="3000" b="1" dirty="0" smtClean="0"/>
              <a:t> </a:t>
            </a:r>
            <a:r>
              <a:rPr lang="hu-HU" sz="4000" b="1" dirty="0" smtClean="0"/>
              <a:t>6.057.367</a:t>
            </a:r>
            <a:endParaRPr lang="hu-H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95536" y="404664"/>
            <a:ext cx="83529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/>
              <a:t>Az Alapítvány </a:t>
            </a:r>
            <a:r>
              <a:rPr lang="hu-HU" sz="4000" b="1" dirty="0" smtClean="0"/>
              <a:t>felkészültsége a koronavírus járványban</a:t>
            </a:r>
            <a:endParaRPr lang="hu-HU" sz="4000" b="1" dirty="0"/>
          </a:p>
          <a:p>
            <a:endParaRPr lang="hu-HU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47664" y="1988840"/>
          <a:ext cx="6408712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6632"/>
            <a:ext cx="4950296" cy="660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Államtitkár: érvénytelen tajszám esetén is beadják az oltá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3555393" cy="2088232"/>
          </a:xfrm>
          <a:prstGeom prst="rect">
            <a:avLst/>
          </a:prstGeom>
          <a:noFill/>
        </p:spPr>
      </p:pic>
      <p:pic>
        <p:nvPicPr>
          <p:cNvPr id="1031" name="Picture 7" descr="Pfizer: a harmadik oltás bivalyerős védelmet ad az izraeliek szerint -  EgészségKalau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260648"/>
            <a:ext cx="3367618" cy="1889828"/>
          </a:xfrm>
          <a:prstGeom prst="rect">
            <a:avLst/>
          </a:prstGeom>
          <a:noFill/>
        </p:spPr>
      </p:pic>
      <p:pic>
        <p:nvPicPr>
          <p:cNvPr id="1033" name="Picture 9" descr="Engedélyezte a Moderna vakcinájának uniós forgalmazását az Európai Bizottsá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581128"/>
            <a:ext cx="3168352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24936" cy="1143000"/>
          </a:xfrm>
        </p:spPr>
        <p:txBody>
          <a:bodyPr>
            <a:noAutofit/>
          </a:bodyPr>
          <a:lstStyle/>
          <a:p>
            <a:r>
              <a:rPr lang="hu-HU" sz="3600" b="1" dirty="0"/>
              <a:t>T</a:t>
            </a:r>
            <a:r>
              <a:rPr lang="hu-HU" sz="3600" b="1" dirty="0" smtClean="0"/>
              <a:t>apasztalatok, pozitív és negatív jelenségek a járvány idején</a:t>
            </a:r>
            <a:endParaRPr lang="hu-HU" sz="3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2" y="1556792"/>
            <a:ext cx="4896544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Pozitívumok</a:t>
            </a: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sz="1900" dirty="0" smtClean="0"/>
              <a:t>Az Alapítványban dolgozók és itt élők 97%-a be van oltva COVID elleni vakcinával</a:t>
            </a:r>
          </a:p>
          <a:p>
            <a:pPr>
              <a:buFont typeface="Arial" pitchFamily="34" charset="0"/>
              <a:buChar char="•"/>
            </a:pPr>
            <a:r>
              <a:rPr lang="hu-HU" sz="1900" dirty="0" smtClean="0"/>
              <a:t>A minisztériumi és az országos </a:t>
            </a:r>
            <a:r>
              <a:rPr lang="hu-HU" sz="1900" dirty="0" err="1" smtClean="0"/>
              <a:t>tisztifőorvosi</a:t>
            </a:r>
            <a:r>
              <a:rPr lang="hu-HU" sz="1900" dirty="0" smtClean="0"/>
              <a:t> határozatok alapján minden intézményben bevezették a járvány terjedését megakadályozó intézkedéseket, protokollok stb.</a:t>
            </a:r>
          </a:p>
          <a:p>
            <a:pPr>
              <a:buFont typeface="Arial" pitchFamily="34" charset="0"/>
              <a:buChar char="•"/>
            </a:pPr>
            <a:r>
              <a:rPr lang="hu-HU" sz="1900" dirty="0" smtClean="0"/>
              <a:t>Van elegendő védőeszközünk és antigén gyorstesztünk, mert az utánpótlás időben érkezik a központi elosztó helyről</a:t>
            </a:r>
          </a:p>
          <a:p>
            <a:pPr>
              <a:buFont typeface="Arial" pitchFamily="34" charset="0"/>
              <a:buChar char="•"/>
            </a:pPr>
            <a:r>
              <a:rPr lang="hu-HU" sz="1900" dirty="0" smtClean="0"/>
              <a:t>Az oltatlanok és  csak 2 oltásban részesültek heti 2 illetve 1 antigén gyorsteszttel ellenőriztetik fertőzés mentességüket</a:t>
            </a:r>
          </a:p>
          <a:p>
            <a:pPr>
              <a:buFont typeface="Arial" pitchFamily="34" charset="0"/>
              <a:buChar char="•"/>
            </a:pPr>
            <a:r>
              <a:rPr lang="hu-HU" sz="1900" dirty="0" smtClean="0"/>
              <a:t> A járvány ellenére is jól működünk,van vész forgatókönyvünk ha tömeges megbetegedésekre kerülne sor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183560" y="1628800"/>
            <a:ext cx="39604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Negatívumok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14-en, köztük 4 ügyfél és 10 dolgozó nincs beoltva, és nem is tervezik az oltást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23-an egyenlőre még elzárkóznak a 3. oltástól. (De van aki csak azért, mert éppen beteg)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A </a:t>
            </a:r>
            <a:r>
              <a:rPr lang="hu-HU" dirty="0" err="1" smtClean="0"/>
              <a:t>járóbeteg</a:t>
            </a:r>
            <a:r>
              <a:rPr lang="hu-HU" dirty="0" smtClean="0"/>
              <a:t> ellátás  COVID miatti átszervezése gyakori fennakadásokat okoz a betegellátásban 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Gazdasági szempontból  komoly teher hárul az Alapítványra, ami elsősorban többlet költséget okoz annak ellenére, hogy a védőeszközöket a 3. és 4. hullámban már nem mi vásároljuk</a:t>
            </a:r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 smtClean="0"/>
              <a:t>Felső vezetői intézkedés</a:t>
            </a:r>
            <a:endParaRPr lang="hu-HU" b="1" dirty="0"/>
          </a:p>
        </p:txBody>
      </p:sp>
      <p:sp>
        <p:nvSpPr>
          <p:cNvPr id="3" name="Téglalap 2"/>
          <p:cNvSpPr/>
          <p:nvPr/>
        </p:nvSpPr>
        <p:spPr>
          <a:xfrm>
            <a:off x="395536" y="980728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Az Alapítvány Elnökének 2021. november 11-én kiadott utasításában az alábbiakról rendelkezett:</a:t>
            </a:r>
          </a:p>
          <a:p>
            <a:r>
              <a:rPr lang="hu-HU" sz="2400" dirty="0" smtClean="0"/>
              <a:t>Minden dolgozónak december 15-ig kell hivatalosan bemutatnia a 3. oltás felvételéről az igazolást, vagy a betegségen átesett személyek esetében a védettségi igazolvány adatait. </a:t>
            </a:r>
          </a:p>
          <a:p>
            <a:r>
              <a:rPr lang="hu-HU" sz="2400" dirty="0" smtClean="0"/>
              <a:t> Ha valaki elzárkózik a védőoltás felvételétől, akkor be kell mutatnia azt a friss </a:t>
            </a:r>
            <a:r>
              <a:rPr lang="hu-HU" sz="2400" dirty="0" err="1" smtClean="0"/>
              <a:t>eü-i</a:t>
            </a:r>
            <a:r>
              <a:rPr lang="hu-HU" sz="2400" dirty="0" smtClean="0"/>
              <a:t> igazolást, melyben az orvos a COVID védőoltás felvételét konkrét okok miatt ellenzi.</a:t>
            </a:r>
          </a:p>
          <a:p>
            <a:r>
              <a:rPr lang="hu-HU" sz="2400" dirty="0" smtClean="0"/>
              <a:t> </a:t>
            </a:r>
          </a:p>
          <a:p>
            <a:r>
              <a:rPr lang="hu-HU" sz="2400" dirty="0" smtClean="0"/>
              <a:t> A Magyar Közlönyben megjelent rendelettel a kormány lehetővé tette a munkáltatóknak, hogy a munkahely és a munkakör sajátosságaira tekintettel, a munkavégzés feltételeként, kötelező jelleggel, előírják a koronavírus elleni védőoltás felvételét dolgozóik számára. A még beoltatlan dolgozóknak a munkáltató határidőt állapíthat meg az első oltás felvételére.</a:t>
            </a:r>
          </a:p>
          <a:p>
            <a:r>
              <a:rPr lang="hu-HU" dirty="0" smtClean="0"/>
              <a:t> </a:t>
            </a:r>
          </a:p>
          <a:p>
            <a:r>
              <a:rPr lang="hu-HU" dirty="0" smtClean="0"/>
              <a:t>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Felső vezetői intézkedés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67544" y="1412776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 </a:t>
            </a:r>
            <a:r>
              <a:rPr lang="hu-HU" sz="2600" dirty="0" smtClean="0"/>
              <a:t>Az a foglalkoztatott, aki e rendelet hatályba lépése előtt nem vette fel a SARS-CoV-2 koronavírus elleni védőoltást, az állampolgárok egészségének és életének megóvása és a közfeladatok akadálytalan ellátása érdekében köteles  </a:t>
            </a:r>
            <a:r>
              <a:rPr lang="hu-HU" sz="2600" b="1" dirty="0" smtClean="0"/>
              <a:t>2021.</a:t>
            </a:r>
            <a:r>
              <a:rPr lang="hu-HU" sz="2600" dirty="0" smtClean="0"/>
              <a:t> </a:t>
            </a:r>
            <a:r>
              <a:rPr lang="hu-HU" sz="2600" b="1" dirty="0" smtClean="0"/>
              <a:t>december 15. napjáig </a:t>
            </a:r>
            <a:r>
              <a:rPr lang="hu-HU" sz="2600" dirty="0" smtClean="0"/>
              <a:t>felvenni, ha a munkavégzés során ügyfelekkel rendszeresen találkozik.</a:t>
            </a:r>
          </a:p>
          <a:p>
            <a:r>
              <a:rPr lang="hu-HU" sz="2600" dirty="0" smtClean="0"/>
              <a:t>Az oltást elutasító dolgozók foglalkoztatását Dr. Gruiz Katalin az intézményvezetők felelősségi körébe sorolja, különös tekintettel a folyamatos kontaktban lévő munkavállalóinkra.</a:t>
            </a:r>
          </a:p>
          <a:p>
            <a:endParaRPr lang="hu-HU" sz="2600" dirty="0" smtClean="0"/>
          </a:p>
          <a:p>
            <a:r>
              <a:rPr lang="hu-HU" sz="2600" dirty="0" smtClean="0"/>
              <a:t>A kormányrendelet hatálya a Down Alapítvány valamennyi dolgozójára kötelező érvényű!!!</a:t>
            </a:r>
            <a:endParaRPr lang="hu-H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972</Words>
  <Application>Microsoft Office PowerPoint</Application>
  <PresentationFormat>Diavetítés a képernyőre (4:3 oldalarány)</PresentationFormat>
  <Paragraphs>96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Koronavírus járvány 4. hulláma  </vt:lpstr>
      <vt:lpstr>2. dia</vt:lpstr>
      <vt:lpstr>3. dia</vt:lpstr>
      <vt:lpstr>4. dia</vt:lpstr>
      <vt:lpstr>5. dia</vt:lpstr>
      <vt:lpstr>6. dia</vt:lpstr>
      <vt:lpstr>Tapasztalatok, pozitív és negatív jelenségek a járvány idején</vt:lpstr>
      <vt:lpstr>Felső vezetői intézkedés</vt:lpstr>
      <vt:lpstr>Felső vezetői intézkedés</vt:lpstr>
      <vt:lpstr>Jönnek a delta-variánsnál jóval fertőzőképesebb COVID mutánsok is !</vt:lpstr>
      <vt:lpstr>11. dia</vt:lpstr>
      <vt:lpstr>A delta variáns 4 jellemző tünete </vt:lpstr>
      <vt:lpstr>A koronavírus omikron variánsa </vt:lpstr>
      <vt:lpstr>14. dia</vt:lpstr>
      <vt:lpstr>Világszerte öngyilkos lehet a delta-variáns ? Japán erre a példa</vt:lpstr>
      <vt:lpstr>16. dia</vt:lpstr>
      <vt:lpstr>17.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Koronavírus járvány 4. hulláma</dc:title>
  <dc:creator>Admin</dc:creator>
  <cp:lastModifiedBy>Admin</cp:lastModifiedBy>
  <cp:revision>92</cp:revision>
  <dcterms:created xsi:type="dcterms:W3CDTF">2021-11-16T10:17:22Z</dcterms:created>
  <dcterms:modified xsi:type="dcterms:W3CDTF">2024-04-30T12:29:28Z</dcterms:modified>
</cp:coreProperties>
</file>