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04FAA-30C3-4BC5-8459-0E44C73A63AE}" type="datetimeFigureOut">
              <a:rPr lang="hu-HU" smtClean="0"/>
              <a:pPr/>
              <a:t>2024.04.30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7919F-B908-4CC2-92D3-EE446342C7B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990656" cy="1899643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/>
              <a:t/>
            </a:r>
            <a:br>
              <a:rPr lang="hu-HU" b="1" dirty="0"/>
            </a:br>
            <a:r>
              <a:rPr lang="hu-HU" b="1" dirty="0" smtClean="0"/>
              <a:t>Kevesebb </a:t>
            </a:r>
            <a:r>
              <a:rPr lang="hu-HU" b="1" dirty="0"/>
              <a:t>lépés is elég az egészség megőrzéséhez, mint eddig gondoltuk </a:t>
            </a:r>
            <a:r>
              <a:rPr lang="hu-HU" dirty="0"/>
              <a:t/>
            </a:r>
            <a:br>
              <a:rPr lang="hu-HU" dirty="0"/>
            </a:br>
            <a:r>
              <a:rPr lang="hu-HU" b="1" dirty="0"/>
              <a:t> 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>
                <a:solidFill>
                  <a:schemeClr val="tx1"/>
                </a:solidFill>
              </a:rPr>
              <a:t>Egészségügyi felelősök konzultációs napja</a:t>
            </a:r>
          </a:p>
          <a:p>
            <a:r>
              <a:rPr lang="hu-HU" dirty="0">
                <a:solidFill>
                  <a:schemeClr val="tx1"/>
                </a:solidFill>
              </a:rPr>
              <a:t>2023. </a:t>
            </a:r>
            <a:r>
              <a:rPr lang="hu-HU" dirty="0" smtClean="0">
                <a:solidFill>
                  <a:schemeClr val="tx1"/>
                </a:solidFill>
              </a:rPr>
              <a:t>december </a:t>
            </a:r>
            <a:endParaRPr lang="hu-HU" dirty="0">
              <a:solidFill>
                <a:schemeClr val="tx1"/>
              </a:solidFill>
            </a:endParaRPr>
          </a:p>
          <a:p>
            <a:r>
              <a:rPr lang="hu-HU" dirty="0">
                <a:solidFill>
                  <a:schemeClr val="tx1"/>
                </a:solidFill>
              </a:rPr>
              <a:t>Vámos Magdolna</a:t>
            </a:r>
          </a:p>
          <a:p>
            <a:endParaRPr lang="hu-HU" dirty="0"/>
          </a:p>
        </p:txBody>
      </p:sp>
      <p:pic>
        <p:nvPicPr>
          <p:cNvPr id="4" name="Kép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386" y="188640"/>
            <a:ext cx="194421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C:\Users\Admin\Documents\zs%C3%ADros csontv%C3%A1rz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3" name="Kép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132856"/>
            <a:ext cx="684076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zövegdoboz 4"/>
          <p:cNvSpPr txBox="1"/>
          <p:nvPr/>
        </p:nvSpPr>
        <p:spPr>
          <a:xfrm>
            <a:off x="827584" y="332656"/>
            <a:ext cx="784887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/>
              <a:t>Segít a megfelelő alak és testsúly elérésében</a:t>
            </a:r>
          </a:p>
          <a:p>
            <a:endParaRPr lang="hu-HU" dirty="0"/>
          </a:p>
        </p:txBody>
      </p:sp>
      <p:sp>
        <p:nvSpPr>
          <p:cNvPr id="6" name="Balra-jobbra nyíl 5"/>
          <p:cNvSpPr/>
          <p:nvPr/>
        </p:nvSpPr>
        <p:spPr>
          <a:xfrm>
            <a:off x="3131840" y="5949280"/>
            <a:ext cx="2808312" cy="57606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7" name="Kép 6" descr="C:\Users\Admin\Documents\kérdője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72816"/>
            <a:ext cx="237626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ép 7" descr="C:\Users\Admin\Documents\istockphoto-678235038-612x61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1772816"/>
            <a:ext cx="1656184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2348880"/>
            <a:ext cx="9073008" cy="489654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hu-HU" dirty="0" smtClean="0"/>
              <a:t>   </a:t>
            </a:r>
          </a:p>
          <a:p>
            <a:pPr>
              <a:buNone/>
            </a:pPr>
            <a:r>
              <a:rPr lang="hu-HU" sz="3800" dirty="0"/>
              <a:t> </a:t>
            </a:r>
            <a:r>
              <a:rPr lang="hu-HU" sz="3800" dirty="0" smtClean="0"/>
              <a:t>   </a:t>
            </a:r>
          </a:p>
          <a:p>
            <a:pPr>
              <a:buNone/>
            </a:pPr>
            <a:endParaRPr lang="hu-HU" sz="3800" dirty="0"/>
          </a:p>
          <a:p>
            <a:pPr>
              <a:buNone/>
            </a:pPr>
            <a:endParaRPr lang="hu-HU" sz="3800" dirty="0" smtClean="0"/>
          </a:p>
          <a:p>
            <a:pPr>
              <a:buNone/>
            </a:pPr>
            <a:r>
              <a:rPr lang="hu-HU" sz="3800" dirty="0"/>
              <a:t> </a:t>
            </a:r>
            <a:r>
              <a:rPr lang="hu-HU" sz="3800" dirty="0" smtClean="0"/>
              <a:t>     </a:t>
            </a:r>
            <a:r>
              <a:rPr lang="hu-HU" sz="5100" dirty="0" smtClean="0"/>
              <a:t>A tanulság tehát az, hogy ne </a:t>
            </a:r>
            <a:r>
              <a:rPr lang="hu-HU" sz="5100" dirty="0" err="1" smtClean="0"/>
              <a:t>stresszeljünk</a:t>
            </a:r>
            <a:r>
              <a:rPr lang="hu-HU" sz="5100" dirty="0" smtClean="0"/>
              <a:t> a tízezer lépés elérésén, csak menjünk minél többet, minél gyorsabban! </a:t>
            </a:r>
          </a:p>
          <a:p>
            <a:pPr>
              <a:buNone/>
            </a:pPr>
            <a:r>
              <a:rPr lang="hu-HU" sz="5100" dirty="0" smtClean="0"/>
              <a:t>    A gyaloglás tempója akkor megfelelő, ha énekelni már nem tudunk, de beszélgetni igen</a:t>
            </a:r>
          </a:p>
          <a:p>
            <a:pPr>
              <a:buNone/>
            </a:pPr>
            <a:r>
              <a:rPr lang="hu-HU" sz="5100" dirty="0" smtClean="0"/>
              <a:t>    Kár, mert az énekkel kísért gyaloglás tovább növelhetné a felszabaduló boldogsághormonok számát </a:t>
            </a:r>
          </a:p>
          <a:p>
            <a:pPr>
              <a:buNone/>
            </a:pPr>
            <a:r>
              <a:rPr lang="hu-HU" sz="5100" dirty="0" smtClean="0"/>
              <a:t>    Úgy, hogy ezt ne vedd komolyan, kirándulás közben énekelj ha ahhoz van kedved!</a:t>
            </a:r>
            <a:endParaRPr lang="hu-HU" sz="5100" dirty="0"/>
          </a:p>
        </p:txBody>
      </p:sp>
      <p:pic>
        <p:nvPicPr>
          <p:cNvPr id="5" name="Kép 4" descr="C:\Users\Admin\Documents\Picture2-1080x675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60648"/>
            <a:ext cx="504056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1043608" y="0"/>
            <a:ext cx="6480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T</a:t>
            </a:r>
          </a:p>
          <a:p>
            <a:r>
              <a:rPr lang="hu-HU" sz="2800" b="1" dirty="0" smtClean="0"/>
              <a:t>A</a:t>
            </a:r>
          </a:p>
          <a:p>
            <a:r>
              <a:rPr lang="hu-HU" sz="2800" b="1" dirty="0" smtClean="0"/>
              <a:t>N</a:t>
            </a:r>
          </a:p>
          <a:p>
            <a:r>
              <a:rPr lang="hu-HU" sz="2800" b="1" dirty="0" smtClean="0"/>
              <a:t>U</a:t>
            </a:r>
          </a:p>
          <a:p>
            <a:r>
              <a:rPr lang="hu-HU" sz="2800" b="1" dirty="0" smtClean="0"/>
              <a:t>L</a:t>
            </a:r>
          </a:p>
          <a:p>
            <a:r>
              <a:rPr lang="hu-HU" sz="2800" b="1" dirty="0" smtClean="0"/>
              <a:t>S</a:t>
            </a:r>
          </a:p>
          <a:p>
            <a:r>
              <a:rPr lang="hu-HU" sz="2800" b="1" dirty="0" smtClean="0"/>
              <a:t>Á</a:t>
            </a:r>
          </a:p>
          <a:p>
            <a:r>
              <a:rPr lang="hu-HU" sz="2800" b="1" dirty="0"/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Hány lépés kell naponta az egészséges élethez?</a:t>
            </a:r>
            <a:endParaRPr lang="hu-HU" b="1" dirty="0"/>
          </a:p>
        </p:txBody>
      </p:sp>
      <p:sp>
        <p:nvSpPr>
          <p:cNvPr id="3" name="Téglalap 2"/>
          <p:cNvSpPr/>
          <p:nvPr/>
        </p:nvSpPr>
        <p:spPr>
          <a:xfrm>
            <a:off x="539552" y="4509120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800" dirty="0" smtClean="0"/>
              <a:t>Eddig úgy tudtuk, hogy a </a:t>
            </a:r>
            <a:r>
              <a:rPr lang="hu-HU" sz="2800" dirty="0"/>
              <a:t>napi 10 000 lépés az a mágikus szám, amire szükség van ahhoz, hogy fitt és egészséges maradjon az </a:t>
            </a:r>
            <a:r>
              <a:rPr lang="hu-HU" sz="2800" dirty="0" smtClean="0"/>
              <a:t>ember </a:t>
            </a:r>
          </a:p>
          <a:p>
            <a:r>
              <a:rPr lang="hu-HU" sz="2800" dirty="0" smtClean="0"/>
              <a:t>Egy </a:t>
            </a:r>
            <a:r>
              <a:rPr lang="hu-HU" sz="2800" dirty="0"/>
              <a:t>új tanulmány szerint azonban 5000 lépésnél kevesebb is elég lehet az </a:t>
            </a:r>
            <a:r>
              <a:rPr lang="hu-HU" sz="2800" dirty="0" smtClean="0"/>
              <a:t>egészségmegőrzéshez</a:t>
            </a:r>
            <a:endParaRPr lang="hu-HU" sz="2800" dirty="0"/>
          </a:p>
        </p:txBody>
      </p:sp>
      <p:sp>
        <p:nvSpPr>
          <p:cNvPr id="1026" name="AutoShape 2" descr="10000 Békés-Lépé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628800"/>
            <a:ext cx="6120680" cy="2749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A BBC beszámolója egy új kutatásról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484784"/>
            <a:ext cx="6444208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3500" dirty="0" smtClean="0"/>
              <a:t>    A világszerte több mint 226 000 embert vizsgáló elemzés szerint </a:t>
            </a:r>
            <a:r>
              <a:rPr lang="hu-HU" sz="3500" b="1" dirty="0" smtClean="0"/>
              <a:t>4000 lépés </a:t>
            </a:r>
            <a:r>
              <a:rPr lang="hu-HU" sz="3500" dirty="0" smtClean="0"/>
              <a:t>már elég ahhoz, hogy csökkenteni lehessen a bármilyen okból bekövetkező korai halálozás kockázatát </a:t>
            </a:r>
          </a:p>
          <a:p>
            <a:pPr>
              <a:buNone/>
            </a:pPr>
            <a:r>
              <a:rPr lang="hu-HU" sz="3500" dirty="0"/>
              <a:t> </a:t>
            </a:r>
            <a:r>
              <a:rPr lang="hu-HU" sz="3500" dirty="0" smtClean="0"/>
              <a:t>   </a:t>
            </a:r>
            <a:r>
              <a:rPr lang="hu-HU" sz="3500" b="1" dirty="0" smtClean="0"/>
              <a:t>Alig több mint 2300 </a:t>
            </a:r>
            <a:r>
              <a:rPr lang="hu-HU" sz="3500" dirty="0" smtClean="0"/>
              <a:t>pedig már elég ahhoz, hogy a szív és az erek helyzete javuljon</a:t>
            </a:r>
            <a:endParaRPr lang="hu-HU" sz="3500" dirty="0"/>
          </a:p>
          <a:p>
            <a:endParaRPr lang="hu-H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7" y="2204864"/>
            <a:ext cx="2477075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Több lépéssel egy </a:t>
            </a:r>
            <a:r>
              <a:rPr lang="hu-HU" b="1" dirty="0"/>
              <a:t>bizonyos határig </a:t>
            </a:r>
            <a:r>
              <a:rPr lang="hu-HU" b="1" dirty="0" smtClean="0"/>
              <a:t> több </a:t>
            </a:r>
            <a:r>
              <a:rPr lang="hu-HU" b="1" dirty="0"/>
              <a:t>egészségügyi előny </a:t>
            </a:r>
            <a:r>
              <a:rPr lang="hu-HU" b="1" dirty="0" smtClean="0"/>
              <a:t>is mutatkozik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dirty="0"/>
              <a:t> </a:t>
            </a:r>
            <a:r>
              <a:rPr lang="hu-HU" dirty="0" smtClean="0"/>
              <a:t>   </a:t>
            </a:r>
            <a:r>
              <a:rPr lang="hu-HU" sz="3500" dirty="0" smtClean="0"/>
              <a:t>4000 </a:t>
            </a:r>
            <a:r>
              <a:rPr lang="hu-HU" sz="3500" dirty="0"/>
              <a:t>lépésen túl minden további 1000 lépés 15%-kal </a:t>
            </a:r>
            <a:r>
              <a:rPr lang="hu-HU" sz="3500" dirty="0" smtClean="0"/>
              <a:t>csökkenti </a:t>
            </a:r>
            <a:r>
              <a:rPr lang="hu-HU" sz="3500" dirty="0"/>
              <a:t>a korai halálozás kockázatát </a:t>
            </a:r>
            <a:r>
              <a:rPr lang="hu-HU" sz="3500" dirty="0" smtClean="0"/>
              <a:t>egészen 20 </a:t>
            </a:r>
            <a:r>
              <a:rPr lang="hu-HU" sz="3500" dirty="0"/>
              <a:t>000 </a:t>
            </a:r>
            <a:r>
              <a:rPr lang="hu-HU" sz="3500" dirty="0" smtClean="0"/>
              <a:t>lépésig</a:t>
            </a:r>
          </a:p>
          <a:p>
            <a:pPr>
              <a:buNone/>
            </a:pPr>
            <a:r>
              <a:rPr lang="hu-HU" sz="3500" dirty="0" smtClean="0"/>
              <a:t>    A </a:t>
            </a:r>
            <a:r>
              <a:rPr lang="hu-HU" sz="3500" dirty="0"/>
              <a:t>lengyelországi </a:t>
            </a:r>
            <a:r>
              <a:rPr lang="hu-HU" sz="3500" dirty="0" err="1"/>
              <a:t>Łódźi</a:t>
            </a:r>
            <a:r>
              <a:rPr lang="hu-HU" sz="3500" dirty="0"/>
              <a:t> Orvosi Egyetem és az amerikai </a:t>
            </a:r>
            <a:r>
              <a:rPr lang="hu-HU" sz="3500" dirty="0" err="1"/>
              <a:t>Johns</a:t>
            </a:r>
            <a:r>
              <a:rPr lang="hu-HU" sz="3500" dirty="0"/>
              <a:t> </a:t>
            </a:r>
            <a:r>
              <a:rPr lang="hu-HU" sz="3500" dirty="0" err="1"/>
              <a:t>Hopkins</a:t>
            </a:r>
            <a:r>
              <a:rPr lang="hu-HU" sz="3500" dirty="0"/>
              <a:t> Egyetem Orvosi Karának csapata megállapította, hogy a gyaloglás előnyei minden nemre és életkorra érvényesek, függetlenül attól, hogy hol </a:t>
            </a:r>
            <a:r>
              <a:rPr lang="hu-HU" sz="3500" dirty="0" smtClean="0"/>
              <a:t>élnek </a:t>
            </a:r>
          </a:p>
          <a:p>
            <a:pPr>
              <a:buNone/>
            </a:pPr>
            <a:r>
              <a:rPr lang="hu-HU" sz="3500" dirty="0" smtClean="0"/>
              <a:t>    A </a:t>
            </a:r>
            <a:r>
              <a:rPr lang="hu-HU" sz="3500" dirty="0"/>
              <a:t>legnagyobb előnyöket azonban a 60 év alattiak körében </a:t>
            </a:r>
            <a:r>
              <a:rPr lang="hu-HU" sz="3500" dirty="0" smtClean="0"/>
              <a:t>tapasztalták</a:t>
            </a:r>
            <a:endParaRPr lang="hu-HU" sz="3500" dirty="0"/>
          </a:p>
          <a:p>
            <a:pPr>
              <a:buNone/>
            </a:pPr>
            <a:r>
              <a:rPr lang="hu-HU" sz="3500" dirty="0"/>
              <a:t> 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 </a:t>
            </a:r>
            <a:r>
              <a:rPr lang="hu-HU" b="1" dirty="0"/>
              <a:t>Milliókat öl meg a mozgásszegény életmód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0" y="1628800"/>
            <a:ext cx="4320480" cy="499715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u-HU" b="1" dirty="0"/>
              <a:t> </a:t>
            </a:r>
            <a:r>
              <a:rPr lang="hu-HU" b="1" dirty="0" smtClean="0"/>
              <a:t>   </a:t>
            </a:r>
            <a:r>
              <a:rPr lang="hu-HU" sz="3600" b="1" dirty="0" smtClean="0"/>
              <a:t>A WHO </a:t>
            </a:r>
            <a:r>
              <a:rPr lang="hu-HU" sz="3600" b="1" dirty="0"/>
              <a:t>adatai szerint az elégtelen fizikai aktivitás évente 3,2 millió halálesetért felelős, így ez a negyedik leggyakoribb </a:t>
            </a:r>
            <a:r>
              <a:rPr lang="hu-HU" sz="3600" b="1" dirty="0" smtClean="0"/>
              <a:t>halálozási ok világszert</a:t>
            </a:r>
            <a:r>
              <a:rPr lang="hu-HU" sz="3600" dirty="0" smtClean="0"/>
              <a:t>e</a:t>
            </a:r>
            <a:endParaRPr lang="hu-HU" sz="3600" dirty="0"/>
          </a:p>
        </p:txBody>
      </p:sp>
      <p:pic>
        <p:nvPicPr>
          <p:cNvPr id="4" name="Kép 3" descr="C:\Users\Admin\Documents\WH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352839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4" descr="C:\Users\Admin\Documents\fekvé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933056"/>
            <a:ext cx="424847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A túl sokáig tartó </a:t>
            </a:r>
            <a:r>
              <a:rPr lang="hu-HU" b="1" dirty="0" smtClean="0"/>
              <a:t>ülés, vagy fekvés egyes következményei</a:t>
            </a:r>
            <a:endParaRPr lang="hu-HU" b="1" dirty="0"/>
          </a:p>
        </p:txBody>
      </p:sp>
      <p:pic>
        <p:nvPicPr>
          <p:cNvPr id="4" name="Tartalom helye 3" descr="C:\Users\Admin\Documents\rajz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381642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zövegdoboz 4"/>
          <p:cNvSpPr txBox="1"/>
          <p:nvPr/>
        </p:nvSpPr>
        <p:spPr>
          <a:xfrm>
            <a:off x="4139952" y="1700808"/>
            <a:ext cx="50040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u-HU" sz="3000" dirty="0" smtClean="0"/>
              <a:t>Lelassíthatja az anyagcserét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3000" dirty="0" smtClean="0"/>
              <a:t>Hatással van az </a:t>
            </a:r>
            <a:r>
              <a:rPr lang="hu-HU" sz="3000" dirty="0"/>
              <a:t>izmok növekedésére és </a:t>
            </a:r>
            <a:r>
              <a:rPr lang="hu-HU" sz="3000" dirty="0" smtClean="0"/>
              <a:t>erejére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3000" dirty="0" smtClean="0"/>
              <a:t>Ebből eredően akut, vagy krónikus fájdalmakat okoz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3000" dirty="0"/>
              <a:t>G</a:t>
            </a:r>
            <a:r>
              <a:rPr lang="hu-HU" sz="3000" dirty="0" smtClean="0"/>
              <a:t>erinc és hát deformitással jár 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3000" dirty="0" smtClean="0"/>
              <a:t>Lelassul a kalória elégetése, így elhízáshoz vezet</a:t>
            </a:r>
          </a:p>
          <a:p>
            <a:pPr marL="342900" indent="-342900">
              <a:buFont typeface="+mj-lt"/>
              <a:buAutoNum type="arabicPeriod"/>
            </a:pPr>
            <a:r>
              <a:rPr lang="hu-HU" sz="3000" dirty="0" smtClean="0"/>
              <a:t>Krónikus álmatlanságot okoz</a:t>
            </a:r>
          </a:p>
          <a:p>
            <a:endParaRPr lang="hu-HU" sz="2400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8712968" cy="5446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zövegdoboz 3"/>
          <p:cNvSpPr txBox="1"/>
          <p:nvPr/>
        </p:nvSpPr>
        <p:spPr>
          <a:xfrm>
            <a:off x="755576" y="188640"/>
            <a:ext cx="77768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/>
              <a:t>Á</a:t>
            </a:r>
            <a:r>
              <a:rPr lang="hu-HU" sz="3200" b="1" dirty="0" smtClean="0"/>
              <a:t>tlagosan egy budapesti autós, éves szinten 120 órát ül közlekedési dugóban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>A szívbetegségek kockázata modern világunkban fokozatosan nő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251520" y="1484784"/>
            <a:ext cx="61206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/>
              <a:t>Hála a távirányítóknak, a mosó és mosogató-gépeknek, a mobil telefonnak, az e-maileknek, az állandósult autózásnak, és az internetes vásárlásnak, fokozatosan kiiktattuk életünkből a testmozgást. Ez mára már odáig fajult, hogy egyes becslések szerint napi 700 kalóriával kevesebbet égetünk el naponta, mint, 30 évvel ezelőtt</a:t>
            </a:r>
            <a:endParaRPr lang="hu-HU" sz="3200" dirty="0"/>
          </a:p>
        </p:txBody>
      </p:sp>
      <p:pic>
        <p:nvPicPr>
          <p:cNvPr id="4" name="Kép 3" descr="C:\Users\Admin\Documents\Névtele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844824"/>
            <a:ext cx="301421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4" descr="C:\Users\Admin\Documents\mobil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725144"/>
            <a:ext cx="316835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zövegdoboz 6"/>
          <p:cNvSpPr txBox="1"/>
          <p:nvPr/>
        </p:nvSpPr>
        <p:spPr>
          <a:xfrm>
            <a:off x="6588224" y="393305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mobilfüggőség</a:t>
            </a:r>
            <a:endParaRPr lang="hu-H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hu-HU" b="1" dirty="0" smtClean="0"/>
              <a:t>A gyaloglás 10 jótékony hatása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4292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Segít a megfelelő alak és testsúly elérésében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Erősíti a szívet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Megelőzi a cukorbetegséget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Jót tesz az idegállapotunknak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Erősíti a csontokat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err="1" smtClean="0"/>
              <a:t>Energetizál</a:t>
            </a:r>
            <a:endParaRPr lang="hu-HU" sz="3800" dirty="0" smtClean="0"/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Hozzájárul a rák megelőzéséhez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Erősíti az immunrendszerünket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Javítja közérzetünket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800" dirty="0" smtClean="0"/>
              <a:t>Emeli a libidót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Szürkeárnyalato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266</TotalTime>
  <Words>400</Words>
  <Application>Microsoft Office PowerPoint</Application>
  <PresentationFormat>Diavetítés a képernyőre (4:3 oldalarány)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  Kevesebb lépés is elég az egészség megőrzéséhez, mint eddig gondoltuk    </vt:lpstr>
      <vt:lpstr>Hány lépés kell naponta az egészséges élethez?</vt:lpstr>
      <vt:lpstr>A BBC beszámolója egy új kutatásról</vt:lpstr>
      <vt:lpstr>Több lépéssel egy bizonyos határig  több egészségügyi előny is mutatkozik</vt:lpstr>
      <vt:lpstr> Milliókat öl meg a mozgásszegény életmód</vt:lpstr>
      <vt:lpstr>A túl sokáig tartó ülés, vagy fekvés egyes következményei</vt:lpstr>
      <vt:lpstr>7. dia</vt:lpstr>
      <vt:lpstr> A szívbetegségek kockázata modern világunkban fokozatosan nő </vt:lpstr>
      <vt:lpstr>A gyaloglás 10 jótékony hatása</vt:lpstr>
      <vt:lpstr>10. dia</vt:lpstr>
      <vt:lpstr>11.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Kevesebb lépés is elég az egészség megőrzéséhez, mint eddig gondoltuk</dc:title>
  <dc:creator>Admin</dc:creator>
  <cp:lastModifiedBy>Admin</cp:lastModifiedBy>
  <cp:revision>40</cp:revision>
  <dcterms:created xsi:type="dcterms:W3CDTF">2023-11-27T10:23:37Z</dcterms:created>
  <dcterms:modified xsi:type="dcterms:W3CDTF">2024-04-30T12:21:59Z</dcterms:modified>
</cp:coreProperties>
</file>