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1103-D0E1-4920-B321-AE2ADED0DE7C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BA21-C148-40B5-9F1A-D9D9923B03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1103-D0E1-4920-B321-AE2ADED0DE7C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BA21-C148-40B5-9F1A-D9D9923B03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1103-D0E1-4920-B321-AE2ADED0DE7C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BA21-C148-40B5-9F1A-D9D9923B03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1103-D0E1-4920-B321-AE2ADED0DE7C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BA21-C148-40B5-9F1A-D9D9923B03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1103-D0E1-4920-B321-AE2ADED0DE7C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BA21-C148-40B5-9F1A-D9D9923B03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1103-D0E1-4920-B321-AE2ADED0DE7C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BA21-C148-40B5-9F1A-D9D9923B03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1103-D0E1-4920-B321-AE2ADED0DE7C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BA21-C148-40B5-9F1A-D9D9923B03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1103-D0E1-4920-B321-AE2ADED0DE7C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BA21-C148-40B5-9F1A-D9D9923B03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1103-D0E1-4920-B321-AE2ADED0DE7C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BA21-C148-40B5-9F1A-D9D9923B03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1103-D0E1-4920-B321-AE2ADED0DE7C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BA21-C148-40B5-9F1A-D9D9923B03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1103-D0E1-4920-B321-AE2ADED0DE7C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BA21-C148-40B5-9F1A-D9D9923B03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1103-D0E1-4920-B321-AE2ADED0DE7C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BA21-C148-40B5-9F1A-D9D9923B038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772400" cy="1470025"/>
          </a:xfrm>
        </p:spPr>
        <p:txBody>
          <a:bodyPr>
            <a:noAutofit/>
          </a:bodyPr>
          <a:lstStyle/>
          <a:p>
            <a:r>
              <a:rPr lang="hu-HU" sz="5400" b="1" dirty="0" smtClean="0"/>
              <a:t>Megfázás </a:t>
            </a:r>
            <a:r>
              <a:rPr lang="hu-HU" sz="5400" b="1" dirty="0"/>
              <a:t>és </a:t>
            </a:r>
            <a:r>
              <a:rPr lang="hu-HU" sz="5400" b="1" dirty="0" err="1"/>
              <a:t>long-COVID</a:t>
            </a:r>
            <a:r>
              <a:rPr lang="hu-HU" sz="5400" dirty="0"/>
              <a:t/>
            </a:r>
            <a:br>
              <a:rPr lang="hu-HU" sz="5400" dirty="0"/>
            </a:br>
            <a:endParaRPr lang="hu-HU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/>
              <a:t>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87624" y="378904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Egészségügyi felelősök konzultációs napja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2024. január 19.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Vámos Magdolna</a:t>
            </a:r>
            <a:endParaRPr lang="hu-HU" sz="3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86" y="188640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Néhány érdekesség a </a:t>
            </a:r>
            <a:r>
              <a:rPr lang="hu-HU" b="1" dirty="0" err="1" smtClean="0"/>
              <a:t>long-COVID-dal</a:t>
            </a:r>
            <a:r>
              <a:rPr lang="hu-HU" b="1" dirty="0" smtClean="0"/>
              <a:t> kapcsolatban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556792"/>
            <a:ext cx="5112568" cy="530120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u-HU" sz="4500" dirty="0" smtClean="0"/>
              <a:t>Európában közel </a:t>
            </a:r>
            <a:r>
              <a:rPr lang="hu-HU" sz="4500" b="1" dirty="0" smtClean="0"/>
              <a:t>36 millió </a:t>
            </a:r>
            <a:r>
              <a:rPr lang="hu-HU" sz="4500" dirty="0" smtClean="0"/>
              <a:t>embernek okozott krónikus </a:t>
            </a:r>
            <a:r>
              <a:rPr lang="hu-HU" sz="4500" dirty="0" err="1" smtClean="0"/>
              <a:t>eü-i</a:t>
            </a:r>
            <a:r>
              <a:rPr lang="hu-HU" sz="4500" dirty="0" smtClean="0"/>
              <a:t> problémát „a </a:t>
            </a:r>
            <a:r>
              <a:rPr lang="hu-HU" sz="4500" dirty="0" err="1" smtClean="0"/>
              <a:t>long</a:t>
            </a:r>
            <a:r>
              <a:rPr lang="hu-HU" sz="4500" dirty="0" smtClean="0"/>
              <a:t> COVID”</a:t>
            </a:r>
          </a:p>
          <a:p>
            <a:pPr>
              <a:buFont typeface="Wingdings" pitchFamily="2" charset="2"/>
              <a:buChar char="Ø"/>
            </a:pPr>
            <a:r>
              <a:rPr lang="hu-HU" sz="4500" dirty="0" smtClean="0"/>
              <a:t>Tudósok szerint az 50 év alatti nők ötször nagyobb valószínűséggel szenvednek </a:t>
            </a:r>
            <a:r>
              <a:rPr lang="hu-HU" sz="4500" dirty="0" err="1" smtClean="0"/>
              <a:t>long</a:t>
            </a:r>
            <a:r>
              <a:rPr lang="hu-HU" sz="4500" dirty="0" smtClean="0"/>
              <a:t> </a:t>
            </a:r>
            <a:r>
              <a:rPr lang="hu-HU" sz="4500" dirty="0" err="1" smtClean="0"/>
              <a:t>COVID-tól</a:t>
            </a:r>
            <a:r>
              <a:rPr lang="hu-HU" sz="4500" dirty="0" smtClean="0"/>
              <a:t>, mint az 50 év alatti férfiak</a:t>
            </a:r>
          </a:p>
          <a:p>
            <a:pPr>
              <a:buFont typeface="Wingdings" pitchFamily="2" charset="2"/>
              <a:buChar char="Ø"/>
            </a:pPr>
            <a:r>
              <a:rPr lang="hu-HU" sz="4500" dirty="0" smtClean="0"/>
              <a:t>Enyhe fertőzés után a </a:t>
            </a:r>
            <a:r>
              <a:rPr lang="hu-HU" sz="4500" dirty="0" err="1" smtClean="0"/>
              <a:t>long-Covid</a:t>
            </a:r>
            <a:r>
              <a:rPr lang="hu-HU" sz="4500" dirty="0" smtClean="0"/>
              <a:t> hatások általában egy éven belül megszűnnek </a:t>
            </a:r>
          </a:p>
          <a:p>
            <a:pPr>
              <a:buFont typeface="Wingdings" pitchFamily="2" charset="2"/>
              <a:buChar char="Ø"/>
            </a:pPr>
            <a:r>
              <a:rPr lang="hu-HU" sz="4500" dirty="0" smtClean="0"/>
              <a:t>A </a:t>
            </a:r>
            <a:r>
              <a:rPr lang="hu-HU" sz="4500" dirty="0" err="1" smtClean="0"/>
              <a:t>vakcinációban</a:t>
            </a:r>
            <a:r>
              <a:rPr lang="hu-HU" sz="4500" dirty="0" smtClean="0"/>
              <a:t> részesült személyeknél alacsonyabb a légzési nehézségek kockázata, mint az oltatlanoknál</a:t>
            </a:r>
          </a:p>
          <a:p>
            <a:pPr>
              <a:buNone/>
            </a:pPr>
            <a:endParaRPr lang="hu-HU" sz="2000" i="1" dirty="0" smtClean="0"/>
          </a:p>
          <a:p>
            <a:pPr>
              <a:buNone/>
            </a:pPr>
            <a:r>
              <a:rPr lang="hu-HU" sz="2900" i="1" dirty="0" smtClean="0"/>
              <a:t>Forrás: (WHO  közleménye 2023. december)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sz="2000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How Long Covid Exhausts the Body - The New York Tim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As patients suffer, long COVID remains a collection of symptoms with no  single cure | The Times of Isra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93096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350 Szép téli képek témájú ötlet | tél, téli táj, táj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724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07504" y="1988840"/>
            <a:ext cx="3240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0070C0"/>
                </a:solidFill>
                <a:latin typeface="Algerian" pitchFamily="82" charset="0"/>
              </a:rPr>
              <a:t>KÖSZÖNÖM </a:t>
            </a:r>
          </a:p>
          <a:p>
            <a:pPr algn="ctr"/>
            <a:r>
              <a:rPr lang="hu-HU" sz="4400" dirty="0" smtClean="0">
                <a:solidFill>
                  <a:srgbClr val="0070C0"/>
                </a:solidFill>
                <a:latin typeface="Algerian" pitchFamily="82" charset="0"/>
              </a:rPr>
              <a:t>A FIGYELMET</a:t>
            </a:r>
            <a:endParaRPr lang="hu-HU" sz="4400" dirty="0">
              <a:solidFill>
                <a:srgbClr val="0070C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Mi az a </a:t>
            </a:r>
            <a:r>
              <a:rPr lang="hu-HU" sz="5400" b="1" dirty="0" err="1" smtClean="0"/>
              <a:t>long-COVID</a:t>
            </a:r>
            <a:r>
              <a:rPr lang="hu-HU" sz="5400" b="1" dirty="0" smtClean="0"/>
              <a:t>?</a:t>
            </a:r>
            <a:endParaRPr lang="hu-HU" sz="5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    A </a:t>
            </a:r>
            <a:r>
              <a:rPr lang="hu-HU" dirty="0" err="1" smtClean="0"/>
              <a:t>long</a:t>
            </a:r>
            <a:r>
              <a:rPr lang="hu-HU" dirty="0" smtClean="0"/>
              <a:t> COVID néven emlegetett jelenség egy több szervet érintő tünet együttes, ami az akut COVID-19 betegséget követően hetekkel, hónapokkal sőt akár egy évig is fennállhat</a:t>
            </a: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645024"/>
            <a:ext cx="5458574" cy="29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A </a:t>
            </a:r>
            <a:r>
              <a:rPr lang="hu-HU" b="1" dirty="0" err="1" smtClean="0"/>
              <a:t>long-COVID</a:t>
            </a:r>
            <a:r>
              <a:rPr lang="hu-HU" b="1" dirty="0" smtClean="0"/>
              <a:t> szindrómára jellemző tünetek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u-HU" dirty="0" smtClean="0"/>
              <a:t>extrém fáradékonyság 58 %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fejfájás 44 %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rendellenes tüdő </a:t>
            </a:r>
            <a:r>
              <a:rPr lang="hu-HU" dirty="0" err="1" smtClean="0"/>
              <a:t>rtg</a:t>
            </a:r>
            <a:r>
              <a:rPr lang="hu-HU" dirty="0" smtClean="0"/>
              <a:t>/CT  34 %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ízületi fájdalmak 34 %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memória- és koncentrációs zavarok 27 % </a:t>
            </a:r>
          </a:p>
          <a:p>
            <a:pPr>
              <a:buFont typeface="Wingdings" pitchFamily="2" charset="2"/>
              <a:buChar char="Ø"/>
            </a:pPr>
            <a:r>
              <a:rPr lang="hu-HU" dirty="0" err="1" smtClean="0"/>
              <a:t>szívpalpitáció</a:t>
            </a:r>
            <a:r>
              <a:rPr lang="hu-HU" dirty="0" smtClean="0"/>
              <a:t> (szívdobogásérzés, ami esetenként szívritmuszavart jelezhet)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hajhullás 25 %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légszomj 24 %</a:t>
            </a:r>
          </a:p>
          <a:p>
            <a:endParaRPr lang="hu-HU" dirty="0"/>
          </a:p>
        </p:txBody>
      </p:sp>
      <p:pic>
        <p:nvPicPr>
          <p:cNvPr id="4" name="Kép 3" descr="Bénító fáradtság - Dr. Balaicza Eri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980728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Mellkasröntgen, CT szűrés, hörgőtükrözés: ki mit lát a tüdőben? |  Rákgyógyítá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92896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Hajhullás – mit tehetünk? | dm.h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869160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Palpitáció: mi okozza és mit kell tenni | Vészhelyzet élő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941168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701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</a:t>
            </a:r>
            <a:r>
              <a:rPr lang="hu-HU" b="1" dirty="0" err="1" smtClean="0"/>
              <a:t>long</a:t>
            </a:r>
            <a:r>
              <a:rPr lang="hu-HU" b="1" dirty="0" smtClean="0"/>
              <a:t> </a:t>
            </a:r>
            <a:r>
              <a:rPr lang="hu-HU" b="1" dirty="0" err="1" smtClean="0"/>
              <a:t>COVID-ról</a:t>
            </a:r>
            <a:r>
              <a:rPr lang="hu-HU" b="1" dirty="0" smtClean="0"/>
              <a:t> </a:t>
            </a:r>
            <a:r>
              <a:rPr lang="hu-HU" b="1" dirty="0"/>
              <a:t>sok minden rejtély </a:t>
            </a:r>
            <a:r>
              <a:rPr lang="hu-HU" b="1" dirty="0" smtClean="0"/>
              <a:t>marad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589640" cy="452596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    Az </a:t>
            </a:r>
            <a:r>
              <a:rPr lang="hu-HU" dirty="0"/>
              <a:t>állapot viszonylagos újdonsága, valamint a tünetek és a panaszok heterogenitása miatt a kutatók folyamatosan keresik a betegség </a:t>
            </a:r>
            <a:r>
              <a:rPr lang="hu-HU" dirty="0" smtClean="0"/>
              <a:t>okait.</a:t>
            </a:r>
          </a:p>
          <a:p>
            <a:pPr>
              <a:buNone/>
            </a:pPr>
            <a:r>
              <a:rPr lang="hu-HU" dirty="0" smtClean="0"/>
              <a:t>   A komplex tudás </a:t>
            </a:r>
            <a:r>
              <a:rPr lang="hu-HU" dirty="0"/>
              <a:t>az egészségügyi </a:t>
            </a:r>
            <a:r>
              <a:rPr lang="hu-HU" dirty="0" smtClean="0"/>
              <a:t>ellátórendszer részére szolgáltathatna hatékonyabb kezelést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21088"/>
            <a:ext cx="784887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A </a:t>
            </a:r>
            <a:r>
              <a:rPr lang="hu-HU" b="1" dirty="0" err="1" smtClean="0"/>
              <a:t>long</a:t>
            </a:r>
            <a:r>
              <a:rPr lang="hu-HU" b="1" dirty="0" smtClean="0"/>
              <a:t> COVID kialakulásának kockázata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53732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smtClean="0"/>
              <a:t>    </a:t>
            </a:r>
          </a:p>
          <a:p>
            <a:pPr>
              <a:buNone/>
            </a:pPr>
            <a:r>
              <a:rPr lang="hu-HU" sz="3800" dirty="0"/>
              <a:t> </a:t>
            </a:r>
            <a:r>
              <a:rPr lang="hu-HU" sz="3800" dirty="0" smtClean="0"/>
              <a:t>    </a:t>
            </a:r>
            <a:r>
              <a:rPr lang="hu-HU" sz="5500" dirty="0" smtClean="0"/>
              <a:t>A </a:t>
            </a:r>
            <a:r>
              <a:rPr lang="hu-HU" sz="5500" dirty="0"/>
              <a:t>reumás betegségben szenvedők és </a:t>
            </a:r>
            <a:r>
              <a:rPr lang="hu-HU" sz="5500" dirty="0" smtClean="0"/>
              <a:t>egy bizonyos </a:t>
            </a:r>
            <a:r>
              <a:rPr lang="hu-HU" sz="5500" b="1" dirty="0" smtClean="0"/>
              <a:t>megfázásos vírus által okozott fertőzést </a:t>
            </a:r>
            <a:r>
              <a:rPr lang="hu-HU" sz="5500" b="1" dirty="0" err="1" smtClean="0"/>
              <a:t>ekvirált</a:t>
            </a:r>
            <a:r>
              <a:rPr lang="hu-HU" sz="5500" b="1" dirty="0" smtClean="0"/>
              <a:t> betegeknél </a:t>
            </a:r>
            <a:r>
              <a:rPr lang="hu-HU" sz="5500" dirty="0" smtClean="0"/>
              <a:t>fokozottabb </a:t>
            </a:r>
            <a:r>
              <a:rPr lang="hu-HU" sz="5500" dirty="0"/>
              <a:t>a hosszú COVID kialakulásának </a:t>
            </a:r>
            <a:r>
              <a:rPr lang="hu-HU" sz="5500" dirty="0" smtClean="0"/>
              <a:t>kockázata!</a:t>
            </a:r>
          </a:p>
          <a:p>
            <a:pPr>
              <a:buNone/>
            </a:pPr>
            <a:r>
              <a:rPr lang="hu-HU" sz="5500" dirty="0" smtClean="0"/>
              <a:t>    Mivel </a:t>
            </a:r>
            <a:r>
              <a:rPr lang="hu-HU" sz="5500" dirty="0"/>
              <a:t>az antitestek a vérben maradnak, az OC43 </a:t>
            </a:r>
            <a:r>
              <a:rPr lang="hu-HU" sz="5500" dirty="0" smtClean="0"/>
              <a:t>vírus </a:t>
            </a:r>
            <a:r>
              <a:rPr lang="hu-HU" sz="5500" dirty="0" err="1" smtClean="0"/>
              <a:t>biomarkerként</a:t>
            </a:r>
            <a:r>
              <a:rPr lang="hu-HU" sz="5500" dirty="0" smtClean="0"/>
              <a:t> </a:t>
            </a:r>
            <a:r>
              <a:rPr lang="hu-HU" sz="5500" dirty="0"/>
              <a:t>is szolgálhatna annak előrejelzésére, hogy kiknél valószínűbb a hosszú COVID, </a:t>
            </a:r>
            <a:r>
              <a:rPr lang="hu-HU" sz="5500" dirty="0" smtClean="0"/>
              <a:t>azaz a </a:t>
            </a:r>
            <a:r>
              <a:rPr lang="hu-HU" sz="5500" dirty="0"/>
              <a:t>19-es koronavírusos betegség </a:t>
            </a:r>
            <a:r>
              <a:rPr lang="hu-HU" sz="5500" dirty="0" smtClean="0"/>
              <a:t>poszt-akut </a:t>
            </a:r>
            <a:r>
              <a:rPr lang="hu-HU" sz="5500" dirty="0"/>
              <a:t>következményeinek kialakulása</a:t>
            </a:r>
            <a:r>
              <a:rPr lang="hu-HU" sz="5500" dirty="0" smtClean="0"/>
              <a:t>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sz="3600" b="1" i="1" dirty="0" smtClean="0"/>
              <a:t>antitestek</a:t>
            </a:r>
            <a:r>
              <a:rPr lang="hu-HU" sz="3600" i="1" dirty="0" smtClean="0"/>
              <a:t> olyan fehérjemolekulák, amelyeket az immunrendszer</a:t>
            </a:r>
          </a:p>
          <a:p>
            <a:pPr>
              <a:buNone/>
            </a:pPr>
            <a:r>
              <a:rPr lang="hu-HU" sz="3600" i="1" dirty="0" smtClean="0"/>
              <a:t>termel annak érdekében, hogy felismerje és semlegesítse a szervezetbe</a:t>
            </a:r>
          </a:p>
          <a:p>
            <a:pPr>
              <a:buNone/>
            </a:pPr>
            <a:r>
              <a:rPr lang="hu-HU" sz="3600" i="1" dirty="0" smtClean="0"/>
              <a:t>került a baktériumokat vagy vírusokat.</a:t>
            </a:r>
          </a:p>
          <a:p>
            <a:pPr>
              <a:buFont typeface="Arial" charset="0"/>
              <a:buChar char="•"/>
            </a:pPr>
            <a:endParaRPr lang="hu-HU" sz="3800" i="1" dirty="0"/>
          </a:p>
        </p:txBody>
      </p:sp>
      <p:sp>
        <p:nvSpPr>
          <p:cNvPr id="4" name="Téglalap 3"/>
          <p:cNvSpPr/>
          <p:nvPr/>
        </p:nvSpPr>
        <p:spPr>
          <a:xfrm>
            <a:off x="179512" y="908720"/>
            <a:ext cx="1512168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/>
              <a:t>OC43</a:t>
            </a:r>
            <a:endParaRPr lang="hu-HU" sz="4000" b="1" dirty="0"/>
          </a:p>
        </p:txBody>
      </p:sp>
      <p:sp>
        <p:nvSpPr>
          <p:cNvPr id="5" name="Balra nyíl 4"/>
          <p:cNvSpPr/>
          <p:nvPr/>
        </p:nvSpPr>
        <p:spPr>
          <a:xfrm>
            <a:off x="2195736" y="1196752"/>
            <a:ext cx="129614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5400" b="1" dirty="0" smtClean="0"/>
              <a:t>A szervezet immunválasza, mint kockázat</a:t>
            </a:r>
            <a:endParaRPr lang="hu-HU" sz="5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hu-HU" dirty="0"/>
              <a:t>Egy OC43-as </a:t>
            </a:r>
            <a:r>
              <a:rPr lang="hu-HU" dirty="0" smtClean="0"/>
              <a:t>vírussal megfertőződött náthás beteg immunrendszere egy </a:t>
            </a:r>
            <a:r>
              <a:rPr lang="hu-HU" dirty="0"/>
              <a:t>későbbi </a:t>
            </a:r>
            <a:r>
              <a:rPr lang="hu-HU" dirty="0" err="1" smtClean="0"/>
              <a:t>COVID-vírus</a:t>
            </a:r>
            <a:r>
              <a:rPr lang="hu-HU" dirty="0" smtClean="0"/>
              <a:t> fertőzést </a:t>
            </a:r>
            <a:r>
              <a:rPr lang="hu-HU" dirty="0"/>
              <a:t>ismét </a:t>
            </a:r>
            <a:r>
              <a:rPr lang="hu-HU" dirty="0" smtClean="0"/>
              <a:t>csak egy OC43-s náthának fog tartani.</a:t>
            </a:r>
          </a:p>
          <a:p>
            <a:r>
              <a:rPr lang="hu-HU" dirty="0" smtClean="0"/>
              <a:t>Így a szervezet védekezést </a:t>
            </a:r>
            <a:r>
              <a:rPr lang="hu-HU" dirty="0"/>
              <a:t>indít </a:t>
            </a:r>
            <a:r>
              <a:rPr lang="hu-HU" dirty="0" smtClean="0"/>
              <a:t>ez ellen az egyszerű náthavírus ellen, </a:t>
            </a:r>
            <a:r>
              <a:rPr lang="hu-HU" dirty="0"/>
              <a:t>ami </a:t>
            </a:r>
            <a:r>
              <a:rPr lang="hu-HU" dirty="0" smtClean="0"/>
              <a:t>viszont csak nagyon minimálisan véd </a:t>
            </a:r>
            <a:r>
              <a:rPr lang="hu-HU" dirty="0"/>
              <a:t>a COVID ellen, </a:t>
            </a:r>
            <a:r>
              <a:rPr lang="hu-HU" dirty="0" smtClean="0"/>
              <a:t>tehát így </a:t>
            </a:r>
            <a:r>
              <a:rPr lang="hu-HU" dirty="0"/>
              <a:t>az illető személyt </a:t>
            </a:r>
            <a:r>
              <a:rPr lang="hu-HU" dirty="0" smtClean="0"/>
              <a:t>sokkal sebezhetőbbé </a:t>
            </a:r>
            <a:r>
              <a:rPr lang="hu-HU" dirty="0"/>
              <a:t>teszi a </a:t>
            </a:r>
            <a:r>
              <a:rPr lang="hu-HU" dirty="0" err="1" smtClean="0"/>
              <a:t>long</a:t>
            </a:r>
            <a:r>
              <a:rPr lang="hu-HU" dirty="0" smtClean="0"/>
              <a:t> </a:t>
            </a:r>
            <a:r>
              <a:rPr lang="hu-HU" dirty="0"/>
              <a:t>COVID kialakulására. 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692697"/>
            <a:ext cx="8507288" cy="3096344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   A Massachusetts </a:t>
            </a:r>
            <a:r>
              <a:rPr lang="hu-HU" dirty="0"/>
              <a:t>General </a:t>
            </a:r>
            <a:r>
              <a:rPr lang="hu-HU" dirty="0" err="1"/>
              <a:t>Hospital</a:t>
            </a:r>
            <a:r>
              <a:rPr lang="hu-HU" dirty="0"/>
              <a:t>, </a:t>
            </a:r>
            <a:r>
              <a:rPr lang="hu-HU" dirty="0" smtClean="0"/>
              <a:t>Boston munkatársai </a:t>
            </a:r>
            <a:r>
              <a:rPr lang="hu-HU" dirty="0"/>
              <a:t>szerint: "A reumás betegségben szenvedő betegek hajlamosak lehetnek a hosszú </a:t>
            </a:r>
            <a:r>
              <a:rPr lang="hu-HU" dirty="0" err="1" smtClean="0"/>
              <a:t>COVID-ra</a:t>
            </a:r>
            <a:r>
              <a:rPr lang="hu-HU" dirty="0" smtClean="0"/>
              <a:t>, </a:t>
            </a:r>
            <a:r>
              <a:rPr lang="hu-HU" dirty="0"/>
              <a:t>mivel a betegségük és/vagy annak </a:t>
            </a:r>
            <a:r>
              <a:rPr lang="hu-HU" dirty="0" smtClean="0"/>
              <a:t>a kezelése </a:t>
            </a:r>
            <a:r>
              <a:rPr lang="hu-HU" dirty="0"/>
              <a:t>miatt az immunválaszuk </a:t>
            </a:r>
            <a:r>
              <a:rPr lang="hu-HU" dirty="0" err="1"/>
              <a:t>diszregulált</a:t>
            </a:r>
            <a:r>
              <a:rPr lang="hu-HU" dirty="0" smtClean="0"/>
              <a:t>”. (azaz szabályozási zavart szenvedett)</a:t>
            </a:r>
          </a:p>
          <a:p>
            <a:pPr algn="ctr"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89040"/>
            <a:ext cx="6984776" cy="280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Van-e terápia a </a:t>
            </a:r>
            <a:r>
              <a:rPr lang="hu-HU" b="1" dirty="0" err="1" smtClean="0"/>
              <a:t>long</a:t>
            </a:r>
            <a:r>
              <a:rPr lang="pt-BR" b="1" dirty="0" smtClean="0"/>
              <a:t>-C</a:t>
            </a:r>
            <a:r>
              <a:rPr lang="hu-HU" b="1" dirty="0" smtClean="0"/>
              <a:t>OVID</a:t>
            </a:r>
            <a:r>
              <a:rPr lang="pt-BR" b="1" dirty="0" smtClean="0"/>
              <a:t> szindrómára</a:t>
            </a:r>
            <a:r>
              <a:rPr lang="hu-HU" b="1" dirty="0" smtClean="0"/>
              <a:t>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8772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300" dirty="0" smtClean="0"/>
              <a:t>Nincs </a:t>
            </a:r>
            <a:r>
              <a:rPr lang="hu-HU" sz="2300" dirty="0" err="1" smtClean="0"/>
              <a:t>poszt-COVID</a:t>
            </a:r>
            <a:r>
              <a:rPr lang="hu-HU" sz="2300" dirty="0" smtClean="0"/>
              <a:t> specifikus </a:t>
            </a:r>
            <a:r>
              <a:rPr lang="hu-HU" sz="2300" dirty="0" err="1" smtClean="0"/>
              <a:t>tarápia</a:t>
            </a:r>
            <a:r>
              <a:rPr lang="hu-HU" sz="2300" dirty="0" smtClean="0"/>
              <a:t>, a </a:t>
            </a:r>
            <a:r>
              <a:rPr lang="hu-HU" sz="2300" b="1" dirty="0" smtClean="0"/>
              <a:t>tüneteket kell kezelni !</a:t>
            </a:r>
          </a:p>
          <a:p>
            <a:pPr>
              <a:buFont typeface="Wingdings" pitchFamily="2" charset="2"/>
              <a:buChar char="Ø"/>
            </a:pPr>
            <a:r>
              <a:rPr lang="hu-HU" sz="2300" dirty="0" smtClean="0"/>
              <a:t> Ha pl. az alapbetegség a tüdőt érinti, akkor a szerv specifikus kezelés </a:t>
            </a:r>
          </a:p>
          <a:p>
            <a:pPr lvl="1">
              <a:buFont typeface="Courier New" pitchFamily="49" charset="0"/>
              <a:buChar char="o"/>
            </a:pPr>
            <a:r>
              <a:rPr lang="hu-HU" sz="2300" dirty="0" smtClean="0"/>
              <a:t>légző-torna</a:t>
            </a:r>
          </a:p>
          <a:p>
            <a:pPr lvl="1">
              <a:buFont typeface="Courier New" pitchFamily="49" charset="0"/>
              <a:buChar char="o"/>
            </a:pPr>
            <a:r>
              <a:rPr lang="hu-HU" sz="2300" dirty="0" smtClean="0"/>
              <a:t>gyógyszeres terápiák</a:t>
            </a:r>
          </a:p>
          <a:p>
            <a:pPr lvl="1">
              <a:buFont typeface="Courier New" pitchFamily="49" charset="0"/>
              <a:buChar char="o"/>
            </a:pPr>
            <a:r>
              <a:rPr lang="hu-HU" sz="2300" dirty="0" smtClean="0"/>
              <a:t>a tüdő ill. a </a:t>
            </a:r>
            <a:r>
              <a:rPr lang="hu-HU" sz="2300" dirty="0" err="1" smtClean="0"/>
              <a:t>légzőrendszer</a:t>
            </a:r>
            <a:r>
              <a:rPr lang="hu-HU" sz="2300" dirty="0" smtClean="0"/>
              <a:t> támogatása pl. só-szoba, </a:t>
            </a:r>
            <a:r>
              <a:rPr lang="hu-HU" sz="2300" dirty="0" err="1" smtClean="0"/>
              <a:t>oxigéndús</a:t>
            </a:r>
            <a:r>
              <a:rPr lang="hu-HU" sz="2300" dirty="0" smtClean="0"/>
              <a:t> levegőjű helyeken való rehabilitáció</a:t>
            </a:r>
          </a:p>
          <a:p>
            <a:pPr>
              <a:buFont typeface="Wingdings" pitchFamily="2" charset="2"/>
              <a:buChar char="Ø"/>
            </a:pPr>
            <a:r>
              <a:rPr lang="hu-HU" sz="2300" dirty="0" smtClean="0"/>
              <a:t>Pszichés támogatás - az idegrendszert érintő tünetek esetén-</a:t>
            </a:r>
          </a:p>
          <a:p>
            <a:pPr>
              <a:buFont typeface="Wingdings" pitchFamily="2" charset="2"/>
              <a:buChar char="Ø"/>
            </a:pPr>
            <a:r>
              <a:rPr lang="hu-HU" sz="2300" dirty="0" smtClean="0"/>
              <a:t>Gyógytorna, azaz rendszeres, egyénre szabott fizikai aktivitás növelés</a:t>
            </a:r>
          </a:p>
          <a:p>
            <a:pPr>
              <a:buFont typeface="Wingdings" pitchFamily="2" charset="2"/>
              <a:buChar char="Ø"/>
            </a:pPr>
            <a:r>
              <a:rPr lang="hu-HU" sz="2300" dirty="0" err="1" smtClean="0"/>
              <a:t>Dietetikai</a:t>
            </a:r>
            <a:r>
              <a:rPr lang="hu-HU" sz="2300" dirty="0" smtClean="0"/>
              <a:t> – étrend módosítás, megfelelő kalória és folyadék bevitel</a:t>
            </a:r>
          </a:p>
          <a:p>
            <a:pPr>
              <a:buFont typeface="Wingdings" pitchFamily="2" charset="2"/>
              <a:buChar char="Ø"/>
            </a:pPr>
            <a:r>
              <a:rPr lang="hu-HU" sz="2300" dirty="0" smtClean="0"/>
              <a:t>Prevenció védőoltással    a </a:t>
            </a:r>
            <a:r>
              <a:rPr lang="hu-HU" sz="2300" dirty="0" err="1" smtClean="0"/>
              <a:t>long-COVID</a:t>
            </a:r>
            <a:r>
              <a:rPr lang="hu-HU" sz="2300" dirty="0" smtClean="0"/>
              <a:t> szindróma kialakulása </a:t>
            </a:r>
          </a:p>
          <a:p>
            <a:pPr>
              <a:buNone/>
            </a:pPr>
            <a:r>
              <a:rPr lang="hu-HU" sz="2300" dirty="0" smtClean="0"/>
              <a:t>    			 nagyobb eséllyel előzhető meg!</a:t>
            </a:r>
          </a:p>
          <a:p>
            <a:pPr>
              <a:buFont typeface="Wingdings" pitchFamily="2" charset="2"/>
              <a:buChar char="Ø"/>
            </a:pPr>
            <a:r>
              <a:rPr lang="hu-HU" sz="2300" dirty="0" smtClean="0"/>
              <a:t>Vitaminok, nyomelemek pótlása, intenzívebb adagolása</a:t>
            </a:r>
          </a:p>
          <a:p>
            <a:pPr>
              <a:buFont typeface="Wingdings" pitchFamily="2" charset="2"/>
              <a:buChar char="Ø"/>
            </a:pPr>
            <a:r>
              <a:rPr lang="hu-HU" sz="2300" dirty="0" smtClean="0"/>
              <a:t>MIS-C: intravénás immunglobulin – szteroid – aszpirin terápia</a:t>
            </a:r>
            <a:endParaRPr lang="hu-HU" sz="2300" dirty="0"/>
          </a:p>
        </p:txBody>
      </p:sp>
      <p:sp>
        <p:nvSpPr>
          <p:cNvPr id="4" name="Jobbra nyíl 3"/>
          <p:cNvSpPr/>
          <p:nvPr/>
        </p:nvSpPr>
        <p:spPr>
          <a:xfrm>
            <a:off x="7884368" y="5085184"/>
            <a:ext cx="86409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1043608" y="5517232"/>
            <a:ext cx="86409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</TotalTime>
  <Words>473</Words>
  <Application>Microsoft Office PowerPoint</Application>
  <PresentationFormat>Diavetítés a képernyőre (4:3 oldalarány)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Megfázás és long-COVID </vt:lpstr>
      <vt:lpstr>Mi az a long-COVID?</vt:lpstr>
      <vt:lpstr>A long-COVID szindrómára jellemző tünetek</vt:lpstr>
      <vt:lpstr>4. dia</vt:lpstr>
      <vt:lpstr>A long COVID-ról sok minden rejtély marad</vt:lpstr>
      <vt:lpstr> A long COVID kialakulásának kockázata </vt:lpstr>
      <vt:lpstr>A szervezet immunválasza, mint kockázat</vt:lpstr>
      <vt:lpstr>8. dia</vt:lpstr>
      <vt:lpstr>Van-e terápia a long-COVID szindrómára?</vt:lpstr>
      <vt:lpstr>Néhány érdekesség a long-COVID-dal kapcsolatban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Megfázás és long-COVID</dc:title>
  <dc:creator>Admin</dc:creator>
  <cp:lastModifiedBy>Admin</cp:lastModifiedBy>
  <cp:revision>40</cp:revision>
  <dcterms:created xsi:type="dcterms:W3CDTF">2024-01-02T09:40:59Z</dcterms:created>
  <dcterms:modified xsi:type="dcterms:W3CDTF">2024-04-30T12:25:09Z</dcterms:modified>
</cp:coreProperties>
</file>