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4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0DF3-4F37-4088-A4AC-1CCC3DF8AA85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3393-9762-47F8-A384-B280DBBCF1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0DF3-4F37-4088-A4AC-1CCC3DF8AA85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3393-9762-47F8-A384-B280DBBCF1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0DF3-4F37-4088-A4AC-1CCC3DF8AA85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3393-9762-47F8-A384-B280DBBCF1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0DF3-4F37-4088-A4AC-1CCC3DF8AA85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3393-9762-47F8-A384-B280DBBCF1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0DF3-4F37-4088-A4AC-1CCC3DF8AA85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3393-9762-47F8-A384-B280DBBCF1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0DF3-4F37-4088-A4AC-1CCC3DF8AA85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3393-9762-47F8-A384-B280DBBCF1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0DF3-4F37-4088-A4AC-1CCC3DF8AA85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3393-9762-47F8-A384-B280DBBCF1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0DF3-4F37-4088-A4AC-1CCC3DF8AA85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3393-9762-47F8-A384-B280DBBCF1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0DF3-4F37-4088-A4AC-1CCC3DF8AA85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3393-9762-47F8-A384-B280DBBCF1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0DF3-4F37-4088-A4AC-1CCC3DF8AA85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3393-9762-47F8-A384-B280DBBCF1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0DF3-4F37-4088-A4AC-1CCC3DF8AA85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3393-9762-47F8-A384-B280DBBCF1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0DF3-4F37-4088-A4AC-1CCC3DF8AA85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3393-9762-47F8-A384-B280DBBCF12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848872" cy="180019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Fókuszban a megelőzés: Időben végzett szűrővizsgálatok életeket menthetnek!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63688" y="4725144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hu-HU" sz="3000" dirty="0">
                <a:solidFill>
                  <a:schemeClr val="tx1"/>
                </a:solidFill>
              </a:rPr>
              <a:t>Egészségügyi felelősök konzultációs napja</a:t>
            </a:r>
          </a:p>
          <a:p>
            <a:r>
              <a:rPr lang="hu-HU" sz="3000" dirty="0" smtClean="0">
                <a:solidFill>
                  <a:schemeClr val="tx1"/>
                </a:solidFill>
              </a:rPr>
              <a:t>2024. április 22.</a:t>
            </a:r>
            <a:endParaRPr lang="hu-HU" sz="3000" dirty="0">
              <a:solidFill>
                <a:schemeClr val="tx1"/>
              </a:solidFill>
            </a:endParaRPr>
          </a:p>
          <a:p>
            <a:r>
              <a:rPr lang="hu-HU" sz="3000" dirty="0">
                <a:solidFill>
                  <a:schemeClr val="tx1"/>
                </a:solidFill>
              </a:rPr>
              <a:t>Vámos Magdolna</a:t>
            </a:r>
          </a:p>
          <a:p>
            <a:endParaRPr lang="hu-HU" dirty="0"/>
          </a:p>
        </p:txBody>
      </p:sp>
      <p:pic>
        <p:nvPicPr>
          <p:cNvPr id="4" name="Kép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85184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zűrővizsgálatok fontossága - GoP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8640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5040560" cy="6597352"/>
          </a:xfrm>
        </p:spPr>
        <p:txBody>
          <a:bodyPr>
            <a:normAutofit fontScale="92500"/>
          </a:bodyPr>
          <a:lstStyle/>
          <a:p>
            <a:pPr algn="ctr"/>
            <a:r>
              <a:rPr lang="hu-HU" sz="2300" b="1" dirty="0" smtClean="0"/>
              <a:t>Kardiológiai vizsgálat</a:t>
            </a:r>
          </a:p>
          <a:p>
            <a:pPr algn="just"/>
            <a:r>
              <a:rPr lang="hu-HU" sz="2300" dirty="0" smtClean="0"/>
              <a:t>40 év felett fontos a szívműködés zavarainak feltérképezése szűrővizsgálattal. Az orvos összetett rizikófelmérést végez a kockázati tényezők figyelembevételével:  elhízás,  dohányzás,  magas vérnyomás, magas koleszterinszint, ülő életmód </a:t>
            </a:r>
          </a:p>
          <a:p>
            <a:pPr algn="just"/>
            <a:r>
              <a:rPr lang="hu-HU" sz="2300" dirty="0" smtClean="0"/>
              <a:t>A vizsgálatokat egyéb vizsgálattal egészítheti ki EKG, </a:t>
            </a:r>
            <a:r>
              <a:rPr lang="hu-HU" sz="2300" dirty="0" err="1" smtClean="0"/>
              <a:t>Holter-EKG</a:t>
            </a:r>
            <a:r>
              <a:rPr lang="hu-HU" sz="2300" dirty="0" smtClean="0"/>
              <a:t>, </a:t>
            </a:r>
            <a:r>
              <a:rPr lang="hu-HU" sz="2300" dirty="0" err="1" smtClean="0"/>
              <a:t>ABPM-vizsgálatok</a:t>
            </a:r>
            <a:r>
              <a:rPr lang="hu-HU" sz="2300" dirty="0" smtClean="0"/>
              <a:t>.</a:t>
            </a:r>
          </a:p>
          <a:p>
            <a:endParaRPr lang="hu-HU" sz="2300" dirty="0"/>
          </a:p>
          <a:p>
            <a:pPr algn="ctr"/>
            <a:r>
              <a:rPr lang="hu-HU" sz="2300" b="1" dirty="0" smtClean="0"/>
              <a:t>Szemészeti szűrővizsgálatok:</a:t>
            </a:r>
          </a:p>
          <a:p>
            <a:pPr algn="just"/>
            <a:r>
              <a:rPr lang="hu-HU" sz="2300" dirty="0" smtClean="0"/>
              <a:t>A rendszeres szemvizsgálat panasz mentesség esetén is javasolt, mert fényt deríthet olyan elváltozásokra, amelyek később okoznak problémát (pl. cukorbetegség, magas vérnyomás). A szűrés látásélesség-vizsgálatból, színlátás vizsgálatból és mikroszkópos szemvizsgálatból áll.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 descr="Kardiológiai vizsgálat és kontroll - Istenhegyi Magánklini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Szemészet | Vanderlich Egészségcentrum, Veszpré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36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/>
          <a:lstStyle/>
          <a:p>
            <a:r>
              <a:rPr lang="hu-HU" smtClean="0"/>
              <a:t>Tüdőszűrés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214625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Eszközök amelyek a betegségek és szövődményeik kialakulásának a kockázatát csökkentik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2348880"/>
            <a:ext cx="4824536" cy="3921299"/>
          </a:xfrm>
        </p:spPr>
        <p:txBody>
          <a:bodyPr/>
          <a:lstStyle/>
          <a:p>
            <a:r>
              <a:rPr lang="hu-HU" dirty="0" smtClean="0"/>
              <a:t>E</a:t>
            </a:r>
            <a:r>
              <a:rPr lang="hu-HU" b="0" dirty="0" smtClean="0"/>
              <a:t>gészségtudatos életmód;</a:t>
            </a:r>
          </a:p>
          <a:p>
            <a:r>
              <a:rPr lang="hu-HU" b="0" dirty="0" smtClean="0"/>
              <a:t>Folyamatos odafigyelés a szervezet jelzéseire, gyakori önvizsgálat;</a:t>
            </a:r>
          </a:p>
          <a:p>
            <a:r>
              <a:rPr lang="hu-HU" dirty="0"/>
              <a:t>P</a:t>
            </a:r>
            <a:r>
              <a:rPr lang="hu-HU" b="0" dirty="0" smtClean="0"/>
              <a:t>revenciós szűrővizsgálatokon való rendszeres megjelenés</a:t>
            </a:r>
          </a:p>
          <a:p>
            <a:endParaRPr lang="hu-HU" dirty="0"/>
          </a:p>
        </p:txBody>
      </p:sp>
      <p:pic>
        <p:nvPicPr>
          <p:cNvPr id="4" name="Kép 3" descr="C:\Users\Admin\Documents\szalag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6724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Pitypang Pihe - Ingyenes fotó a Pixabay-en -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157192"/>
            <a:ext cx="3312368" cy="1584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:\Users\Admin\Documents\jav-Szűrés-IG1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Miért fontosak az előírt szűrővizsgálatok?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28800"/>
            <a:ext cx="5616624" cy="49971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/>
              <a:t>    Mert a krónikus, nem fertőző betegségek legtöbbször tünetmentesen alakulnak ki, és csak előrehaladottabb állapotban okoznak panaszt, vagy látható elváltozást. </a:t>
            </a:r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  Kivizsgálásra olyan panaszok és/vagy tünetek meglétekor kerül sor, amelyeknek feltétlenül fel kell deríteni az okát!</a:t>
            </a:r>
            <a:endParaRPr lang="hu-HU" dirty="0"/>
          </a:p>
        </p:txBody>
      </p:sp>
      <p:pic>
        <p:nvPicPr>
          <p:cNvPr id="4100" name="Picture 4" descr="Tüdőrák tünetei és kezelése | Házipat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362600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58417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4000" b="1" dirty="0" smtClean="0"/>
              <a:t>A korai diagnózis elengedhetetlenül fontos a betegség kimenetele szempontjából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08520" y="1700808"/>
            <a:ext cx="5688632" cy="51571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sz="4300" dirty="0" smtClean="0">
                <a:latin typeface="+mj-lt"/>
                <a:ea typeface="+mj-ea"/>
                <a:cs typeface="+mj-cs"/>
              </a:rPr>
              <a:t>    </a:t>
            </a:r>
            <a:r>
              <a:rPr lang="hu-HU" sz="4800" dirty="0" smtClean="0">
                <a:latin typeface="+mj-lt"/>
                <a:ea typeface="+mj-ea"/>
                <a:cs typeface="+mj-cs"/>
              </a:rPr>
              <a:t>Ne csak akkor foglalkozz </a:t>
            </a:r>
            <a:r>
              <a:rPr lang="hu-HU" sz="4800" dirty="0">
                <a:latin typeface="+mj-lt"/>
                <a:ea typeface="+mj-ea"/>
                <a:cs typeface="+mj-cs"/>
              </a:rPr>
              <a:t>az </a:t>
            </a:r>
            <a:r>
              <a:rPr lang="hu-HU" sz="4800" dirty="0" smtClean="0">
                <a:latin typeface="+mj-lt"/>
                <a:ea typeface="+mj-ea"/>
                <a:cs typeface="+mj-cs"/>
              </a:rPr>
              <a:t>egészségeddel, ha megbetegszel, hiszen a </a:t>
            </a:r>
            <a:r>
              <a:rPr lang="hu-HU" sz="4800" dirty="0">
                <a:latin typeface="+mj-lt"/>
                <a:ea typeface="+mj-ea"/>
                <a:cs typeface="+mj-cs"/>
              </a:rPr>
              <a:t>betegségek egy része </a:t>
            </a:r>
            <a:r>
              <a:rPr lang="hu-HU" sz="4800" dirty="0" smtClean="0">
                <a:latin typeface="+mj-lt"/>
                <a:ea typeface="+mj-ea"/>
                <a:cs typeface="+mj-cs"/>
              </a:rPr>
              <a:t>megelőzhető!</a:t>
            </a:r>
          </a:p>
          <a:p>
            <a:pPr>
              <a:buNone/>
            </a:pPr>
            <a:r>
              <a:rPr lang="hu-HU" sz="4800" dirty="0" smtClean="0">
                <a:latin typeface="+mj-lt"/>
                <a:ea typeface="+mj-ea"/>
                <a:cs typeface="+mj-cs"/>
              </a:rPr>
              <a:t>    </a:t>
            </a:r>
            <a:r>
              <a:rPr lang="hu-HU" sz="4800" dirty="0">
                <a:latin typeface="+mj-lt"/>
                <a:ea typeface="+mj-ea"/>
                <a:cs typeface="+mj-cs"/>
              </a:rPr>
              <a:t>R</a:t>
            </a:r>
            <a:r>
              <a:rPr lang="hu-HU" sz="4800" dirty="0" smtClean="0">
                <a:latin typeface="+mj-lt"/>
                <a:ea typeface="+mj-ea"/>
                <a:cs typeface="+mj-cs"/>
              </a:rPr>
              <a:t>endszeres szűrővizsgálattal számos </a:t>
            </a:r>
            <a:r>
              <a:rPr lang="hu-HU" sz="4800" dirty="0">
                <a:latin typeface="+mj-lt"/>
                <a:ea typeface="+mj-ea"/>
                <a:cs typeface="+mj-cs"/>
              </a:rPr>
              <a:t>olyan betegség </a:t>
            </a:r>
            <a:r>
              <a:rPr lang="hu-HU" sz="4800" dirty="0" smtClean="0">
                <a:latin typeface="+mj-lt"/>
                <a:ea typeface="+mj-ea"/>
                <a:cs typeface="+mj-cs"/>
              </a:rPr>
              <a:t>felismerhető, amely </a:t>
            </a:r>
            <a:r>
              <a:rPr lang="hu-HU" sz="4800" dirty="0">
                <a:latin typeface="+mj-lt"/>
                <a:ea typeface="+mj-ea"/>
                <a:cs typeface="+mj-cs"/>
              </a:rPr>
              <a:t>kialakulása hosszabb ideig, akár évekig is </a:t>
            </a:r>
            <a:r>
              <a:rPr lang="hu-HU" sz="4800" dirty="0" smtClean="0">
                <a:latin typeface="+mj-lt"/>
                <a:ea typeface="+mj-ea"/>
                <a:cs typeface="+mj-cs"/>
              </a:rPr>
              <a:t>eltarthat </a:t>
            </a:r>
          </a:p>
          <a:p>
            <a:pPr>
              <a:buNone/>
            </a:pPr>
            <a:r>
              <a:rPr lang="hu-HU" sz="4800" dirty="0" smtClean="0">
                <a:latin typeface="+mj-lt"/>
                <a:ea typeface="+mj-ea"/>
                <a:cs typeface="+mj-cs"/>
              </a:rPr>
              <a:t>     A sikeres gyógyításban </a:t>
            </a:r>
            <a:r>
              <a:rPr lang="hu-HU" sz="4800" dirty="0">
                <a:latin typeface="+mj-lt"/>
                <a:ea typeface="+mj-ea"/>
                <a:cs typeface="+mj-cs"/>
              </a:rPr>
              <a:t>meghatározó szerepe van az időtényezőnek, azaz hogy </a:t>
            </a:r>
            <a:endParaRPr lang="hu-HU" sz="4800" dirty="0" smtClean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hu-HU" sz="4800" dirty="0" smtClean="0">
                <a:latin typeface="+mj-lt"/>
                <a:ea typeface="+mj-ea"/>
                <a:cs typeface="+mj-cs"/>
              </a:rPr>
              <a:t>    mikor </a:t>
            </a:r>
            <a:r>
              <a:rPr lang="hu-HU" sz="4800" dirty="0">
                <a:latin typeface="+mj-lt"/>
                <a:ea typeface="+mj-ea"/>
                <a:cs typeface="+mj-cs"/>
              </a:rPr>
              <a:t>kerülnek </a:t>
            </a:r>
            <a:r>
              <a:rPr lang="hu-HU" sz="4800" dirty="0" smtClean="0">
                <a:latin typeface="+mj-lt"/>
                <a:ea typeface="+mj-ea"/>
                <a:cs typeface="+mj-cs"/>
              </a:rPr>
              <a:t>felismerésre</a:t>
            </a:r>
            <a:endParaRPr lang="hu-HU" sz="4500" dirty="0">
              <a:latin typeface="+mj-lt"/>
              <a:ea typeface="+mj-ea"/>
              <a:cs typeface="+mj-cs"/>
            </a:endParaRPr>
          </a:p>
          <a:p>
            <a:endParaRPr lang="hu-HU" dirty="0"/>
          </a:p>
        </p:txBody>
      </p:sp>
      <p:pic>
        <p:nvPicPr>
          <p:cNvPr id="3074" name="Picture 2" descr="Balaicza Erika dr - A VASTAGBÉLRÁK JELEI Rákkutatók szerint minden 20.  embernél fenn áll az esélye annak, hogy élete során kialakul nála vastagbél  vagy végbélrák. A bélrákok kialakulásának pontos okát még 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68596"/>
            <a:ext cx="3672408" cy="2056548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5220072" y="4734342"/>
            <a:ext cx="3816424" cy="1785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A vastagbélrák kifejlődésének ideje 10 év is lehet. 50 év felett érdemes </a:t>
            </a:r>
            <a:r>
              <a:rPr lang="hu-HU" sz="2200" b="1" dirty="0" err="1" smtClean="0"/>
              <a:t>kolonoszkópiát</a:t>
            </a:r>
            <a:r>
              <a:rPr lang="hu-HU" sz="2200" b="1" dirty="0" smtClean="0"/>
              <a:t> végeztetni 3-5 évente, így megelőzhető a probléma</a:t>
            </a:r>
            <a:endParaRPr lang="hu-HU" sz="2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Nők esetében ezek a legfontosabb szűrővizsgálatok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    emlőszűrés</a:t>
            </a:r>
            <a:r>
              <a:rPr lang="hu-HU" dirty="0"/>
              <a:t>,</a:t>
            </a:r>
          </a:p>
          <a:p>
            <a:pPr>
              <a:buNone/>
            </a:pPr>
            <a:r>
              <a:rPr lang="hu-HU" dirty="0"/>
              <a:t>    </a:t>
            </a:r>
            <a:r>
              <a:rPr lang="hu-HU" dirty="0" smtClean="0"/>
              <a:t>méhnyak szűrés</a:t>
            </a:r>
            <a:r>
              <a:rPr lang="hu-HU" dirty="0"/>
              <a:t>,</a:t>
            </a:r>
          </a:p>
          <a:p>
            <a:pPr>
              <a:buNone/>
            </a:pPr>
            <a:r>
              <a:rPr lang="hu-HU" dirty="0"/>
              <a:t>    vastagbélszűrés,</a:t>
            </a:r>
          </a:p>
          <a:p>
            <a:pPr>
              <a:buNone/>
            </a:pPr>
            <a:r>
              <a:rPr lang="hu-HU" dirty="0"/>
              <a:t>    </a:t>
            </a:r>
            <a:r>
              <a:rPr lang="hu-HU" dirty="0" smtClean="0"/>
              <a:t>csontsűrűség mérés </a:t>
            </a:r>
            <a:r>
              <a:rPr lang="hu-HU" dirty="0"/>
              <a:t>(ODM),</a:t>
            </a:r>
          </a:p>
          <a:p>
            <a:pPr>
              <a:buNone/>
            </a:pPr>
            <a:r>
              <a:rPr lang="hu-HU" dirty="0"/>
              <a:t>    bőrvizsgálat,</a:t>
            </a:r>
          </a:p>
          <a:p>
            <a:pPr>
              <a:buNone/>
            </a:pPr>
            <a:r>
              <a:rPr lang="hu-HU" dirty="0"/>
              <a:t>    laborvizsgálat,</a:t>
            </a:r>
          </a:p>
          <a:p>
            <a:pPr>
              <a:buNone/>
            </a:pPr>
            <a:r>
              <a:rPr lang="hu-HU" dirty="0"/>
              <a:t>    kardiológiai vizsgálat,</a:t>
            </a:r>
          </a:p>
          <a:p>
            <a:pPr>
              <a:buNone/>
            </a:pPr>
            <a:r>
              <a:rPr lang="hu-HU" dirty="0"/>
              <a:t>    tüdőszűrés,</a:t>
            </a:r>
          </a:p>
          <a:p>
            <a:pPr>
              <a:buNone/>
            </a:pPr>
            <a:r>
              <a:rPr lang="hu-HU" dirty="0"/>
              <a:t>    szemészeti </a:t>
            </a:r>
            <a:r>
              <a:rPr lang="hu-HU" dirty="0" smtClean="0"/>
              <a:t>szűrővizsgálat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4000" b="1" dirty="0" smtClean="0"/>
              <a:t>Szűrővizsgálat nőknek</a:t>
            </a:r>
            <a:endParaRPr lang="hu-HU" sz="40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960440" cy="6597352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hu-HU" sz="2500" b="1" dirty="0" smtClean="0"/>
              <a:t>Emlőszűrés: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500" dirty="0" smtClean="0"/>
              <a:t> 45–65 éves korban 2 évente szűrővizsgálattal (mammográfia)</a:t>
            </a:r>
          </a:p>
          <a:p>
            <a:pPr>
              <a:spcBef>
                <a:spcPts val="0"/>
              </a:spcBef>
            </a:pPr>
            <a:r>
              <a:rPr lang="hu-HU" sz="2500" dirty="0" smtClean="0"/>
              <a:t> 20–45 éves kor tapintással és ultrahanggal</a:t>
            </a:r>
          </a:p>
          <a:p>
            <a:pPr>
              <a:spcBef>
                <a:spcPts val="0"/>
              </a:spcBef>
            </a:pPr>
            <a:endParaRPr lang="hu-HU" sz="2500" dirty="0"/>
          </a:p>
          <a:p>
            <a:pPr algn="ctr"/>
            <a:r>
              <a:rPr lang="hu-HU" sz="2500" b="1" dirty="0" smtClean="0"/>
              <a:t>Méhnyak szűrés:</a:t>
            </a:r>
          </a:p>
          <a:p>
            <a:r>
              <a:rPr lang="hu-HU" sz="2500" dirty="0" smtClean="0"/>
              <a:t>A citológia, azaz a </a:t>
            </a:r>
            <a:r>
              <a:rPr lang="hu-HU" sz="2500" dirty="0" err="1" smtClean="0"/>
              <a:t>méhnyakrák</a:t>
            </a:r>
            <a:r>
              <a:rPr lang="hu-HU" sz="2500" dirty="0" smtClean="0"/>
              <a:t> szűrővizsgálata a nemi élet megkezdésétől vagy 18 éves kortól évente ajánlott. </a:t>
            </a:r>
          </a:p>
          <a:p>
            <a:r>
              <a:rPr lang="hu-HU" sz="2500" dirty="0" smtClean="0"/>
              <a:t>A humán </a:t>
            </a:r>
            <a:r>
              <a:rPr lang="hu-HU" sz="2500" dirty="0" err="1" smtClean="0"/>
              <a:t>papillomavírus</a:t>
            </a:r>
            <a:r>
              <a:rPr lang="hu-HU" sz="2500" dirty="0" smtClean="0"/>
              <a:t> kimutatására szolgáló </a:t>
            </a:r>
            <a:r>
              <a:rPr lang="hu-HU" sz="2500" dirty="0" err="1" smtClean="0"/>
              <a:t>HPV-tipizálás</a:t>
            </a:r>
            <a:r>
              <a:rPr lang="hu-HU" sz="2500" dirty="0" smtClean="0"/>
              <a:t> elvégzésére akkor kerül sor, ha a citológiai lelet rendellenes sejteket ír le, amelyek felvetik rákmegelőző állapot gyanúját</a:t>
            </a:r>
            <a:endParaRPr lang="hu-HU" sz="2400" dirty="0" smtClean="0"/>
          </a:p>
          <a:p>
            <a:pPr>
              <a:spcBef>
                <a:spcPts val="0"/>
              </a:spcBef>
            </a:pPr>
            <a:endParaRPr lang="hu-HU" sz="2400" dirty="0" smtClean="0"/>
          </a:p>
        </p:txBody>
      </p:sp>
      <p:pic>
        <p:nvPicPr>
          <p:cNvPr id="5" name="Kép 4" descr="Kinek ajánlott a rendszeres, komplex emlőszűrés? | EgészségKalau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43924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Méhnyakrák szűrés (PAP-teszt) - Nőgyógyászat szakrendelés - Medicov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33056"/>
            <a:ext cx="44644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4968552" cy="67687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sz="2600" b="1" dirty="0"/>
              <a:t>Vastagbélszűrés</a:t>
            </a:r>
          </a:p>
          <a:p>
            <a:pPr algn="just"/>
            <a:r>
              <a:rPr lang="hu-HU" sz="2500" dirty="0" smtClean="0"/>
              <a:t>40 éves kortól javasolt, akiknek a családjában előfordult béldaganat,</a:t>
            </a:r>
          </a:p>
          <a:p>
            <a:pPr algn="just"/>
            <a:r>
              <a:rPr lang="hu-HU" sz="2500" dirty="0" smtClean="0"/>
              <a:t>vagy korábban vastagbélpolipot, vastagbélgyulladást diagnosztizáltak.</a:t>
            </a:r>
          </a:p>
          <a:p>
            <a:pPr algn="just"/>
            <a:r>
              <a:rPr lang="hu-HU" sz="2500" dirty="0" smtClean="0"/>
              <a:t>50 év felett 2évente mindenkinek ajánlott, ugyanis az esetek száma 50 éves kor felett ugrásszerűen megnő.</a:t>
            </a:r>
          </a:p>
          <a:p>
            <a:endParaRPr lang="hu-HU" sz="2500" dirty="0"/>
          </a:p>
          <a:p>
            <a:pPr algn="ctr"/>
            <a:r>
              <a:rPr lang="hu-HU" sz="2600" b="1" dirty="0" smtClean="0"/>
              <a:t>Csontsűrűség mérés</a:t>
            </a:r>
            <a:endParaRPr lang="hu-HU" sz="2600" b="1" dirty="0"/>
          </a:p>
          <a:p>
            <a:pPr algn="just"/>
            <a:r>
              <a:rPr lang="hu-HU" sz="2500" dirty="0" smtClean="0"/>
              <a:t>Csontritkulás gyanúja esetén2-3 évente, továbbá az 50 év feletti nőknek, vagy akiknél fennállnak a csontritkulás rizikófaktorai: alacsony kalciumbevitel, dohányzás, túlzott feketekávé fogyasztás, mozgásszegény életmód, hormonális problémák,  genetikai hajlam, vékony, magas testalkat, cukor-betegség,  máj- vagy vesebetegség.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 descr="Csontsűrűség vizsgálat - Aranyké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17032"/>
            <a:ext cx="3384376" cy="25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Vastagbélrák-szűrés: ezért fontos a vizsgál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64704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4680520" cy="65253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sz="2600" b="1" dirty="0" smtClean="0"/>
              <a:t>Bőrvizsgálat</a:t>
            </a:r>
          </a:p>
          <a:p>
            <a:pPr algn="just"/>
            <a:r>
              <a:rPr lang="hu-HU" sz="2500" dirty="0" smtClean="0"/>
              <a:t>Évi 1 x </a:t>
            </a:r>
            <a:r>
              <a:rPr lang="hu-HU" sz="2500" dirty="0" err="1" smtClean="0"/>
              <a:t>dermatoszkópos</a:t>
            </a:r>
            <a:r>
              <a:rPr lang="hu-HU" sz="2500" dirty="0" smtClean="0"/>
              <a:t> szűrővizsgálatot érdemes kérni, de </a:t>
            </a:r>
            <a:r>
              <a:rPr lang="hu-HU" sz="2500" dirty="0"/>
              <a:t>n</a:t>
            </a:r>
            <a:r>
              <a:rPr lang="hu-HU" sz="2500" dirty="0" smtClean="0"/>
              <a:t>agyszámú anyajegy esetén félévente. Önvizsgálat havi rendszerességgel ajánlott. Az anyajegy színbeli, méretbeli vagy alakbeli változása esetén azonnali bőrgyógyászati vizsgálat szükséges.</a:t>
            </a:r>
          </a:p>
          <a:p>
            <a:endParaRPr lang="hu-HU" sz="2500" dirty="0"/>
          </a:p>
          <a:p>
            <a:pPr algn="ctr"/>
            <a:r>
              <a:rPr lang="hu-HU" sz="2600" b="1" dirty="0" smtClean="0"/>
              <a:t>Laborvizsgálat</a:t>
            </a:r>
          </a:p>
          <a:p>
            <a:pPr algn="just"/>
            <a:r>
              <a:rPr lang="hu-HU" sz="2500" dirty="0" smtClean="0"/>
              <a:t>Évente egyszer javasolt rutin vér- és vizeletvizsgálatot végeztetni, de különböző betegségek fennállása esetén gyakoribb laborvizsgálatra is szükség lehet.</a:t>
            </a:r>
          </a:p>
          <a:p>
            <a:pPr algn="just"/>
            <a:r>
              <a:rPr lang="hu-HU" sz="2500" dirty="0" smtClean="0"/>
              <a:t>A háziorvos a kapott eredmények alapján ítéli meg, hogy szükség van-e további szakorvosi vizsgálatokra, esetleg gyógyszeres kezelésre.</a:t>
            </a:r>
          </a:p>
          <a:p>
            <a:endParaRPr lang="hu-HU" dirty="0"/>
          </a:p>
        </p:txBody>
      </p:sp>
      <p:pic>
        <p:nvPicPr>
          <p:cNvPr id="5" name="Kép 4" descr="Anyajegy szűrés dermatoszkóppal - Bőrgyógyászati rendelé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3752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Laborvizsgálatok típus szerint - Medicover Laborvizsgálato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524</Words>
  <Application>Microsoft Office PowerPoint</Application>
  <PresentationFormat>Diavetítés a képernyőre (4:3 oldalarány)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Fókuszban a megelőzés: Időben végzett szűrővizsgálatok életeket menthetnek! </vt:lpstr>
      <vt:lpstr>Eszközök amelyek a betegségek és szövődményeik kialakulásának a kockázatát csökkentik </vt:lpstr>
      <vt:lpstr>3. dia</vt:lpstr>
      <vt:lpstr>Miért fontosak az előírt szűrővizsgálatok?</vt:lpstr>
      <vt:lpstr> A korai diagnózis elengedhetetlenül fontos a betegség kimenetele szempontjából </vt:lpstr>
      <vt:lpstr>Nők esetében ezek a legfontosabb szűrővizsgálatok</vt:lpstr>
      <vt:lpstr>7. dia</vt:lpstr>
      <vt:lpstr>8. dia</vt:lpstr>
      <vt:lpstr>9. dia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lllll</dc:title>
  <dc:creator>Admin</dc:creator>
  <cp:lastModifiedBy>Admin</cp:lastModifiedBy>
  <cp:revision>18</cp:revision>
  <dcterms:created xsi:type="dcterms:W3CDTF">2024-04-08T09:09:41Z</dcterms:created>
  <dcterms:modified xsi:type="dcterms:W3CDTF">2024-04-30T12:25:47Z</dcterms:modified>
</cp:coreProperties>
</file>