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2" r:id="rId10"/>
    <p:sldId id="264" r:id="rId11"/>
    <p:sldId id="267" r:id="rId12"/>
    <p:sldId id="266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5F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E7D1-339C-4D41-8171-BBB898D2CA80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8EF4B-874E-42C9-9B2D-B8ADB48D042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b="1" dirty="0" smtClean="0"/>
              <a:t>Szezonális </a:t>
            </a:r>
            <a:r>
              <a:rPr lang="hu-HU" b="1" dirty="0"/>
              <a:t>légúti megbetegedések 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>aktualitásai 2023 őszén      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              </a:t>
            </a:r>
            <a:r>
              <a:rPr lang="hu-HU" dirty="0"/>
              <a:t>                            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Egészségügyi felelősök konzultációs napja</a:t>
            </a:r>
          </a:p>
          <a:p>
            <a:r>
              <a:rPr lang="hu-H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2023. október 30.</a:t>
            </a:r>
          </a:p>
          <a:p>
            <a:r>
              <a:rPr lang="hu-H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Vámos Magdolna</a:t>
            </a:r>
          </a:p>
          <a:p>
            <a:endParaRPr lang="hu-HU" dirty="0"/>
          </a:p>
        </p:txBody>
      </p:sp>
      <p:pic>
        <p:nvPicPr>
          <p:cNvPr id="4" name="Kép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013176"/>
            <a:ext cx="1597025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ép 4" descr="C:\Users\Admin\Documents\ősz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260648"/>
            <a:ext cx="388843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sz="4800" b="1" dirty="0" smtClean="0"/>
              <a:t>Megelőzés</a:t>
            </a:r>
            <a:endParaRPr lang="hu-HU" sz="4800" b="1" dirty="0"/>
          </a:p>
        </p:txBody>
      </p:sp>
      <p:sp>
        <p:nvSpPr>
          <p:cNvPr id="3" name="Téglalap 2"/>
          <p:cNvSpPr/>
          <p:nvPr/>
        </p:nvSpPr>
        <p:spPr>
          <a:xfrm>
            <a:off x="395536" y="1412776"/>
            <a:ext cx="8280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hu-HU" sz="2800" dirty="0" smtClean="0"/>
              <a:t>Személyi higiénés szabályok és a tüsszentési, köhögési etikett betartása</a:t>
            </a:r>
          </a:p>
          <a:p>
            <a:pPr>
              <a:buFont typeface="Wingdings" pitchFamily="2" charset="2"/>
              <a:buChar char="ü"/>
            </a:pPr>
            <a:r>
              <a:rPr lang="hu-HU" sz="2800" dirty="0" smtClean="0"/>
              <a:t>Őszi-téli időszakban ajánlott a zsúfolt nyilvános helyek kerülése</a:t>
            </a:r>
          </a:p>
          <a:p>
            <a:pPr>
              <a:buFont typeface="Wingdings" pitchFamily="2" charset="2"/>
              <a:buChar char="ü"/>
            </a:pPr>
            <a:r>
              <a:rPr lang="hu-HU" sz="2800" dirty="0" smtClean="0"/>
              <a:t> Friss levegőn való rendszeres mozgás </a:t>
            </a:r>
          </a:p>
          <a:p>
            <a:pPr>
              <a:buFont typeface="Wingdings" pitchFamily="2" charset="2"/>
              <a:buChar char="ü"/>
            </a:pPr>
            <a:r>
              <a:rPr lang="hu-HU" sz="2800" dirty="0" smtClean="0"/>
              <a:t>Vitaminokban gazdag, változatos táplálkozás</a:t>
            </a:r>
          </a:p>
          <a:p>
            <a:pPr>
              <a:buFont typeface="Wingdings" pitchFamily="2" charset="2"/>
              <a:buChar char="ü"/>
            </a:pPr>
            <a:r>
              <a:rPr lang="hu-HU" sz="2800" dirty="0" smtClean="0"/>
              <a:t>Félig gyógyultan, illetve enyhe tüneteket mutató betegként ne menjen senki közösségbe </a:t>
            </a:r>
          </a:p>
          <a:p>
            <a:pPr>
              <a:buFont typeface="Wingdings" pitchFamily="2" charset="2"/>
              <a:buChar char="ü"/>
            </a:pPr>
            <a:r>
              <a:rPr lang="hu-HU" sz="2800" dirty="0" smtClean="0"/>
              <a:t>Allergiás </a:t>
            </a:r>
            <a:r>
              <a:rPr lang="hu-HU" sz="2800" dirty="0" err="1" smtClean="0"/>
              <a:t>rhinitisben</a:t>
            </a:r>
            <a:r>
              <a:rPr lang="hu-HU" sz="2800" dirty="0" smtClean="0"/>
              <a:t> szenvedő betegeknek pedig célszerű figyelemmel követni a pollen naptárt, és az </a:t>
            </a:r>
            <a:r>
              <a:rPr lang="hu-HU" sz="2800" dirty="0" err="1" smtClean="0"/>
              <a:t>anti</a:t>
            </a:r>
            <a:r>
              <a:rPr lang="hu-HU" sz="2800" dirty="0" smtClean="0"/>
              <a:t> allergén gyógyszer szedését időben elkezdeni.</a:t>
            </a:r>
            <a:endParaRPr lang="hu-HU" sz="2800" dirty="0"/>
          </a:p>
        </p:txBody>
      </p:sp>
      <p:pic>
        <p:nvPicPr>
          <p:cNvPr id="4" name="Kép 3" descr="Citrom illóolaj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6632"/>
            <a:ext cx="1333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ép 4" descr="Gyömbér - VegaBox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0"/>
            <a:ext cx="1872208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Koronavírus fertőzések gyakorisága napjainkban </a:t>
            </a:r>
            <a:endParaRPr lang="hu-HU" b="1" dirty="0"/>
          </a:p>
        </p:txBody>
      </p:sp>
      <p:sp>
        <p:nvSpPr>
          <p:cNvPr id="3" name="Téglalap 2"/>
          <p:cNvSpPr/>
          <p:nvPr/>
        </p:nvSpPr>
        <p:spPr>
          <a:xfrm>
            <a:off x="179512" y="1556792"/>
            <a:ext cx="89644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200" dirty="0" smtClean="0"/>
              <a:t>„Magyarországon jelenleg a COVID-19 fertőzések többsége </a:t>
            </a:r>
            <a:r>
              <a:rPr lang="hu-HU" sz="3200" dirty="0" err="1" smtClean="0"/>
              <a:t>sporadikusan</a:t>
            </a:r>
            <a:r>
              <a:rPr lang="hu-HU" sz="3200" dirty="0" smtClean="0"/>
              <a:t> fordul elő, országos járványos terjedés nem tapasztalható”</a:t>
            </a:r>
          </a:p>
          <a:p>
            <a:r>
              <a:rPr lang="hu-HU" sz="3200" dirty="0" smtClean="0"/>
              <a:t>Itthon főleg az </a:t>
            </a:r>
            <a:r>
              <a:rPr lang="hu-HU" sz="3200" b="1" dirty="0" smtClean="0"/>
              <a:t>Eris variáns (EG.5 ) </a:t>
            </a:r>
            <a:r>
              <a:rPr lang="hu-HU" sz="3200" dirty="0" smtClean="0"/>
              <a:t>okoz elszórtan enyhe lefolyású megbetegedéseket</a:t>
            </a:r>
          </a:p>
          <a:p>
            <a:r>
              <a:rPr lang="hu-HU" sz="3200" dirty="0" smtClean="0"/>
              <a:t>A Semmelweis Egyetem Epidemiológiai és </a:t>
            </a:r>
            <a:r>
              <a:rPr lang="hu-HU" sz="3200" dirty="0" err="1" smtClean="0"/>
              <a:t>Surveillance</a:t>
            </a:r>
            <a:r>
              <a:rPr lang="hu-HU" sz="3200" dirty="0" smtClean="0"/>
              <a:t> Központjának igazgatója továbbra is a maszkviselést javasolja elsődleges prevencióként</a:t>
            </a:r>
          </a:p>
          <a:p>
            <a:r>
              <a:rPr lang="hu-HU" sz="3200" dirty="0" smtClean="0"/>
              <a:t>Itt a kórházunkban a maszk viselést két hete előírták Továbbra is napirenden vannak a  védőoltások</a:t>
            </a:r>
            <a:endParaRPr 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 descr="C:\Users\Admin\Documents\COVID térkép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8208912" cy="5100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églalap 2"/>
          <p:cNvSpPr/>
          <p:nvPr/>
        </p:nvSpPr>
        <p:spPr>
          <a:xfrm>
            <a:off x="467544" y="0"/>
            <a:ext cx="8352928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Lekerekített téglalap 3"/>
          <p:cNvSpPr/>
          <p:nvPr/>
        </p:nvSpPr>
        <p:spPr>
          <a:xfrm>
            <a:off x="1907704" y="6021288"/>
            <a:ext cx="2232248" cy="504056"/>
          </a:xfrm>
          <a:prstGeom prst="roundRect">
            <a:avLst/>
          </a:prstGeom>
          <a:solidFill>
            <a:srgbClr val="C75F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 smtClean="0">
                <a:solidFill>
                  <a:schemeClr val="tx1"/>
                </a:solidFill>
              </a:rPr>
              <a:t>emelkedett</a:t>
            </a:r>
            <a:endParaRPr lang="hu-HU" sz="2400" b="1" dirty="0">
              <a:solidFill>
                <a:schemeClr val="tx1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179512" y="602128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koncentráció</a:t>
            </a:r>
            <a:endParaRPr lang="hu-HU" sz="2400" dirty="0"/>
          </a:p>
        </p:txBody>
      </p:sp>
      <p:sp>
        <p:nvSpPr>
          <p:cNvPr id="7" name="Szövegdoboz 6"/>
          <p:cNvSpPr txBox="1"/>
          <p:nvPr/>
        </p:nvSpPr>
        <p:spPr>
          <a:xfrm>
            <a:off x="4572000" y="6021288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tendencia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6012160" y="6021288"/>
            <a:ext cx="2232248" cy="50405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 smtClean="0">
                <a:solidFill>
                  <a:schemeClr val="tx1"/>
                </a:solidFill>
              </a:rPr>
              <a:t>stagnál</a:t>
            </a:r>
            <a:endParaRPr lang="hu-HU" sz="2400" b="1" dirty="0">
              <a:solidFill>
                <a:schemeClr val="tx1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763688" y="0"/>
            <a:ext cx="69127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2400" b="1" dirty="0" smtClean="0"/>
          </a:p>
          <a:p>
            <a:r>
              <a:rPr lang="hu-HU" sz="2400" b="1" dirty="0" smtClean="0"/>
              <a:t>Friss koronavírus adatok </a:t>
            </a:r>
            <a:r>
              <a:rPr lang="hu-HU" sz="2400" dirty="0" smtClean="0"/>
              <a:t>2023. október 25. 12:26</a:t>
            </a:r>
            <a:endParaRPr lang="hu-HU" sz="2400" b="1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1143000"/>
          </a:xfrm>
        </p:spPr>
        <p:txBody>
          <a:bodyPr>
            <a:normAutofit/>
          </a:bodyPr>
          <a:lstStyle/>
          <a:p>
            <a:r>
              <a:rPr lang="hu-HU" sz="3900" b="1" dirty="0" smtClean="0"/>
              <a:t>Fertőző légúti betegségek lehetséges okai:</a:t>
            </a:r>
            <a:endParaRPr lang="hu-HU" sz="39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340768"/>
            <a:ext cx="6264696" cy="55172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3300" dirty="0" smtClean="0"/>
              <a:t>Hátterükben valamely kórokozó (vírus, baktérium) által kiváltott fertőzés áll </a:t>
            </a:r>
          </a:p>
          <a:p>
            <a:pPr>
              <a:buNone/>
            </a:pPr>
            <a:r>
              <a:rPr lang="hu-HU" sz="3300" dirty="0" smtClean="0"/>
              <a:t>Januárban, februárban az influenza és az influenzaszerű megbetegedések gyakoribbak</a:t>
            </a:r>
          </a:p>
          <a:p>
            <a:pPr>
              <a:buNone/>
            </a:pPr>
            <a:r>
              <a:rPr lang="hu-HU" sz="3300" dirty="0" smtClean="0"/>
              <a:t>Őszi-téli hónapokban (októbertől-decemberig) jóval nagyobb arányban fordulnak elő egyéb légúti fertőző megbetegedések </a:t>
            </a:r>
          </a:p>
          <a:p>
            <a:pPr>
              <a:buFont typeface="Wingdings" pitchFamily="2" charset="2"/>
              <a:buChar char="ü"/>
            </a:pPr>
            <a:endParaRPr lang="hu-HU" dirty="0"/>
          </a:p>
        </p:txBody>
      </p:sp>
      <p:pic>
        <p:nvPicPr>
          <p:cNvPr id="4" name="Kép 3" descr="C:\Users\Admin\Documents\natha_vagy_influenz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573016"/>
            <a:ext cx="280831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5"/>
          <p:cNvSpPr txBox="1"/>
          <p:nvPr/>
        </p:nvSpPr>
        <p:spPr>
          <a:xfrm>
            <a:off x="5724128" y="2420888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Nátha:  orrnyálkahártya</a:t>
            </a:r>
          </a:p>
          <a:p>
            <a:r>
              <a:rPr lang="hu-HU" sz="2400" dirty="0" smtClean="0"/>
              <a:t>              gyulladása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08720"/>
            <a:ext cx="7128792" cy="5703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églalap 4"/>
          <p:cNvSpPr/>
          <p:nvPr/>
        </p:nvSpPr>
        <p:spPr>
          <a:xfrm>
            <a:off x="6084168" y="5949280"/>
            <a:ext cx="266429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179512" y="188640"/>
            <a:ext cx="8856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err="1" smtClean="0"/>
              <a:t>Rhinitis</a:t>
            </a:r>
            <a:r>
              <a:rPr lang="hu-HU" sz="3200" dirty="0" smtClean="0"/>
              <a:t>: a leggyakrabban előforduló allergiás kórkép</a:t>
            </a:r>
            <a:endParaRPr lang="hu-H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22899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 </a:t>
            </a:r>
            <a:r>
              <a:rPr lang="hu-HU" b="1" dirty="0" smtClean="0"/>
              <a:t>Allergiás </a:t>
            </a:r>
            <a:r>
              <a:rPr lang="hu-HU" b="1" dirty="0" err="1" smtClean="0"/>
              <a:t>rhinitis</a:t>
            </a:r>
            <a:r>
              <a:rPr lang="hu-HU" b="1" dirty="0" smtClean="0"/>
              <a:t>: az orrnyálkahártya gyulladása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860848"/>
            <a:ext cx="8640960" cy="499715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hu-HU" dirty="0" smtClean="0"/>
              <a:t>Allergének és nem mikroorganizmusok váltják ki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Hasonlóak a tünetek, emiatt nehezen </a:t>
            </a:r>
            <a:r>
              <a:rPr lang="hu-HU" dirty="0" err="1" smtClean="0"/>
              <a:t>egyértelmű-síthető</a:t>
            </a:r>
            <a:r>
              <a:rPr lang="hu-HU" dirty="0" smtClean="0"/>
              <a:t> a diagnózis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A kezelés nagyban eltérő a két esetben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Feleslegesen, vagy tévedésből nem lenne szabad fertőző kórokozókra alkalmazott gyógyszert szedni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Fő tünetei az orrviszketés, tüsszögés, orrfolyás, orrdugulás, ritkábban szaglászavar vagy a szaglás teljes elvesztése. </a:t>
            </a:r>
          </a:p>
          <a:p>
            <a:pPr>
              <a:buFont typeface="Wingdings" pitchFamily="2" charset="2"/>
              <a:buChar char="ü"/>
            </a:pPr>
            <a:r>
              <a:rPr lang="hu-HU" dirty="0" smtClean="0"/>
              <a:t>Nem összetévesztendő a COVID okozta fertőző betegséggel!</a:t>
            </a:r>
          </a:p>
          <a:p>
            <a:endParaRPr lang="hu-HU" dirty="0"/>
          </a:p>
        </p:txBody>
      </p:sp>
      <p:cxnSp>
        <p:nvCxnSpPr>
          <p:cNvPr id="6" name="Egyenes összekötő nyíllal 5"/>
          <p:cNvCxnSpPr/>
          <p:nvPr/>
        </p:nvCxnSpPr>
        <p:spPr>
          <a:xfrm flipH="1">
            <a:off x="4788024" y="5157192"/>
            <a:ext cx="504056" cy="432048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3050"/>
            <a:ext cx="3672408" cy="6252294"/>
          </a:xfrm>
        </p:spPr>
        <p:txBody>
          <a:bodyPr>
            <a:normAutofit/>
          </a:bodyPr>
          <a:lstStyle/>
          <a:p>
            <a:r>
              <a:rPr lang="hu-HU" dirty="0" smtClean="0"/>
              <a:t>.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620688"/>
            <a:ext cx="5389438" cy="60486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u-HU" dirty="0" smtClean="0"/>
              <a:t> </a:t>
            </a:r>
          </a:p>
          <a:p>
            <a:pPr>
              <a:buNone/>
            </a:pPr>
            <a:r>
              <a:rPr lang="hu-HU" dirty="0" smtClean="0"/>
              <a:t>     A különböző kórokozók cseppfertőzéssel, vagy közvetlen érintkezéssel terjednek, továbbá a kórokozót tartalmazó váladékokkal szennyezett anyagok, tárgyak érintésével </a:t>
            </a:r>
          </a:p>
          <a:p>
            <a:pPr>
              <a:buNone/>
            </a:pPr>
            <a:r>
              <a:rPr lang="hu-HU" dirty="0" smtClean="0"/>
              <a:t>     A vírusok/baktériumok a betegség egy-egy szakaszában, vagy teljes időtartama alatt jelen vannak a légutakban és a légúti váladékban </a:t>
            </a:r>
          </a:p>
          <a:p>
            <a:pPr>
              <a:buNone/>
            </a:pPr>
            <a:r>
              <a:rPr lang="hu-HU" dirty="0" smtClean="0"/>
              <a:t>     Beszéddel, tüsszentéssel és köhögéssel jelentős mennyiségben ürülnek a szervezetből, akár már a lappangási idő alatt is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3923928" y="260648"/>
            <a:ext cx="489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/>
              <a:t>A fertőzés kialakulása</a:t>
            </a:r>
            <a:endParaRPr lang="hu-HU" sz="4000" b="1" dirty="0"/>
          </a:p>
        </p:txBody>
      </p:sp>
      <p:pic>
        <p:nvPicPr>
          <p:cNvPr id="7" name="Kép 6" descr="C:\Users\Admin\Documents\nátha meghülé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345638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zövegdoboz 8"/>
          <p:cNvSpPr txBox="1"/>
          <p:nvPr/>
        </p:nvSpPr>
        <p:spPr>
          <a:xfrm>
            <a:off x="395536" y="4293096"/>
            <a:ext cx="3240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/>
              <a:t>Arcüreg gyulladás  szövődmény során az orr melléküregeiben szaporodik el a baktérium</a:t>
            </a:r>
            <a:endParaRPr lang="hu-H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 descr="C:\Users\Admin\Documents\aden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0"/>
            <a:ext cx="864096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zövegdoboz 2"/>
          <p:cNvSpPr txBox="1"/>
          <p:nvPr/>
        </p:nvSpPr>
        <p:spPr>
          <a:xfrm>
            <a:off x="1187624" y="260648"/>
            <a:ext cx="7128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/>
              <a:t>Légutakat támadó leggyakoribb kórokozók</a:t>
            </a:r>
            <a:endParaRPr lang="hu-HU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67544" y="404664"/>
            <a:ext cx="84249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b="1" u="sng" dirty="0" smtClean="0"/>
              <a:t>Vírusos légúti megbetegedések gyakori kórokozói: </a:t>
            </a:r>
          </a:p>
          <a:p>
            <a:r>
              <a:rPr lang="hu-HU" sz="2800" dirty="0" err="1" smtClean="0"/>
              <a:t>rhinovírusok</a:t>
            </a:r>
            <a:r>
              <a:rPr lang="hu-HU" sz="2800" dirty="0" smtClean="0"/>
              <a:t>, </a:t>
            </a:r>
            <a:r>
              <a:rPr lang="hu-HU" sz="2800" dirty="0" err="1" smtClean="0"/>
              <a:t>adenovírusok</a:t>
            </a:r>
            <a:r>
              <a:rPr lang="hu-HU" sz="2800" dirty="0" smtClean="0"/>
              <a:t>, koronavírusok, az (RSV)vírus, valamint a </a:t>
            </a:r>
            <a:r>
              <a:rPr lang="hu-HU" sz="2800" dirty="0" err="1" smtClean="0"/>
              <a:t>parainfluenza-</a:t>
            </a:r>
            <a:r>
              <a:rPr lang="hu-HU" sz="2800" dirty="0" smtClean="0"/>
              <a:t> és az influenzavírusok. </a:t>
            </a:r>
            <a:r>
              <a:rPr lang="hu-HU" sz="2800" b="1" u="sng" dirty="0" smtClean="0"/>
              <a:t>Bakteriális fertőzések okozója leggyakrabban: </a:t>
            </a:r>
          </a:p>
          <a:p>
            <a:r>
              <a:rPr lang="hu-HU" sz="2800" dirty="0" err="1" smtClean="0"/>
              <a:t>streptococcus</a:t>
            </a:r>
            <a:r>
              <a:rPr lang="hu-HU" sz="2800" dirty="0" smtClean="0"/>
              <a:t> </a:t>
            </a:r>
            <a:r>
              <a:rPr lang="hu-HU" sz="2800" dirty="0" err="1" smtClean="0"/>
              <a:t>pneumoniae</a:t>
            </a:r>
            <a:r>
              <a:rPr lang="hu-HU" sz="2800" dirty="0" smtClean="0"/>
              <a:t> </a:t>
            </a:r>
          </a:p>
          <a:p>
            <a:endParaRPr lang="hu-HU" sz="2800" dirty="0" smtClean="0"/>
          </a:p>
          <a:p>
            <a:r>
              <a:rPr lang="hu-HU" sz="2800" dirty="0" smtClean="0"/>
              <a:t>Egészséges immunrendszerű betegben a legtöbb vírusos fertőzés idővel spontán gyógyul, Bakteriális fertőzések esetén azonban antibiotikum kezelés szükséges</a:t>
            </a:r>
          </a:p>
          <a:p>
            <a:r>
              <a:rPr lang="hu-HU" sz="2800" b="1" u="sng" dirty="0" smtClean="0"/>
              <a:t>A fertőző légúti betegségek kialakulására hajlamosíthat </a:t>
            </a:r>
            <a:r>
              <a:rPr lang="hu-HU" sz="2800" dirty="0" smtClean="0"/>
              <a:t>az időskor, a dohányzás, az gyengén működő immunrendszer, továbbá a krónikus szív- és érrendszeri, vese-, máj- és légzőszervi betegségek, (pl. asztma, COPD).</a:t>
            </a:r>
            <a:endParaRPr lang="hu-HU" sz="2800" dirty="0"/>
          </a:p>
        </p:txBody>
      </p:sp>
      <p:sp>
        <p:nvSpPr>
          <p:cNvPr id="5" name="Folyamatábra: Döntés 4"/>
          <p:cNvSpPr/>
          <p:nvPr/>
        </p:nvSpPr>
        <p:spPr>
          <a:xfrm flipV="1">
            <a:off x="3851920" y="2636912"/>
            <a:ext cx="1800200" cy="288032"/>
          </a:xfrm>
          <a:prstGeom prst="flowChartDecisi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3312368" cy="908720"/>
          </a:xfrm>
        </p:spPr>
        <p:txBody>
          <a:bodyPr>
            <a:noAutofit/>
          </a:bodyPr>
          <a:lstStyle/>
          <a:p>
            <a:r>
              <a:rPr lang="hu-HU" sz="3600" dirty="0" smtClean="0"/>
              <a:t>Szövődmények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139952" y="260648"/>
            <a:ext cx="4607694" cy="6408712"/>
          </a:xfrm>
        </p:spPr>
        <p:txBody>
          <a:bodyPr/>
          <a:lstStyle/>
          <a:p>
            <a:endParaRPr lang="hu-HU" b="1" dirty="0" smtClean="0"/>
          </a:p>
          <a:p>
            <a:endParaRPr lang="hu-HU" b="1" dirty="0" smtClean="0"/>
          </a:p>
          <a:p>
            <a:pPr>
              <a:buNone/>
            </a:pPr>
            <a:endParaRPr lang="hu-HU" b="1" dirty="0" smtClean="0"/>
          </a:p>
          <a:p>
            <a:endParaRPr lang="hu-HU" b="1" dirty="0" smtClean="0"/>
          </a:p>
          <a:p>
            <a:endParaRPr lang="hu-HU" b="1" dirty="0" smtClean="0"/>
          </a:p>
          <a:p>
            <a:endParaRPr lang="hu-HU" b="1" dirty="0" smtClean="0"/>
          </a:p>
          <a:p>
            <a:endParaRPr lang="hu-HU" b="1" dirty="0" smtClean="0"/>
          </a:p>
          <a:p>
            <a:endParaRPr lang="hu-HU" b="1" dirty="0" smtClean="0"/>
          </a:p>
          <a:p>
            <a:endParaRPr lang="hu-HU" b="1" dirty="0" smtClean="0"/>
          </a:p>
          <a:p>
            <a:pPr algn="ctr">
              <a:buNone/>
            </a:pPr>
            <a:r>
              <a:rPr lang="hu-HU" b="1" dirty="0" smtClean="0"/>
              <a:t>Influenza elleni védőoltás jelentősége!</a:t>
            </a:r>
          </a:p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251520" y="1196752"/>
            <a:ext cx="3960440" cy="5234260"/>
          </a:xfrm>
        </p:spPr>
        <p:txBody>
          <a:bodyPr>
            <a:noAutofit/>
          </a:bodyPr>
          <a:lstStyle/>
          <a:p>
            <a:r>
              <a:rPr lang="hu-HU" sz="3200" b="1" u="sng" dirty="0" smtClean="0"/>
              <a:t>Közönséges náthából: </a:t>
            </a:r>
          </a:p>
          <a:p>
            <a:r>
              <a:rPr lang="hu-HU" sz="3200" dirty="0" smtClean="0"/>
              <a:t>arc és orrmelléküreg gyulladás (bakteriális) </a:t>
            </a:r>
          </a:p>
          <a:p>
            <a:endParaRPr lang="hu-HU" sz="3200" dirty="0" smtClean="0"/>
          </a:p>
          <a:p>
            <a:r>
              <a:rPr lang="hu-HU" sz="3200" b="1" u="sng" dirty="0" smtClean="0"/>
              <a:t>Influenzából:</a:t>
            </a:r>
          </a:p>
          <a:p>
            <a:r>
              <a:rPr lang="hu-HU" sz="3200" dirty="0" smtClean="0"/>
              <a:t> vírusos tüdőgyulladás, agyvelőgyulladás, szívizomgyulladás vagy </a:t>
            </a:r>
            <a:r>
              <a:rPr lang="hu-HU" sz="3200" dirty="0" err="1" smtClean="0"/>
              <a:t>Reye-szindróma</a:t>
            </a:r>
            <a:r>
              <a:rPr lang="hu-HU" sz="3200" dirty="0" smtClean="0"/>
              <a:t> alakulhat ki</a:t>
            </a:r>
          </a:p>
          <a:p>
            <a:endParaRPr lang="hu-HU" sz="2700" dirty="0"/>
          </a:p>
        </p:txBody>
      </p:sp>
      <p:pic>
        <p:nvPicPr>
          <p:cNvPr id="5" name="Kép 4" descr="Influenza elleni védőoltás – Nagyvenyi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284984"/>
            <a:ext cx="4104456" cy="214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Kép 5" descr="tüdőgyulladás Archives – Natúrszige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548680"/>
            <a:ext cx="403244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hu-HU" b="1" dirty="0" smtClean="0"/>
              <a:t>A meghűlés, megfázás kezelése</a:t>
            </a:r>
            <a:endParaRPr lang="hu-HU" b="1" dirty="0"/>
          </a:p>
        </p:txBody>
      </p:sp>
      <p:sp>
        <p:nvSpPr>
          <p:cNvPr id="3" name="Téglalap 2"/>
          <p:cNvSpPr/>
          <p:nvPr/>
        </p:nvSpPr>
        <p:spPr>
          <a:xfrm>
            <a:off x="323528" y="1124744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3200" dirty="0" smtClean="0"/>
              <a:t>A betegséget nem lehet </a:t>
            </a:r>
            <a:r>
              <a:rPr lang="hu-HU" sz="3200" b="1" dirty="0" smtClean="0"/>
              <a:t>gyógyítani</a:t>
            </a:r>
            <a:r>
              <a:rPr lang="hu-HU" sz="3200" dirty="0" smtClean="0"/>
              <a:t>, csupán a tüneteket lehet enyhíteni</a:t>
            </a:r>
          </a:p>
          <a:p>
            <a:r>
              <a:rPr lang="hu-HU" sz="3200" dirty="0" smtClean="0"/>
              <a:t>A beteg maradjon otthon, mert az első napokban fertőz leginkább </a:t>
            </a:r>
          </a:p>
          <a:p>
            <a:r>
              <a:rPr lang="hu-HU" sz="3200" dirty="0" smtClean="0"/>
              <a:t>Fontos a meleg környezet sőt, láz esetén az ágynyugalom is </a:t>
            </a:r>
          </a:p>
          <a:p>
            <a:r>
              <a:rPr lang="hu-HU" sz="3200" dirty="0" smtClean="0"/>
              <a:t>Az orrváladék fellazítását, ürülését elősegíti a bőséges folyadékfogyasztás</a:t>
            </a:r>
          </a:p>
          <a:p>
            <a:r>
              <a:rPr lang="hu-HU" sz="3200" dirty="0" smtClean="0"/>
              <a:t>Vitaminok, gyógyteák is valamennyire segíthetnek</a:t>
            </a:r>
          </a:p>
          <a:p>
            <a:r>
              <a:rPr lang="hu-HU" sz="3200" b="1" dirty="0" smtClean="0"/>
              <a:t>„A nátha gyógyszerrel egy hét, gyógyszer nélkül hét nap„ – tartja a közmondás</a:t>
            </a:r>
            <a:endParaRPr lang="hu-HU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530</Words>
  <Application>Microsoft Office PowerPoint</Application>
  <PresentationFormat>Diavetítés a képernyőre (4:3 oldalarány)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Office-téma</vt:lpstr>
      <vt:lpstr> Szezonális légúti megbetegedések  aktualitásai 2023 őszén                                                    </vt:lpstr>
      <vt:lpstr>Fertőző légúti betegségek lehetséges okai:</vt:lpstr>
      <vt:lpstr>3. dia</vt:lpstr>
      <vt:lpstr>  Allergiás rhinitis: az orrnyálkahártya gyulladása</vt:lpstr>
      <vt:lpstr>. </vt:lpstr>
      <vt:lpstr>6. dia</vt:lpstr>
      <vt:lpstr>7. dia</vt:lpstr>
      <vt:lpstr>Szövődmények</vt:lpstr>
      <vt:lpstr>A meghűlés, megfázás kezelése</vt:lpstr>
      <vt:lpstr>Megelőzés</vt:lpstr>
      <vt:lpstr>Koronavírus fertőzések gyakorisága napjainkban </vt:lpstr>
      <vt:lpstr>12.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Szezonális légúti megbetegedések   2023. ősz</dc:title>
  <dc:creator>Admin</dc:creator>
  <cp:lastModifiedBy>Admin</cp:lastModifiedBy>
  <cp:revision>37</cp:revision>
  <dcterms:created xsi:type="dcterms:W3CDTF">2023-10-24T11:14:21Z</dcterms:created>
  <dcterms:modified xsi:type="dcterms:W3CDTF">2024-04-30T12:23:36Z</dcterms:modified>
</cp:coreProperties>
</file>