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5" r:id="rId8"/>
    <p:sldId id="262" r:id="rId9"/>
    <p:sldId id="263" r:id="rId10"/>
    <p:sldId id="264" r:id="rId11"/>
    <p:sldId id="267" r:id="rId12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956" y="-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3C3CC-BD63-4B5E-8052-79F7994DCE6B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D4B0D-4889-4868-ACC4-F5BA1A83A18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3C3CC-BD63-4B5E-8052-79F7994DCE6B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D4B0D-4889-4868-ACC4-F5BA1A83A18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3C3CC-BD63-4B5E-8052-79F7994DCE6B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D4B0D-4889-4868-ACC4-F5BA1A83A18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3C3CC-BD63-4B5E-8052-79F7994DCE6B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D4B0D-4889-4868-ACC4-F5BA1A83A18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3C3CC-BD63-4B5E-8052-79F7994DCE6B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D4B0D-4889-4868-ACC4-F5BA1A83A18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3C3CC-BD63-4B5E-8052-79F7994DCE6B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D4B0D-4889-4868-ACC4-F5BA1A83A18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3C3CC-BD63-4B5E-8052-79F7994DCE6B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D4B0D-4889-4868-ACC4-F5BA1A83A18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3C3CC-BD63-4B5E-8052-79F7994DCE6B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D4B0D-4889-4868-ACC4-F5BA1A83A18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3C3CC-BD63-4B5E-8052-79F7994DCE6B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D4B0D-4889-4868-ACC4-F5BA1A83A18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3C3CC-BD63-4B5E-8052-79F7994DCE6B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D4B0D-4889-4868-ACC4-F5BA1A83A18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3C3CC-BD63-4B5E-8052-79F7994DCE6B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D4B0D-4889-4868-ACC4-F5BA1A83A18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3C3CC-BD63-4B5E-8052-79F7994DCE6B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D4B0D-4889-4868-ACC4-F5BA1A83A183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755576" y="1844824"/>
            <a:ext cx="7772400" cy="1470025"/>
          </a:xfrm>
        </p:spPr>
        <p:txBody>
          <a:bodyPr>
            <a:noAutofit/>
          </a:bodyPr>
          <a:lstStyle/>
          <a:p>
            <a:r>
              <a:rPr lang="hu-HU" sz="5400" b="1" dirty="0" smtClean="0">
                <a:solidFill>
                  <a:schemeClr val="accent3">
                    <a:lumMod val="50000"/>
                  </a:schemeClr>
                </a:solidFill>
              </a:rPr>
              <a:t>TBC gyakorisága, a tüdőszűrés problematikája</a:t>
            </a:r>
            <a:endParaRPr lang="hu-HU" sz="5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b="1" dirty="0" smtClean="0">
                <a:solidFill>
                  <a:schemeClr val="accent3">
                    <a:lumMod val="50000"/>
                  </a:schemeClr>
                </a:solidFill>
              </a:rPr>
              <a:t>Egészségügyi felelősök konzultációs napja</a:t>
            </a:r>
          </a:p>
          <a:p>
            <a:r>
              <a:rPr lang="hu-HU" b="1" dirty="0" smtClean="0">
                <a:solidFill>
                  <a:schemeClr val="accent3">
                    <a:lumMod val="50000"/>
                  </a:schemeClr>
                </a:solidFill>
              </a:rPr>
              <a:t>2023. október 30.</a:t>
            </a:r>
          </a:p>
          <a:p>
            <a:r>
              <a:rPr lang="hu-HU" b="1" dirty="0" smtClean="0">
                <a:solidFill>
                  <a:schemeClr val="accent3">
                    <a:lumMod val="50000"/>
                  </a:schemeClr>
                </a:solidFill>
              </a:rPr>
              <a:t>Vámos Magdolna</a:t>
            </a:r>
            <a:endParaRPr lang="hu-HU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4" name="Kép 5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1597025" cy="159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hu-HU" b="1" dirty="0" smtClean="0"/>
              <a:t>Mi legyen a megoldás? 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525658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hu-HU" dirty="0" smtClean="0"/>
              <a:t>Új alapokra kell helyezni ezt a primer prevenciós szűrővizsgálatot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 smtClean="0"/>
              <a:t>Meg kell vizsgálni, hogy az intézményeinkben élő és dolgozó személyek közül kiknél magas a kockázat akár TBC, akár más tüdőbetegségek vonatkozásában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 smtClean="0"/>
              <a:t>Háziorvos által gyanúsnak talált kórformák (tüdőbetegségre gyanú) esetén beutalóval mellkas kétoldali felvételt kell végeztetni</a:t>
            </a:r>
          </a:p>
          <a:p>
            <a:pPr marL="514350" indent="-514350">
              <a:buNone/>
            </a:pP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2304256"/>
          </a:xfrm>
        </p:spPr>
        <p:txBody>
          <a:bodyPr>
            <a:normAutofit fontScale="90000"/>
          </a:bodyPr>
          <a:lstStyle/>
          <a:p>
            <a:r>
              <a:rPr lang="hu-HU" b="1" dirty="0" smtClean="0"/>
              <a:t>A tüdő "varázslatos" gyógyulásra képes a dohányzás abbahagyása után </a:t>
            </a:r>
            <a:br>
              <a:rPr lang="hu-HU" b="1" dirty="0" smtClean="0"/>
            </a:br>
            <a:endParaRPr lang="hu-HU" dirty="0"/>
          </a:p>
        </p:txBody>
      </p:sp>
      <p:pic>
        <p:nvPicPr>
          <p:cNvPr id="3" name="Kép 2" descr="A tüdő &quot;varázslatos&quot; gyógyulásra képes a dohányzás abbahagyása utá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2132856"/>
            <a:ext cx="5904656" cy="4248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zövegdoboz 3"/>
          <p:cNvSpPr txBox="1"/>
          <p:nvPr/>
        </p:nvSpPr>
        <p:spPr>
          <a:xfrm>
            <a:off x="179512" y="3068960"/>
            <a:ext cx="15841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dirty="0" smtClean="0"/>
              <a:t>Egészséges tüdő</a:t>
            </a:r>
            <a:endParaRPr lang="hu-HU" sz="2400" b="1" dirty="0"/>
          </a:p>
        </p:txBody>
      </p:sp>
      <p:sp>
        <p:nvSpPr>
          <p:cNvPr id="5" name="Szövegdoboz 4"/>
          <p:cNvSpPr txBox="1"/>
          <p:nvPr/>
        </p:nvSpPr>
        <p:spPr>
          <a:xfrm>
            <a:off x="7812360" y="3068960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dirty="0" smtClean="0"/>
              <a:t>Beteg</a:t>
            </a:r>
            <a:r>
              <a:rPr lang="hu-HU" sz="2000" b="1" dirty="0" smtClean="0"/>
              <a:t> </a:t>
            </a:r>
            <a:r>
              <a:rPr lang="hu-HU" sz="2400" b="1" dirty="0" smtClean="0"/>
              <a:t>tüdő</a:t>
            </a:r>
            <a:endParaRPr lang="hu-HU" sz="2400" b="1" dirty="0"/>
          </a:p>
        </p:txBody>
      </p:sp>
      <p:sp>
        <p:nvSpPr>
          <p:cNvPr id="6" name="Szalagnyíl jobbra 5"/>
          <p:cNvSpPr/>
          <p:nvPr/>
        </p:nvSpPr>
        <p:spPr>
          <a:xfrm>
            <a:off x="323528" y="3933056"/>
            <a:ext cx="1296144" cy="64807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schemeClr val="tx1"/>
              </a:solidFill>
            </a:endParaRPr>
          </a:p>
        </p:txBody>
      </p:sp>
      <p:sp>
        <p:nvSpPr>
          <p:cNvPr id="7" name="Szalagnyíl balra 6"/>
          <p:cNvSpPr/>
          <p:nvPr/>
        </p:nvSpPr>
        <p:spPr>
          <a:xfrm>
            <a:off x="7812360" y="3861048"/>
            <a:ext cx="1152128" cy="72008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 smtClean="0"/>
              <a:t>Évről évre csökken Magyarországon a tuberkulózisos betegek száma 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1520" y="1556792"/>
            <a:ext cx="8712968" cy="51125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u-HU" dirty="0" smtClean="0"/>
              <a:t>A betegség legnagyobb kockázati tényezője a hajléktalanság, de a Máltai Szeretetszolgálat és a Korányi intézet együttműködése révén a hajléktalanok körében is csökkent a tbc esetszám</a:t>
            </a:r>
          </a:p>
          <a:p>
            <a:pPr>
              <a:buNone/>
            </a:pPr>
            <a:r>
              <a:rPr lang="hu-HU" dirty="0" smtClean="0"/>
              <a:t>2022-ben a 291 új eset közül mindössze 60 érintett volt hajléktalan.</a:t>
            </a:r>
          </a:p>
          <a:p>
            <a:pPr algn="ctr">
              <a:buNone/>
            </a:pPr>
            <a:endParaRPr lang="hu-HU" dirty="0" smtClean="0"/>
          </a:p>
          <a:p>
            <a:endParaRPr lang="hu-HU" dirty="0"/>
          </a:p>
        </p:txBody>
      </p:sp>
      <p:pic>
        <p:nvPicPr>
          <p:cNvPr id="4" name="Kép 3" descr="C:\Users\Admin\Documents\hajléktalan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4725144"/>
            <a:ext cx="3240360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683568" y="5805264"/>
            <a:ext cx="7920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000" dirty="0" smtClean="0"/>
              <a:t>    </a:t>
            </a:r>
            <a:r>
              <a:rPr lang="hu-HU" sz="4000" dirty="0" err="1" smtClean="0"/>
              <a:t>Incidencia</a:t>
            </a:r>
            <a:r>
              <a:rPr lang="hu-HU" sz="4000" dirty="0" smtClean="0"/>
              <a:t> közel 88 %-kal csökkent</a:t>
            </a:r>
            <a:endParaRPr lang="hu-HU" sz="4000" dirty="0"/>
          </a:p>
        </p:txBody>
      </p:sp>
      <p:sp>
        <p:nvSpPr>
          <p:cNvPr id="6" name="Felfelé nyíl 5"/>
          <p:cNvSpPr/>
          <p:nvPr/>
        </p:nvSpPr>
        <p:spPr>
          <a:xfrm>
            <a:off x="3851920" y="3717032"/>
            <a:ext cx="209550" cy="730250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hu-HU" sz="110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950490"/>
            <a:ext cx="8568448" cy="4854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Szövegdoboz 6"/>
          <p:cNvSpPr txBox="1"/>
          <p:nvPr/>
        </p:nvSpPr>
        <p:spPr>
          <a:xfrm>
            <a:off x="899592" y="188640"/>
            <a:ext cx="784887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b="1" dirty="0" smtClean="0"/>
              <a:t>Bejelentésre került tuberkulózis esetek száma Magyarországon</a:t>
            </a:r>
          </a:p>
          <a:p>
            <a:endParaRPr lang="hu-HU" dirty="0"/>
          </a:p>
        </p:txBody>
      </p:sp>
      <p:sp>
        <p:nvSpPr>
          <p:cNvPr id="8" name="Felfelé nyíl 7"/>
          <p:cNvSpPr/>
          <p:nvPr/>
        </p:nvSpPr>
        <p:spPr>
          <a:xfrm>
            <a:off x="4067944" y="3861048"/>
            <a:ext cx="288032" cy="936104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hu-HU" sz="11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ép 2" descr="C:\Users\Admin\Documents\tbc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764704"/>
            <a:ext cx="7848872" cy="5616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61648" cy="1224136"/>
          </a:xfrm>
        </p:spPr>
        <p:txBody>
          <a:bodyPr>
            <a:noAutofit/>
          </a:bodyPr>
          <a:lstStyle/>
          <a:p>
            <a:r>
              <a:rPr lang="hu-HU" sz="3800" b="1" dirty="0" err="1" smtClean="0"/>
              <a:t>TBC-sek</a:t>
            </a:r>
            <a:r>
              <a:rPr lang="hu-HU" sz="3800" b="1" dirty="0" smtClean="0"/>
              <a:t> száma emelkedni fog a migrációs és a háborús menekültek miatt </a:t>
            </a:r>
            <a:endParaRPr lang="hu-HU" sz="3800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741987"/>
          </a:xfrm>
        </p:spPr>
        <p:txBody>
          <a:bodyPr>
            <a:normAutofit/>
          </a:bodyPr>
          <a:lstStyle/>
          <a:p>
            <a:r>
              <a:rPr lang="hu-HU" dirty="0" smtClean="0"/>
              <a:t>Európában már jelentősen megemelkedett a migrációval behurcolt esetek száma, azonban Magyarország e tekintetben csak csekély mértékben volt még eddig érintett.</a:t>
            </a:r>
          </a:p>
          <a:p>
            <a:r>
              <a:rPr lang="hu-HU" dirty="0" smtClean="0"/>
              <a:t>Jelenleg az Ukrajnából az európai országokba érkező menekülteknél sajnos nem javasolt a mindenkire kiterjedő tbc-s fertőzés tesztelése.</a:t>
            </a:r>
          </a:p>
          <a:p>
            <a:r>
              <a:rPr lang="hu-HU" dirty="0" smtClean="0"/>
              <a:t>Ez be nem látható következményekkel fog járni.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/>
          </a:bodyPr>
          <a:lstStyle/>
          <a:p>
            <a:r>
              <a:rPr lang="hu-HU" b="1" dirty="0" smtClean="0"/>
              <a:t>Tüdőszűrés aktuális jelentősége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836712"/>
            <a:ext cx="8964488" cy="5805264"/>
          </a:xfrm>
        </p:spPr>
        <p:txBody>
          <a:bodyPr>
            <a:normAutofit fontScale="92500" lnSpcReduction="20000"/>
          </a:bodyPr>
          <a:lstStyle/>
          <a:p>
            <a:endParaRPr lang="hu-HU" dirty="0" smtClean="0"/>
          </a:p>
          <a:p>
            <a:pPr>
              <a:buFont typeface="Wingdings" pitchFamily="2" charset="2"/>
              <a:buChar char="ü"/>
            </a:pPr>
            <a:r>
              <a:rPr lang="hu-HU" sz="3300" dirty="0" smtClean="0"/>
              <a:t>A tüdőszűrésnek korábban a tbc visszaszorításában volt fontos szerepe, jelenleg pedig a tüdőt érintő főbb betegségek korai felismerésében.</a:t>
            </a:r>
          </a:p>
          <a:p>
            <a:pPr>
              <a:buFont typeface="Wingdings" pitchFamily="2" charset="2"/>
              <a:buChar char="ü"/>
            </a:pPr>
            <a:r>
              <a:rPr lang="hu-HU" sz="3300" dirty="0" smtClean="0"/>
              <a:t>Pl. a rosszindulatú tüdőrák korai diagnosztizálásában fontos, elsősorban az időben megkezdett kezelés miatt</a:t>
            </a:r>
          </a:p>
          <a:p>
            <a:pPr>
              <a:buFont typeface="Wingdings" pitchFamily="2" charset="2"/>
              <a:buChar char="ü"/>
            </a:pPr>
            <a:r>
              <a:rPr lang="hu-HU" sz="3300" dirty="0" smtClean="0"/>
              <a:t>VISZONT a tüdőszűrés önmagában nem ad biztos diagnózist; csak egyéb képalkotó eljárásokkal (MR, CT), laborvizsgálatokkal, tüdőrák gyanúja esetén pedig </a:t>
            </a:r>
            <a:r>
              <a:rPr lang="hu-HU" sz="3300" dirty="0" err="1" smtClean="0"/>
              <a:t>biopsziás</a:t>
            </a:r>
            <a:r>
              <a:rPr lang="hu-HU" sz="3300" dirty="0" smtClean="0"/>
              <a:t> minta kórszövettani vizsgálatával együtt állítható fel. </a:t>
            </a:r>
          </a:p>
          <a:p>
            <a:pPr>
              <a:buFont typeface="Wingdings" pitchFamily="2" charset="2"/>
              <a:buChar char="ü"/>
            </a:pPr>
            <a:r>
              <a:rPr lang="hu-HU" sz="3300" dirty="0" smtClean="0"/>
              <a:t>A tüdőszűrés tehát arra alkalmas, hogy felderítse, kell-e további vizsgálatokat végezni.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err="1" smtClean="0"/>
              <a:t>Tüdőbiopszia</a:t>
            </a:r>
            <a:endParaRPr lang="hu-HU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2424" y="1628800"/>
            <a:ext cx="8543172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Kiknek kötelező a tüdőszűrés?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7504" y="1196752"/>
            <a:ext cx="8579296" cy="5328592"/>
          </a:xfrm>
        </p:spPr>
        <p:txBody>
          <a:bodyPr>
            <a:noAutofit/>
          </a:bodyPr>
          <a:lstStyle/>
          <a:p>
            <a:pPr lvl="0">
              <a:buFont typeface="Wingdings" pitchFamily="2" charset="2"/>
              <a:buChar char="ü"/>
            </a:pPr>
            <a:r>
              <a:rPr lang="hu-HU" sz="2400" dirty="0" smtClean="0"/>
              <a:t>hajléktalanok;</a:t>
            </a:r>
          </a:p>
          <a:p>
            <a:pPr lvl="0">
              <a:buFont typeface="Wingdings" pitchFamily="2" charset="2"/>
              <a:buChar char="ü"/>
            </a:pPr>
            <a:r>
              <a:rPr lang="hu-HU" sz="2400" dirty="0" smtClean="0"/>
              <a:t>hajléktalanok nappali  és éjjeli melegedőjének, szálásainak dolgozói;</a:t>
            </a:r>
          </a:p>
          <a:p>
            <a:pPr lvl="0">
              <a:buFont typeface="Wingdings" pitchFamily="2" charset="2"/>
              <a:buChar char="ü"/>
            </a:pPr>
            <a:r>
              <a:rPr lang="hu-HU" sz="2400" dirty="0" smtClean="0"/>
              <a:t>utcai szociális munkát végzők;</a:t>
            </a:r>
          </a:p>
          <a:p>
            <a:pPr lvl="0">
              <a:buFont typeface="Wingdings" pitchFamily="2" charset="2"/>
              <a:buChar char="ü"/>
            </a:pPr>
            <a:r>
              <a:rPr lang="hu-HU" sz="2400" dirty="0" smtClean="0"/>
              <a:t>népkonyha formájában nyújtott étkeztetésben foglalkoztatottak;</a:t>
            </a:r>
          </a:p>
          <a:p>
            <a:pPr lvl="0">
              <a:buFont typeface="Wingdings" pitchFamily="2" charset="2"/>
              <a:buChar char="ü"/>
            </a:pPr>
            <a:r>
              <a:rPr lang="hu-HU" sz="2400" dirty="0" smtClean="0"/>
              <a:t>börtönökben fogvatartottakkal közvetlenül foglalkozó dolgozók;</a:t>
            </a:r>
          </a:p>
          <a:p>
            <a:pPr lvl="0">
              <a:buFont typeface="Wingdings" pitchFamily="2" charset="2"/>
              <a:buChar char="ü"/>
            </a:pPr>
            <a:r>
              <a:rPr lang="hu-HU" sz="2400" dirty="0" smtClean="0"/>
              <a:t>befogadó állomások és közösségi szállások dolgozók;</a:t>
            </a:r>
          </a:p>
          <a:p>
            <a:pPr lvl="0">
              <a:buFont typeface="Wingdings" pitchFamily="2" charset="2"/>
              <a:buChar char="ü"/>
            </a:pPr>
            <a:r>
              <a:rPr lang="hu-HU" sz="2400" dirty="0" smtClean="0"/>
              <a:t>egészségügyi intézmények patológiai és sürgősségi osztályainak egészségügyi dolgozói;</a:t>
            </a:r>
          </a:p>
          <a:p>
            <a:pPr lvl="0">
              <a:buFont typeface="Wingdings" pitchFamily="2" charset="2"/>
              <a:buChar char="ü"/>
            </a:pPr>
            <a:r>
              <a:rPr lang="hu-HU" sz="2400" dirty="0" smtClean="0"/>
              <a:t>egészségügyi szolgáltatók mikrobiológiai laboratóriumainak </a:t>
            </a:r>
            <a:r>
              <a:rPr lang="hu-HU" sz="2400" dirty="0" err="1" smtClean="0"/>
              <a:t>eü-i</a:t>
            </a:r>
            <a:r>
              <a:rPr lang="hu-HU" sz="2400" dirty="0" smtClean="0"/>
              <a:t> dolgozói;</a:t>
            </a:r>
          </a:p>
          <a:p>
            <a:pPr lvl="0">
              <a:buFont typeface="Wingdings" pitchFamily="2" charset="2"/>
              <a:buChar char="ü"/>
            </a:pPr>
            <a:r>
              <a:rPr lang="hu-HU" sz="2400" dirty="0" smtClean="0"/>
              <a:t>egészségügyi intézmények tüdőgyógyászati járó- és fekvőbeteg-szakellátást végző szervezeti egységeinek egészségügyi dolgozói.</a:t>
            </a:r>
          </a:p>
          <a:p>
            <a:endParaRPr lang="hu-H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 smtClean="0"/>
              <a:t>Szociális, és értelmi sérültekkel foglalkozó otthonok? 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1556792"/>
            <a:ext cx="5544616" cy="5184576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ü"/>
            </a:pPr>
            <a:r>
              <a:rPr lang="hu-HU" dirty="0" smtClean="0"/>
              <a:t>Nincs kötelező jelleggel előírva</a:t>
            </a:r>
          </a:p>
          <a:p>
            <a:pPr>
              <a:buFont typeface="Wingdings" pitchFamily="2" charset="2"/>
              <a:buChar char="ü"/>
            </a:pPr>
            <a:r>
              <a:rPr lang="hu-HU" dirty="0" smtClean="0"/>
              <a:t>Down Alapítványban viszont évente végeztetjük</a:t>
            </a:r>
          </a:p>
          <a:p>
            <a:pPr>
              <a:buFont typeface="Wingdings" pitchFamily="2" charset="2"/>
              <a:buChar char="ü"/>
            </a:pPr>
            <a:r>
              <a:rPr lang="hu-HU" dirty="0" smtClean="0"/>
              <a:t>Tüdőgondozók jogosan elutasíthatják/elutasítják intézményeink évenkénti tüdőszűrő vizsgálatát</a:t>
            </a:r>
          </a:p>
          <a:p>
            <a:pPr>
              <a:buFont typeface="Wingdings" pitchFamily="2" charset="2"/>
              <a:buChar char="ü"/>
            </a:pPr>
            <a:r>
              <a:rPr lang="hu-HU" dirty="0" smtClean="0"/>
              <a:t>Kapacitásuk kevés, ezért előfordul, hogy a szűrőállomások a korábban elvégzett szűréseket ma már nem vállalják</a:t>
            </a:r>
          </a:p>
          <a:p>
            <a:pPr>
              <a:buFont typeface="Wingdings" pitchFamily="2" charset="2"/>
              <a:buChar char="ü"/>
            </a:pPr>
            <a:r>
              <a:rPr lang="hu-HU" dirty="0" smtClean="0"/>
              <a:t>Kétoldali ernyőképes felvételre van lehetőség amennyiben a tüdőgyógyász szakorvos beutalja a pácienst panaszai miatt. </a:t>
            </a:r>
            <a:endParaRPr lang="hu-HU" dirty="0"/>
          </a:p>
        </p:txBody>
      </p:sp>
      <p:pic>
        <p:nvPicPr>
          <p:cNvPr id="5" name="Kép 4" descr="C:\Users\Admin\Documents\Névtelen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2564904"/>
            <a:ext cx="3456384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zövegdoboz 5"/>
          <p:cNvSpPr txBox="1"/>
          <p:nvPr/>
        </p:nvSpPr>
        <p:spPr>
          <a:xfrm>
            <a:off x="6156176" y="5013176"/>
            <a:ext cx="24482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smtClean="0"/>
              <a:t>Tüdőgondozóban ernyőkép felvétel</a:t>
            </a:r>
            <a:endParaRPr lang="hu-H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</TotalTime>
  <Words>415</Words>
  <Application>Microsoft Office PowerPoint</Application>
  <PresentationFormat>Diavetítés a képernyőre (4:3 oldalarány)</PresentationFormat>
  <Paragraphs>44</Paragraphs>
  <Slides>11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2" baseType="lpstr">
      <vt:lpstr>Office-téma</vt:lpstr>
      <vt:lpstr>TBC gyakorisága, a tüdőszűrés problematikája</vt:lpstr>
      <vt:lpstr>Évről évre csökken Magyarországon a tuberkulózisos betegek száma </vt:lpstr>
      <vt:lpstr>3. dia</vt:lpstr>
      <vt:lpstr>4. dia</vt:lpstr>
      <vt:lpstr>TBC-sek száma emelkedni fog a migrációs és a háborús menekültek miatt </vt:lpstr>
      <vt:lpstr>Tüdőszűrés aktuális jelentősége</vt:lpstr>
      <vt:lpstr>Tüdőbiopszia</vt:lpstr>
      <vt:lpstr>Kiknek kötelező a tüdőszűrés?</vt:lpstr>
      <vt:lpstr>Szociális, és értelmi sérültekkel foglalkozó otthonok? </vt:lpstr>
      <vt:lpstr>Mi legyen a megoldás? </vt:lpstr>
      <vt:lpstr>A tüdő "varázslatos" gyógyulásra képes a dohányzás abbahagyása után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TBC gyakorisága, tüdőszűrés problematikája</dc:title>
  <dc:creator>Admin</dc:creator>
  <cp:lastModifiedBy>Admin</cp:lastModifiedBy>
  <cp:revision>32</cp:revision>
  <dcterms:created xsi:type="dcterms:W3CDTF">2023-10-24T09:42:15Z</dcterms:created>
  <dcterms:modified xsi:type="dcterms:W3CDTF">2024-04-30T12:24:00Z</dcterms:modified>
</cp:coreProperties>
</file>