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0" r:id="rId16"/>
    <p:sldId id="271" r:id="rId17"/>
    <p:sldId id="273" r:id="rId18"/>
    <p:sldId id="274" r:id="rId1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5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58E7-DC94-4F54-812E-C59E6022A2ED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277C-8932-475A-A8B9-7FF16A6002E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58E7-DC94-4F54-812E-C59E6022A2ED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277C-8932-475A-A8B9-7FF16A6002E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58E7-DC94-4F54-812E-C59E6022A2ED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277C-8932-475A-A8B9-7FF16A6002E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58E7-DC94-4F54-812E-C59E6022A2ED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277C-8932-475A-A8B9-7FF16A6002E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58E7-DC94-4F54-812E-C59E6022A2ED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277C-8932-475A-A8B9-7FF16A6002E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58E7-DC94-4F54-812E-C59E6022A2ED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277C-8932-475A-A8B9-7FF16A6002E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58E7-DC94-4F54-812E-C59E6022A2ED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277C-8932-475A-A8B9-7FF16A6002E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58E7-DC94-4F54-812E-C59E6022A2ED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277C-8932-475A-A8B9-7FF16A6002E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58E7-DC94-4F54-812E-C59E6022A2ED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277C-8932-475A-A8B9-7FF16A6002E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58E7-DC94-4F54-812E-C59E6022A2ED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277C-8932-475A-A8B9-7FF16A6002E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58E7-DC94-4F54-812E-C59E6022A2ED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277C-8932-475A-A8B9-7FF16A6002E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958E7-DC94-4F54-812E-C59E6022A2ED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E277C-8932-475A-A8B9-7FF16A6002EA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2115666"/>
          </a:xfrm>
        </p:spPr>
        <p:txBody>
          <a:bodyPr>
            <a:normAutofit/>
          </a:bodyPr>
          <a:lstStyle/>
          <a:p>
            <a:r>
              <a:rPr lang="hu-HU" b="1" dirty="0" smtClean="0"/>
              <a:t>Tetőzik a pollenszezon, a pollen allergia enyhítése</a:t>
            </a:r>
            <a:br>
              <a:rPr lang="hu-HU" b="1" dirty="0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71600" y="5589240"/>
            <a:ext cx="7344816" cy="9361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hu-HU" sz="2000" dirty="0" smtClean="0">
                <a:solidFill>
                  <a:schemeClr val="tx1"/>
                </a:solidFill>
              </a:rPr>
              <a:t>Egészségügyi felelősök konzultációs napja</a:t>
            </a:r>
          </a:p>
          <a:p>
            <a:pPr>
              <a:spcBef>
                <a:spcPts val="0"/>
              </a:spcBef>
            </a:pPr>
            <a:r>
              <a:rPr lang="hu-HU" sz="2000" dirty="0" smtClean="0">
                <a:solidFill>
                  <a:schemeClr val="tx1"/>
                </a:solidFill>
              </a:rPr>
              <a:t>2022. szeptember 23.</a:t>
            </a:r>
          </a:p>
          <a:p>
            <a:pPr>
              <a:spcBef>
                <a:spcPts val="0"/>
              </a:spcBef>
            </a:pPr>
            <a:r>
              <a:rPr lang="hu-HU" sz="2000" b="1" dirty="0" smtClean="0">
                <a:solidFill>
                  <a:schemeClr val="tx1"/>
                </a:solidFill>
              </a:rPr>
              <a:t>Vámos Magdolna</a:t>
            </a:r>
            <a:endParaRPr lang="hu-HU" sz="2000" dirty="0"/>
          </a:p>
        </p:txBody>
      </p:sp>
      <p:pic>
        <p:nvPicPr>
          <p:cNvPr id="4" name="Kép 3" descr="Pollen allergia - pollen naptár :: Szénanátha - InforMed Orvosi és Életmód  portál :: parlagfű, pollen allergia, pollen naptá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420888"/>
            <a:ext cx="3888432" cy="2888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12976"/>
            <a:ext cx="1597025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Hibák, amit az allergiás, vagy az allergiások környezete elkövethet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59832" y="1628800"/>
            <a:ext cx="5842992" cy="4925144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hu-HU" b="1" dirty="0" smtClean="0"/>
              <a:t>Alvás a házi kedvenccel</a:t>
            </a:r>
          </a:p>
          <a:p>
            <a:pPr algn="just">
              <a:buNone/>
            </a:pPr>
            <a:r>
              <a:rPr lang="hu-HU" dirty="0" smtClean="0"/>
              <a:t>    Kellemesnek tűnik együtt aludni a kutyával, vagy a macskával, de ez nem a legjobb ötlet, az állati szőrre allergiások számára. </a:t>
            </a:r>
          </a:p>
          <a:p>
            <a:pPr algn="just">
              <a:buNone/>
            </a:pPr>
            <a:r>
              <a:rPr lang="hu-HU" dirty="0" smtClean="0"/>
              <a:t>    Ha nem vagyunk allergiásak a háziállatainkra, a kis kedvencek behozhatják a port, a pollent, vagy akármilyen más allergént kintről. Legjobb mód ennek megelőzésére, ha az allergiások nem engedik be kisállatokat az ágyukba.</a:t>
            </a:r>
          </a:p>
          <a:p>
            <a:endParaRPr lang="hu-HU" dirty="0"/>
          </a:p>
        </p:txBody>
      </p:sp>
      <p:pic>
        <p:nvPicPr>
          <p:cNvPr id="4" name="Kép 3" descr="Ezért jó a kutyával aludni - Díván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3051542" cy="187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149080"/>
            <a:ext cx="2971402" cy="206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Hibák, amit az allergiás, vagy az allergiások környezete elkövethet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79912" y="1628800"/>
            <a:ext cx="5112568" cy="504056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hu-HU" sz="3500" b="1" dirty="0" smtClean="0"/>
              <a:t>Plüssállatok allergiások polcain</a:t>
            </a:r>
          </a:p>
          <a:p>
            <a:pPr>
              <a:buNone/>
            </a:pPr>
            <a:r>
              <a:rPr lang="hu-HU" sz="3500" dirty="0" smtClean="0"/>
              <a:t> A kitömött állatok aranyosak,</a:t>
            </a:r>
          </a:p>
          <a:p>
            <a:pPr>
              <a:buNone/>
            </a:pPr>
            <a:r>
              <a:rPr lang="hu-HU" sz="3500" dirty="0" smtClean="0"/>
              <a:t>de sajnos "</a:t>
            </a:r>
            <a:r>
              <a:rPr lang="hu-HU" sz="3500" dirty="0" err="1" smtClean="0"/>
              <a:t>pormágnesek</a:t>
            </a:r>
            <a:r>
              <a:rPr lang="hu-HU" sz="3500" dirty="0" smtClean="0"/>
              <a:t>". </a:t>
            </a:r>
          </a:p>
          <a:p>
            <a:pPr>
              <a:buNone/>
            </a:pPr>
            <a:r>
              <a:rPr lang="hu-HU" sz="3500" dirty="0" smtClean="0"/>
              <a:t> Ha valaki tömegesen plüss</a:t>
            </a:r>
          </a:p>
          <a:p>
            <a:pPr>
              <a:buNone/>
            </a:pPr>
            <a:r>
              <a:rPr lang="hu-HU" sz="3500" dirty="0" smtClean="0"/>
              <a:t>állatot tart a szobában és a</a:t>
            </a:r>
          </a:p>
          <a:p>
            <a:pPr>
              <a:buNone/>
            </a:pPr>
            <a:r>
              <a:rPr lang="hu-HU" sz="3500" dirty="0" smtClean="0"/>
              <a:t>szobatársa allergiás, akkor ezt</a:t>
            </a:r>
          </a:p>
          <a:p>
            <a:pPr>
              <a:buNone/>
            </a:pPr>
            <a:r>
              <a:rPr lang="hu-HU" sz="3500" dirty="0" smtClean="0"/>
              <a:t>a helyzetet meg kell</a:t>
            </a:r>
          </a:p>
          <a:p>
            <a:pPr>
              <a:buNone/>
            </a:pPr>
            <a:r>
              <a:rPr lang="hu-HU" sz="3500" dirty="0" smtClean="0"/>
              <a:t>szüntetni, lakótárs cserével, </a:t>
            </a:r>
          </a:p>
          <a:p>
            <a:pPr>
              <a:buNone/>
            </a:pPr>
            <a:r>
              <a:rPr lang="hu-HU" sz="3500" dirty="0" smtClean="0"/>
              <a:t>vagy el kell pakoltatni a</a:t>
            </a:r>
          </a:p>
          <a:p>
            <a:pPr>
              <a:buNone/>
            </a:pPr>
            <a:r>
              <a:rPr lang="hu-HU" sz="3500" dirty="0" smtClean="0"/>
              <a:t>plüssöket.</a:t>
            </a:r>
          </a:p>
          <a:p>
            <a:endParaRPr lang="hu-HU" dirty="0"/>
          </a:p>
        </p:txBody>
      </p:sp>
      <p:pic>
        <p:nvPicPr>
          <p:cNvPr id="4" name="Kép 3" descr="Babák &amp; plüss játékok - Page 55 ~ Mart-Budget.ca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hu-HU" sz="4600" b="1" dirty="0" smtClean="0"/>
              <a:t>A szénanátha nem ártalmatlan</a:t>
            </a:r>
            <a:endParaRPr lang="hu-HU" sz="4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Krónikus betegség, amit komolyan kell venni! </a:t>
            </a:r>
          </a:p>
          <a:p>
            <a:pPr>
              <a:buNone/>
            </a:pPr>
            <a:r>
              <a:rPr lang="hu-HU" dirty="0" smtClean="0"/>
              <a:t>Az allergiás nátha nem múlik el egyszerűen.</a:t>
            </a:r>
          </a:p>
          <a:p>
            <a:pPr>
              <a:buNone/>
            </a:pPr>
            <a:r>
              <a:rPr lang="hu-HU" dirty="0" smtClean="0"/>
              <a:t>Kezelés nélkül elhúzódik, komoly a veszélye,</a:t>
            </a:r>
          </a:p>
          <a:p>
            <a:pPr>
              <a:buNone/>
            </a:pPr>
            <a:r>
              <a:rPr lang="hu-HU" dirty="0" smtClean="0"/>
              <a:t>hogy idővel allergiás asztma lehet a szövődménye. </a:t>
            </a:r>
          </a:p>
          <a:p>
            <a:pPr>
              <a:buNone/>
            </a:pPr>
            <a:r>
              <a:rPr lang="hu-HU" dirty="0" smtClean="0"/>
              <a:t>A szénanátha és az asztma gyakran egy életen át</a:t>
            </a:r>
          </a:p>
          <a:p>
            <a:pPr>
              <a:buNone/>
            </a:pPr>
            <a:r>
              <a:rPr lang="hu-HU" dirty="0" smtClean="0"/>
              <a:t>megmaradnak.</a:t>
            </a:r>
            <a:endParaRPr lang="hu-HU" dirty="0"/>
          </a:p>
        </p:txBody>
      </p:sp>
      <p:pic>
        <p:nvPicPr>
          <p:cNvPr id="4100" name="Picture 4" descr="Asztma 3 oka, 5 tünete és kezelése légzőtornával - 27 Sellő Rendelő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221088"/>
            <a:ext cx="5058167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704967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2051720" y="332656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smtClean="0"/>
              <a:t>Orrdugulás ellen</a:t>
            </a:r>
            <a:endParaRPr lang="hu-H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Allergia tüneteit enyhítő kapszulák és tabletták - Arany Kígyó Patika -  Kertvarosipatika.hu - Online Pat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221088"/>
            <a:ext cx="4536504" cy="2289190"/>
          </a:xfrm>
          <a:prstGeom prst="rect">
            <a:avLst/>
          </a:prstGeom>
          <a:noFill/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7"/>
            <a:ext cx="4176464" cy="285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9" descr="Claritine 10 mg tabletta 60 d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0"/>
            <a:ext cx="3810000" cy="3810000"/>
          </a:xfrm>
          <a:prstGeom prst="rect">
            <a:avLst/>
          </a:prstGeom>
          <a:noFill/>
        </p:spPr>
      </p:pic>
      <p:sp>
        <p:nvSpPr>
          <p:cNvPr id="7" name="Szövegdoboz 6"/>
          <p:cNvSpPr txBox="1"/>
          <p:nvPr/>
        </p:nvSpPr>
        <p:spPr>
          <a:xfrm>
            <a:off x="4932040" y="3573016"/>
            <a:ext cx="4067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 smtClean="0"/>
              <a:t>Időben, még a pollenszezon kezdete előtt el kell kezdeni szedni a tablettákat, amit az </a:t>
            </a:r>
            <a:r>
              <a:rPr lang="hu-HU" sz="3000" b="1" dirty="0" err="1" smtClean="0"/>
              <a:t>allergológusok</a:t>
            </a:r>
            <a:r>
              <a:rPr lang="hu-HU" sz="3000" b="1" dirty="0" smtClean="0"/>
              <a:t> javasolnak!</a:t>
            </a:r>
            <a:endParaRPr lang="hu-HU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600" b="1" dirty="0" smtClean="0"/>
              <a:t>Ügyeljünk az étkezésre is!</a:t>
            </a:r>
            <a:endParaRPr lang="hu-HU" sz="4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Panaszokat </a:t>
            </a:r>
            <a:r>
              <a:rPr lang="hu-HU" dirty="0" err="1" smtClean="0"/>
              <a:t>u.n</a:t>
            </a:r>
            <a:r>
              <a:rPr lang="hu-HU" dirty="0" smtClean="0"/>
              <a:t>. keresztallergia is okozhat, pl.</a:t>
            </a:r>
          </a:p>
          <a:p>
            <a:pPr>
              <a:buNone/>
            </a:pPr>
            <a:r>
              <a:rPr lang="hu-HU" dirty="0" smtClean="0"/>
              <a:t>amikor a pollenszezon még csak a kezdetén van.</a:t>
            </a:r>
          </a:p>
          <a:p>
            <a:pPr>
              <a:buNone/>
            </a:pPr>
            <a:r>
              <a:rPr lang="hu-HU" dirty="0" smtClean="0"/>
              <a:t>Ilyenkor a szájüregben kellemetlen viszketés</a:t>
            </a:r>
          </a:p>
          <a:p>
            <a:pPr>
              <a:buNone/>
            </a:pPr>
            <a:r>
              <a:rPr lang="hu-HU" dirty="0" smtClean="0"/>
              <a:t>alakul ki, ajakduzzanat, nyelvduzzanat,</a:t>
            </a:r>
          </a:p>
          <a:p>
            <a:pPr>
              <a:buNone/>
            </a:pPr>
            <a:r>
              <a:rPr lang="hu-HU" dirty="0" smtClean="0"/>
              <a:t>garatvizenyő, hasi görcsök jelentkezhetnek, és</a:t>
            </a:r>
          </a:p>
          <a:p>
            <a:pPr>
              <a:buNone/>
            </a:pPr>
            <a:r>
              <a:rPr lang="hu-HU" dirty="0" smtClean="0"/>
              <a:t>bár ritkán, de </a:t>
            </a:r>
            <a:r>
              <a:rPr lang="hu-HU" dirty="0" err="1" smtClean="0"/>
              <a:t>anafilaxia</a:t>
            </a:r>
            <a:r>
              <a:rPr lang="hu-HU" dirty="0" smtClean="0"/>
              <a:t> is előfordul.</a:t>
            </a:r>
            <a:endParaRPr lang="hu-HU" dirty="0"/>
          </a:p>
        </p:txBody>
      </p:sp>
      <p:pic>
        <p:nvPicPr>
          <p:cNvPr id="3074" name="Picture 2" descr="Az ételallergiák diagnosztizálása és kezelé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797152"/>
            <a:ext cx="3816424" cy="1872208"/>
          </a:xfrm>
          <a:prstGeom prst="rect">
            <a:avLst/>
          </a:prstGeom>
          <a:noFill/>
        </p:spPr>
      </p:pic>
      <p:sp>
        <p:nvSpPr>
          <p:cNvPr id="6" name="Téglalap 5"/>
          <p:cNvSpPr/>
          <p:nvPr/>
        </p:nvSpPr>
        <p:spPr>
          <a:xfrm>
            <a:off x="539552" y="5733256"/>
            <a:ext cx="3528392" cy="57606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/>
              <a:t>Csalánkiütéses bőrfelület</a:t>
            </a: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 smtClean="0"/>
              <a:t>Zöldség és gyümölcs keresztreakciók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0" y="1484784"/>
            <a:ext cx="4427984" cy="50405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dirty="0" smtClean="0"/>
              <a:t>Parlagfű-allergiásoknál a</a:t>
            </a:r>
          </a:p>
          <a:p>
            <a:pPr>
              <a:buNone/>
            </a:pPr>
            <a:r>
              <a:rPr lang="hu-HU" dirty="0" smtClean="0"/>
              <a:t>görögdinnye,sárgadinnye,</a:t>
            </a:r>
          </a:p>
          <a:p>
            <a:pPr>
              <a:buNone/>
            </a:pPr>
            <a:r>
              <a:rPr lang="hu-HU" dirty="0" smtClean="0"/>
              <a:t>paradicsom, uborka</a:t>
            </a:r>
          </a:p>
          <a:p>
            <a:pPr>
              <a:buNone/>
            </a:pPr>
            <a:r>
              <a:rPr lang="hu-HU" dirty="0" smtClean="0"/>
              <a:t>okozhat panaszokat,</a:t>
            </a:r>
          </a:p>
          <a:p>
            <a:pPr>
              <a:buNone/>
            </a:pPr>
            <a:r>
              <a:rPr lang="hu-HU" dirty="0" smtClean="0"/>
              <a:t>főleg együtt fogyasztva.</a:t>
            </a:r>
          </a:p>
          <a:p>
            <a:pPr>
              <a:buNone/>
            </a:pPr>
            <a:r>
              <a:rPr lang="hu-HU" dirty="0" smtClean="0"/>
              <a:t>Ha a felsorolt tüneteket</a:t>
            </a:r>
          </a:p>
          <a:p>
            <a:pPr>
              <a:buNone/>
            </a:pPr>
            <a:r>
              <a:rPr lang="hu-HU" dirty="0" smtClean="0"/>
              <a:t>észleljük, ezeket az</a:t>
            </a:r>
          </a:p>
          <a:p>
            <a:pPr>
              <a:buNone/>
            </a:pPr>
            <a:r>
              <a:rPr lang="hu-HU" dirty="0" smtClean="0"/>
              <a:t>ételeket mellőzni kell!</a:t>
            </a:r>
            <a:endParaRPr lang="hu-HU" dirty="0"/>
          </a:p>
        </p:txBody>
      </p:sp>
      <p:pic>
        <p:nvPicPr>
          <p:cNvPr id="2050" name="Picture 2" descr="A görögdinnye és a dinnyemag hatása a szervezetedre | HillVit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2688299" cy="2016224"/>
          </a:xfrm>
          <a:prstGeom prst="rect">
            <a:avLst/>
          </a:prstGeom>
          <a:noFill/>
        </p:spPr>
      </p:pic>
      <p:pic>
        <p:nvPicPr>
          <p:cNvPr id="2052" name="Picture 4" descr="Sárgadinnye gyógyhatása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0968"/>
            <a:ext cx="2808312" cy="2064110"/>
          </a:xfrm>
          <a:prstGeom prst="rect">
            <a:avLst/>
          </a:prstGeom>
          <a:noFill/>
        </p:spPr>
      </p:pic>
      <p:pic>
        <p:nvPicPr>
          <p:cNvPr id="2054" name="Picture 6" descr="Paradicsom - NekedTer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204864"/>
            <a:ext cx="2160240" cy="2123312"/>
          </a:xfrm>
          <a:prstGeom prst="rect">
            <a:avLst/>
          </a:prstGeom>
          <a:noFill/>
        </p:spPr>
      </p:pic>
      <p:pic>
        <p:nvPicPr>
          <p:cNvPr id="2062" name="Picture 14" descr="Uborka - BioKiske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4797152"/>
            <a:ext cx="2520280" cy="1869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ALLERGIAszezon - Pollennaptár - Pécel Med K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416824" cy="6682703"/>
          </a:xfrm>
          <a:prstGeom prst="rect">
            <a:avLst/>
          </a:prstGeom>
          <a:noFill/>
        </p:spPr>
      </p:pic>
      <p:sp>
        <p:nvSpPr>
          <p:cNvPr id="3" name="Felfelé-lefelé nyíl 2"/>
          <p:cNvSpPr/>
          <p:nvPr/>
        </p:nvSpPr>
        <p:spPr>
          <a:xfrm flipH="1">
            <a:off x="179512" y="1412776"/>
            <a:ext cx="720080" cy="453650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/>
              <a:t>február tó l</a:t>
            </a:r>
            <a:endParaRPr lang="hu-HU" sz="2000" b="1" dirty="0"/>
          </a:p>
        </p:txBody>
      </p:sp>
      <p:sp>
        <p:nvSpPr>
          <p:cNvPr id="4" name="Téglalap 3"/>
          <p:cNvSpPr/>
          <p:nvPr/>
        </p:nvSpPr>
        <p:spPr>
          <a:xfrm>
            <a:off x="3707904" y="0"/>
            <a:ext cx="3816424" cy="4766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/>
              <a:t>POLLENSZÓRÁS</a:t>
            </a:r>
            <a:endParaRPr lang="hu-HU" sz="3200" b="1" dirty="0"/>
          </a:p>
        </p:txBody>
      </p:sp>
      <p:sp>
        <p:nvSpPr>
          <p:cNvPr id="5" name="Felfelé-lefelé nyíl 4"/>
          <p:cNvSpPr/>
          <p:nvPr/>
        </p:nvSpPr>
        <p:spPr>
          <a:xfrm flipH="1">
            <a:off x="8423920" y="1340768"/>
            <a:ext cx="720080" cy="453650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/>
              <a:t>október</a:t>
            </a:r>
          </a:p>
          <a:p>
            <a:pPr algn="ctr"/>
            <a:r>
              <a:rPr lang="hu-HU" sz="2000" b="1" dirty="0" smtClean="0"/>
              <a:t> végéig</a:t>
            </a:r>
            <a:endParaRPr lang="hu-H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Új szintre léphet a parlagfű elleni védekezés: ez lehet a megoldá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39552" y="1628800"/>
            <a:ext cx="813690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3600" dirty="0" smtClean="0"/>
              <a:t>Idén augusztus végén és szeptemberben  legmagasabb a parlagfű virágporának koncentrációja a levegőben.*</a:t>
            </a:r>
          </a:p>
          <a:p>
            <a:pPr>
              <a:buFont typeface="Arial" pitchFamily="34" charset="0"/>
              <a:buChar char="•"/>
            </a:pPr>
            <a:r>
              <a:rPr lang="hu-HU" sz="3600" dirty="0" smtClean="0"/>
              <a:t>Jelenleg országosan nagyon magas a pollenterhelés, helyenként akár extrém értékű, amin az átmeneti záporok sem enyhítenek számottevően.     </a:t>
            </a:r>
          </a:p>
          <a:p>
            <a:endParaRPr lang="hu-HU" dirty="0" smtClean="0"/>
          </a:p>
          <a:p>
            <a:r>
              <a:rPr lang="hu-HU" b="1" dirty="0" smtClean="0"/>
              <a:t>*</a:t>
            </a:r>
            <a:r>
              <a:rPr lang="hu-HU" sz="2400" b="1" dirty="0" smtClean="0"/>
              <a:t>Nemzeti Népegészségügyi Központ (NNK) az </a:t>
            </a:r>
            <a:r>
              <a:rPr lang="hu-HU" sz="2400" b="1" dirty="0" err="1" smtClean="0"/>
              <a:t>MTI-vel</a:t>
            </a:r>
            <a:r>
              <a:rPr lang="hu-HU" sz="2400" b="1" dirty="0" smtClean="0"/>
              <a:t>. </a:t>
            </a:r>
            <a:r>
              <a:rPr lang="hu-HU" sz="2400" dirty="0" smtClean="0"/>
              <a:t> 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755576" y="404664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/>
              <a:t>A pollen allergiások  nehéz helyzetben vannak</a:t>
            </a:r>
            <a:endParaRPr lang="hu-H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827584" y="1196753"/>
            <a:ext cx="6030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 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3" name="Kép 2" descr="Parlagfű allergia: mit tehetünk? – Natúrszige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573016"/>
            <a:ext cx="5760720" cy="3024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Kép 3" descr="A parlagfű mérgező, véletlen se használja gyógynövényként! - EgészségKalauz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5760720" cy="298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 descr="C:\Users\Admin\Documents\index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124744"/>
            <a:ext cx="31940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395536" y="414908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/>
              <a:t>MEGELŐZÉS</a:t>
            </a:r>
            <a:endParaRPr lang="hu-H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NNK Tájékoztatása szerint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Idén a parlagfű virágzását az aszály késleltette, ezért egészen az utolsó augusztusi hétvégéig az allergiások enyhébb tüneteket tapasztalhattak, mint a korábbi években.    </a:t>
            </a:r>
          </a:p>
          <a:p>
            <a:r>
              <a:rPr lang="hu-HU" dirty="0"/>
              <a:t>A Nemzeti Népegészségügyi Központ  arra hívta fel a figyelmet, hogy az elkövetkező hetekben erős tünetekre számítsanak a parlagfű pollenre érzékenyek.   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hu-HU" b="1" dirty="0" smtClean="0"/>
              <a:t>NNK javaslata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147248" cy="5184576"/>
          </a:xfrm>
        </p:spPr>
        <p:txBody>
          <a:bodyPr>
            <a:normAutofit/>
          </a:bodyPr>
          <a:lstStyle/>
          <a:p>
            <a:r>
              <a:rPr lang="hu-HU" dirty="0" smtClean="0"/>
              <a:t>Az NNK azt javasolja, hogy az allergiások lehetőség szerint ne végezzenek fizikai munkát a szabadban, és fokozottan ügyeljenek a gyógyszerek szedésére.</a:t>
            </a:r>
          </a:p>
          <a:p>
            <a:r>
              <a:rPr lang="hu-HU" dirty="0" smtClean="0"/>
              <a:t>Gyakori hajmosással, száraz helyett nedves portörléssel, a ruhák beltéri szárításával, maszkviseléssel és a megfelelően időzített - a kora reggeli vagy esti órákban történő - szellőztetéssel tovább csökkenthetők a parlagfű pollen által okozott tünetek.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llenallergia - allergiáról mindent egy hely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6563"/>
            <a:ext cx="6048672" cy="6257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Hibák, amit az allergiás, vagy az allergiások környezete elkövethet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b="1" dirty="0" smtClean="0"/>
              <a:t>Nyitva hagyott ablak</a:t>
            </a:r>
          </a:p>
          <a:p>
            <a:pPr>
              <a:buNone/>
            </a:pPr>
            <a:r>
              <a:rPr lang="hu-HU" dirty="0" smtClean="0"/>
              <a:t>    Napközben zárjuk be az ablakot, és esetleg használjuk a légkondicionálót, amikor a pollenszezon megkezdődik. </a:t>
            </a:r>
          </a:p>
          <a:p>
            <a:pPr>
              <a:buNone/>
            </a:pPr>
            <a:r>
              <a:rPr lang="hu-HU" dirty="0" smtClean="0"/>
              <a:t>    Legyünk benne biztosak, hogy a levegő mindig kellő mértékben kering. </a:t>
            </a:r>
          </a:p>
          <a:p>
            <a:pPr>
              <a:buNone/>
            </a:pPr>
            <a:r>
              <a:rPr lang="hu-HU" dirty="0" smtClean="0"/>
              <a:t>    Ha a kocsiban használjuk a </a:t>
            </a:r>
            <a:r>
              <a:rPr lang="hu-HU" dirty="0" err="1" smtClean="0"/>
              <a:t>légkondícionálót</a:t>
            </a:r>
            <a:r>
              <a:rPr lang="hu-HU" dirty="0" smtClean="0"/>
              <a:t>, akkor akár 30%-al kevesebb pollen juthat szervezetünkbe.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Hibák, amit az allergiás, vagy az allergiások környezete elkövethet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43808" y="1600200"/>
            <a:ext cx="6048672" cy="492514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hu-HU" b="1" dirty="0" smtClean="0"/>
              <a:t>Későn megkezdett gyógykezelés</a:t>
            </a:r>
          </a:p>
          <a:p>
            <a:pPr>
              <a:buNone/>
            </a:pPr>
            <a:r>
              <a:rPr lang="hu-HU" dirty="0" smtClean="0"/>
              <a:t>    Ahogy az évszakok változnak folyamatosan alakul, változik a pollenterhelés is. Próbáljuk meg ezt megelőzni és már akkor kezdődjön el a gyógyszeres kezelés, mielőtt elindulna az első nagyobb pollen- és virágzási hullám. </a:t>
            </a:r>
          </a:p>
          <a:p>
            <a:pPr>
              <a:buNone/>
            </a:pPr>
            <a:r>
              <a:rPr lang="hu-HU" dirty="0" smtClean="0"/>
              <a:t>    De a korai kezelés fontos pl. az állati szőrrel kapcsolatos allergiára is!</a:t>
            </a:r>
          </a:p>
          <a:p>
            <a:endParaRPr lang="hu-HU" dirty="0"/>
          </a:p>
        </p:txBody>
      </p:sp>
      <p:pic>
        <p:nvPicPr>
          <p:cNvPr id="4" name="Kép 3" descr="Ami felerősíti az allergiás tüneteket - Egészségtükör.h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293096"/>
            <a:ext cx="273630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 descr="Allergia tüneteit enyhítő kapszulák és tabletták - Arany Kígyó Patika -  Kertvarosipatika.hu - Online Patik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2"/>
            <a:ext cx="263404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efelé nyíl 5"/>
          <p:cNvSpPr/>
          <p:nvPr/>
        </p:nvSpPr>
        <p:spPr>
          <a:xfrm>
            <a:off x="1619672" y="3501008"/>
            <a:ext cx="43204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Egyenes összekötő 7"/>
          <p:cNvCxnSpPr/>
          <p:nvPr/>
        </p:nvCxnSpPr>
        <p:spPr>
          <a:xfrm>
            <a:off x="899592" y="1700808"/>
            <a:ext cx="1728192" cy="208823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Hibák, amit az allergiás, vagy az allergiások környezete elkövethet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03848" y="1700808"/>
            <a:ext cx="5688632" cy="499715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hu-HU" b="1" dirty="0" smtClean="0"/>
              <a:t>Szabadtéri edzés, sportolás nem megfelelő időszakban</a:t>
            </a:r>
          </a:p>
          <a:p>
            <a:pPr>
              <a:buNone/>
            </a:pPr>
            <a:r>
              <a:rPr lang="hu-HU" dirty="0" smtClean="0"/>
              <a:t>   Szabadtéri mozgásra szükség van, de a virágzás idején kerülni kell a napközbeni időszakot. </a:t>
            </a:r>
          </a:p>
          <a:p>
            <a:pPr>
              <a:buNone/>
            </a:pPr>
            <a:r>
              <a:rPr lang="hu-HU" dirty="0" smtClean="0"/>
              <a:t>    A fák és füvek a délelőtti órákban engedik szabadjára pollenjüket. Ilyenkor egészen délutánig tart a csúcs. </a:t>
            </a:r>
          </a:p>
          <a:p>
            <a:pPr>
              <a:buNone/>
            </a:pPr>
            <a:r>
              <a:rPr lang="hu-HU" dirty="0" smtClean="0"/>
              <a:t>    Az allergiásokkal tanácsosabb kora reggel vagy este kimozdulni, szabadtéri edzéseket tartani.</a:t>
            </a:r>
          </a:p>
          <a:p>
            <a:endParaRPr lang="hu-HU" dirty="0"/>
          </a:p>
        </p:txBody>
      </p:sp>
      <p:pic>
        <p:nvPicPr>
          <p:cNvPr id="4" name="Kép 3" descr="Enyhe értelmi fogyatékos tanulók és mozgás - tudományos szemmel - Bárcziu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0968"/>
            <a:ext cx="302433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 descr="Napocska csoport - Csoportok - Liget Óvoda | Moon pattern, Toddler learning  activities, Sun painti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72816"/>
            <a:ext cx="151216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638</Words>
  <Application>Microsoft Office PowerPoint</Application>
  <PresentationFormat>Diavetítés a képernyőre (4:3 oldalarány)</PresentationFormat>
  <Paragraphs>76</Paragraphs>
  <Slides>18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Office-téma</vt:lpstr>
      <vt:lpstr>Tetőzik a pollenszezon, a pollen allergia enyhítése </vt:lpstr>
      <vt:lpstr>2. dia</vt:lpstr>
      <vt:lpstr>3. dia</vt:lpstr>
      <vt:lpstr>NNK Tájékoztatása szerint</vt:lpstr>
      <vt:lpstr>NNK javaslata</vt:lpstr>
      <vt:lpstr>6. dia</vt:lpstr>
      <vt:lpstr>Hibák, amit az allergiás, vagy az allergiások környezete elkövethet</vt:lpstr>
      <vt:lpstr>Hibák, amit az allergiás, vagy az allergiások környezete elkövethet</vt:lpstr>
      <vt:lpstr>Hibák, amit az allergiás, vagy az allergiások környezete elkövethet</vt:lpstr>
      <vt:lpstr>Hibák, amit az allergiás, vagy az allergiások környezete elkövethet</vt:lpstr>
      <vt:lpstr>Hibák, amit az allergiás, vagy az allergiások környezete elkövethet</vt:lpstr>
      <vt:lpstr>A szénanátha nem ártalmatlan</vt:lpstr>
      <vt:lpstr>13. dia</vt:lpstr>
      <vt:lpstr>14. dia</vt:lpstr>
      <vt:lpstr>Ügyeljünk az étkezésre is!</vt:lpstr>
      <vt:lpstr>Zöldség és gyümölcs keresztreakciók</vt:lpstr>
      <vt:lpstr>17. dia</vt:lpstr>
      <vt:lpstr>18.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tetőzik a pollenszezon 2022. szeptember</dc:title>
  <dc:creator>Admin</dc:creator>
  <cp:lastModifiedBy>Admin</cp:lastModifiedBy>
  <cp:revision>34</cp:revision>
  <dcterms:created xsi:type="dcterms:W3CDTF">2022-09-14T10:14:29Z</dcterms:created>
  <dcterms:modified xsi:type="dcterms:W3CDTF">2024-04-30T12:31:25Z</dcterms:modified>
</cp:coreProperties>
</file>